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3CD50-B8A8-9B31-32B3-09990902A717}" v="3" dt="2024-05-23T21:36:15.777"/>
    <p1510:client id="{65A99F03-D258-455C-9F0A-5D4550729AA1}" v="3316" dt="2024-05-23T22:27:53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918EA5-370B-E6B6-D44B-5BBBC4605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DD2FD97-1286-EB27-9BEB-EE59973F7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517E1A-6BC6-F9F0-095E-17C7D03C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E96A1E-6B31-3045-DD70-38079B95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3CCD2E-9212-074E-2084-1292F4FE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592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9EA8D5-4818-0F79-CD77-0D4A9635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D8BA275-76BD-143F-35DA-FD3776E5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A68D56-D914-17B7-E054-9D7EFF38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F21427-C56F-C0BE-880A-6CB0B170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ABAC3E-3604-40E4-F96F-1AEC663B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095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D48796D-E95B-0A9B-6CDB-15FDE537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03D61F-7FBB-3E9C-E5FA-8BF2004B8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D22689-AEFA-A727-66FF-A008CDBC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806DA4-A750-2C1A-C128-08B69BD1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ED8C29-FD1A-BD52-43D9-A26FDEB6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58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A2B3C-1D5F-5704-4169-2035A236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98E8D7-170C-888D-3521-27970236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307119-A596-A1F9-2CF5-4EB80F52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2F50D5-E982-98E7-A3DC-BBF5DA74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4FD524-ACCC-898B-99DF-532E6E66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8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9A6993-3010-1F44-1464-314F9168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8BC21B-4627-681E-250F-296D206BB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58C46C-5B22-DF2C-7A0B-CDFADC60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E1B9D4-1112-A08A-F41A-24E1294D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0BA07E-6205-DD31-9F4F-5EFA000F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92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74BFD1-4260-46EA-AA25-E8D61F3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21150E-5D49-3F61-EFEA-6164E36EA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7925D5D-C3A7-FFBA-B6A9-26AC7F929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080640-0D02-159D-0C76-D80F327C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F42B89-45ED-A795-47CE-04037030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6324D22-AE16-A3C8-57BE-0F655E99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9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B2AC34-11ED-4BDF-6D68-9D06F796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D0BCCE3-7E59-C995-3198-A926496D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F054E6B-9860-FDFE-4AE5-3933B3EFB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A900AE0-B1C3-B8A8-6320-E6E91582C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CB727EF-3BA7-7E0E-33C0-8D9FC3B3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640DC7C-0C93-D714-B022-0EC836E4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AF4557-E457-2125-F130-E6C2F349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C296A2E-CFD4-3903-9098-F0E6E75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729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EE8028-254F-8060-21B7-4E1330AF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DD9B48-1127-167A-C452-5D8AEECE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2345EC2-58AA-41AC-16A0-3E95DD17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5C2D15B-5A69-69E8-A9FE-E14E6005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4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E0B4943-00AB-8970-FC69-7AC03A34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B9A4055-8D17-5FEE-BCD6-94108E1F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71BA15C-519C-A109-2C80-DE8025D3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871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B1C7F-4413-FCC4-DAF5-FDD1ACC3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FE7E00-994A-E498-E5D8-ABB47D97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FF5DDF8-7224-0F3E-3AD0-E694D3524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B2205FB-FECC-D5BE-F456-924FECE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AA8574-63B2-095E-174C-A7D8DA56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867E0FE-EA09-2E7B-BB1E-7C5E123D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07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4476C7-10A3-9BE3-461A-CD45570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A2FD9BC-66DC-3CCA-D0A8-35D26C71A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6F439B5-0CF2-E90D-9878-05BD8F3B5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ADEE131-D15E-2524-EEB3-4EAB385C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D61986C-1399-CEBB-8E07-A2804695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936B49E-B162-2FB9-F117-EDCC68DB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165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4A9D14B-6AC9-E247-F34A-CE9821D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00D3BD-C70E-A24F-F80C-AD130A31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BDCD5C-D1C5-F2C9-6003-757026544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DE1FC-DA80-454D-ADD9-138BBC08C2AB}" type="datetimeFigureOut">
              <a:rPr lang="pl-PL" smtClean="0"/>
              <a:t>23.05.2024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23BF6A-11CF-9CC6-DE1A-D79C56947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6E29D1-3549-C7D8-BAC9-F6955DCDD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BAF39-421D-4374-8E55-52E8FA1DB2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5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DADDF27-769D-8FAD-AD86-56D6D42BE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/>
              <a:t>Wyznaczanie prędkości dźwięku w powietrzu</a:t>
            </a:r>
          </a:p>
        </p:txBody>
      </p:sp>
      <p:pic>
        <p:nvPicPr>
          <p:cNvPr id="1026" name="Picture 2" descr="Rysunek naukowca ilustracji. Ilustracja złożonej z dilettante - 191439208">
            <a:extLst>
              <a:ext uri="{FF2B5EF4-FFF2-40B4-BE49-F238E27FC236}">
                <a16:creationId xmlns:a16="http://schemas.microsoft.com/office/drawing/2014/main" id="{5FE43D9C-5B8D-9A55-1E06-0471B1118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" b="16989"/>
          <a:stretch/>
        </p:blipFill>
        <p:spPr bwMode="auto">
          <a:xfrm>
            <a:off x="157551" y="107014"/>
            <a:ext cx="4348263" cy="6402865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E35869F-D51A-938A-1D75-B502EA92B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765" y="4929360"/>
            <a:ext cx="3862684" cy="16891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pl-PL" sz="2200" dirty="0"/>
              <a:t>Zespół w składzie:</a:t>
            </a:r>
            <a:endParaRPr lang="en-US" sz="2200" dirty="0"/>
          </a:p>
          <a:p>
            <a:pPr algn="r"/>
            <a:r>
              <a:rPr lang="en-US" sz="2200" dirty="0"/>
              <a:t>Igor Cena</a:t>
            </a:r>
            <a:endParaRPr lang="pl-PL" sz="2200" dirty="0"/>
          </a:p>
          <a:p>
            <a:pPr algn="r"/>
            <a:r>
              <a:rPr lang="en-US" sz="2200" dirty="0" err="1"/>
              <a:t>Wiktor</a:t>
            </a:r>
            <a:r>
              <a:rPr lang="en-US" sz="2200" dirty="0"/>
              <a:t> </a:t>
            </a:r>
            <a:r>
              <a:rPr lang="en-US" sz="2200" dirty="0" err="1"/>
              <a:t>Czubek</a:t>
            </a:r>
            <a:endParaRPr lang="en-US" sz="2200" dirty="0"/>
          </a:p>
          <a:p>
            <a:pPr algn="r"/>
            <a:r>
              <a:rPr lang="en-US" sz="2200" dirty="0" err="1"/>
              <a:t>Maksymilian</a:t>
            </a:r>
            <a:r>
              <a:rPr lang="en-US" sz="2200" dirty="0"/>
              <a:t> </a:t>
            </a:r>
            <a:r>
              <a:rPr lang="en-US" sz="2200" dirty="0" err="1"/>
              <a:t>Holeczek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7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73DF47F-9703-A4D1-106A-E09B2891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4600"/>
              <a:t>Przechodząc do projektu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22C618-CD20-9960-2586-B667C3E5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Pierwszą praktyczną rzeczą był pomiar dźwięku jednego głośnika i wykonanie funkcji autokorelacji zarejestrowanego sygnału.</a:t>
            </a:r>
          </a:p>
          <a:p>
            <a:pPr marL="0" indent="0">
              <a:buNone/>
            </a:pPr>
            <a:r>
              <a:rPr lang="pl-PL" sz="2200" dirty="0"/>
              <a:t>W efekcie uzyskaliśmy jeden pik w 0, czyli jedynie podobieństwo sygnału samym ze sobą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77D8669-4512-3B73-420E-A27894CB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36549"/>
            <a:ext cx="6903720" cy="53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562AAD-463F-FCCB-FAB2-9BAB74E2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pl-PL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BEE09F-988C-300E-151E-A5AB850D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pl-PL" sz="2000" dirty="0"/>
              <a:t>Następnym krokiem był pomiar dźwięku dwóch niesparowanych głośników i kolejne wykonanie funkcji autokorelacji.</a:t>
            </a:r>
          </a:p>
          <a:p>
            <a:pPr marL="0" indent="0">
              <a:buNone/>
            </a:pPr>
            <a:r>
              <a:rPr lang="pl-PL" sz="2000" dirty="0"/>
              <a:t>W wyniku uzyskaliśmy 2 wyraźne piki, jeden sam w sobie i drugi oddalony o lag występujący w wyniku niejednoczesnego odtwarzania sygnału przez głośniki.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DD08413-B7E6-A495-0933-D05C2891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45179"/>
            <a:ext cx="6903720" cy="536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CF8E64A-4E08-CDAC-666D-F82C627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pl-PL" sz="5400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9CBA11-C7A2-399B-38D9-D0C00309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000" dirty="0"/>
              <a:t>W tym kroku rejestrowaliśmy 3 sygnały ze sparowanych ze sobą głośników, które stały w tym samym miejscu w odległości 1 m od mikrofonu.</a:t>
            </a:r>
          </a:p>
          <a:p>
            <a:pPr marL="0" indent="0">
              <a:buNone/>
            </a:pPr>
            <a:r>
              <a:rPr lang="pl-PL" sz="2000" dirty="0"/>
              <a:t>Widać lekkie szumy lecz żaden się nie przebija, co oznacza, że opcja parowania działa poprawnie.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7104E31-BF0E-9EEA-F3F1-72D1CB8C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10660"/>
            <a:ext cx="6903720" cy="5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7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83E41B1-1CFF-0249-75B5-AACA99A8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pl-P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DECE20-E15E-618D-B568-79865A2E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Ostatnim krokiem było zarejestrowanie dźwięku dwóch sparowanych głośników, które stały najpierw w jednym miejscu w odległości 1 m od mikrofonu, a po kilku sekundach jeden z nich został przeniesiony do odległości 2 m od mikrofonu.</a:t>
            </a:r>
          </a:p>
          <a:p>
            <a:pPr marL="0" indent="0">
              <a:buNone/>
            </a:pPr>
            <a:r>
              <a:rPr lang="pl-PL" sz="2200" dirty="0"/>
              <a:t>Następnie uzyskany sygnał został pocięty, tak aby uzyskać dwa oddzielne:</a:t>
            </a:r>
            <a:br>
              <a:rPr lang="pl-PL" sz="2200" dirty="0"/>
            </a:br>
            <a:r>
              <a:rPr lang="pl-PL" sz="2200" dirty="0"/>
              <a:t>- jeden, gdy obydwa głośniki znajdowały się w jednym miejscu</a:t>
            </a:r>
            <a:br>
              <a:rPr lang="pl-PL" sz="2200" dirty="0"/>
            </a:br>
            <a:r>
              <a:rPr lang="pl-PL" sz="2200" dirty="0"/>
              <a:t>- drugi, gdy jeden z głośników został przeniesiony</a:t>
            </a:r>
          </a:p>
          <a:p>
            <a:pPr marL="0" indent="0">
              <a:buNone/>
            </a:pPr>
            <a:r>
              <a:rPr lang="pl-PL" sz="2200" dirty="0"/>
              <a:t>Następnie dokonano autokorelacji tych dwóch sygnałów i przedstawiono je na jednym wykresie. </a:t>
            </a:r>
          </a:p>
          <a:p>
            <a:pPr marL="0" indent="0">
              <a:buNone/>
            </a:pPr>
            <a:r>
              <a:rPr lang="pl-PL" sz="2200" dirty="0"/>
              <a:t>Wykonaliśmy 3 próby.</a:t>
            </a:r>
          </a:p>
        </p:txBody>
      </p:sp>
    </p:spTree>
    <p:extLst>
      <p:ext uri="{BB962C8B-B14F-4D97-AF65-F5344CB8AC3E}">
        <p14:creationId xmlns:p14="http://schemas.microsoft.com/office/powerpoint/2010/main" val="224744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C157557-FFF6-80FC-7AD3-8ED0CA1B8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707" y="643466"/>
            <a:ext cx="924658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4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4734CE-33FC-5E6C-ACDE-6308CAAC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l-PL" sz="5400"/>
              <a:t>Obliczanie prędkości dźwięku z uzyskanych wyników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B5B8C96-929F-B3D7-C3B4-1F6B947EA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552091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pl-PL" sz="2200" dirty="0"/>
                  <a:t>Odległość s między głośnikami w każdym z przypadków wynosi 1 m.</a:t>
                </a:r>
              </a:p>
              <a:p>
                <a:pPr marL="0" indent="0">
                  <a:buNone/>
                </a:pPr>
                <a:r>
                  <a:rPr lang="pl-PL" sz="2200" dirty="0"/>
                  <a:t>Próba nr 1</a:t>
                </a:r>
                <a:br>
                  <a:rPr lang="pl-PL" sz="2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2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sz="2200" b="0" i="1">
                          <a:latin typeface="Cambria Math" panose="02040503050406030204" pitchFamily="18" charset="0"/>
                        </a:rPr>
                        <m:t>=0,00135</m:t>
                      </m:r>
                      <m:r>
                        <a:rPr lang="pl-PL" sz="2200" b="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pl-PL" sz="2200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22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200" b="0" i="1">
                          <a:latin typeface="Cambria Math" panose="02040503050406030204" pitchFamily="18" charset="0"/>
                        </a:rPr>
                        <m:t>=740,74</m:t>
                      </m:r>
                      <m:f>
                        <m:fPr>
                          <m:ctrlPr>
                            <a:rPr lang="pl-PL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pl-PL" sz="2200" dirty="0"/>
              </a:p>
              <a:p>
                <a:pPr marL="0" indent="0">
                  <a:buNone/>
                </a:pPr>
                <a:r>
                  <a:rPr lang="pl-PL" sz="2200" dirty="0"/>
                  <a:t>Próba nr 2</a:t>
                </a:r>
                <a:br>
                  <a:rPr lang="pl-PL" sz="2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2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sz="2200" b="0" i="1">
                          <a:latin typeface="Cambria Math" panose="02040503050406030204" pitchFamily="18" charset="0"/>
                        </a:rPr>
                        <m:t>=0,00283</m:t>
                      </m:r>
                      <m:r>
                        <a:rPr lang="pl-PL" sz="2200" b="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pl-PL" sz="2200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22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200" b="0" i="1">
                          <a:latin typeface="Cambria Math" panose="02040503050406030204" pitchFamily="18" charset="0"/>
                        </a:rPr>
                        <m:t>=353,36</m:t>
                      </m:r>
                      <m:f>
                        <m:fPr>
                          <m:ctrlPr>
                            <a:rPr lang="pl-PL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pl-PL" sz="2200" dirty="0"/>
              </a:p>
              <a:p>
                <a:pPr marL="0" indent="0">
                  <a:buNone/>
                </a:pPr>
                <a:r>
                  <a:rPr lang="pl-PL" sz="2200" dirty="0"/>
                  <a:t>Próba nr 3</a:t>
                </a:r>
                <a:br>
                  <a:rPr lang="pl-PL" sz="2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2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sz="2200" b="0" i="1">
                          <a:latin typeface="Cambria Math" panose="02040503050406030204" pitchFamily="18" charset="0"/>
                        </a:rPr>
                        <m:t>=0,00279</m:t>
                      </m:r>
                      <m:r>
                        <a:rPr lang="pl-PL" sz="2200" b="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pl-PL" sz="2200" b="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l-PL" sz="2200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l-PL" sz="2200" b="0" i="1">
                          <a:latin typeface="Cambria Math" panose="02040503050406030204" pitchFamily="18" charset="0"/>
                        </a:rPr>
                        <m:t>=358,42</m:t>
                      </m:r>
                      <m:f>
                        <m:fPr>
                          <m:ctrlPr>
                            <a:rPr lang="pl-PL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pl-PL" sz="22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pl-PL" sz="2200" dirty="0"/>
              </a:p>
              <a:p>
                <a:pPr marL="0" indent="0">
                  <a:buNone/>
                </a:pPr>
                <a:endParaRPr lang="pl-PL" sz="22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B5B8C96-929F-B3D7-C3B4-1F6B947EA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552091"/>
                <a:ext cx="6224335" cy="5431536"/>
              </a:xfrm>
              <a:blipFill>
                <a:blip r:embed="rId2"/>
                <a:stretch>
                  <a:fillRect l="-12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7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BDCFDF-6223-FD7E-B359-D936BDC6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l-PL" sz="5400"/>
              <a:t>Wnioski	</a:t>
            </a:r>
          </a:p>
        </p:txBody>
      </p:sp>
      <p:pic>
        <p:nvPicPr>
          <p:cNvPr id="5" name="Picture 4" descr="Żarówka na żółtym tle z naszkicowanymi promieniami światła i przewodem">
            <a:extLst>
              <a:ext uri="{FF2B5EF4-FFF2-40B4-BE49-F238E27FC236}">
                <a16:creationId xmlns:a16="http://schemas.microsoft.com/office/drawing/2014/main" id="{0639638B-5CBA-F753-AE63-009FD5424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4B414F-D7E3-7E2F-14EE-9DA8FA65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Wynik z pierwszego pomiaru wskazuje na to, że próba została przeprowadzona w sposób nieprawidłowy. Wyniki z prób 2 i 3 są bliskie rzeczywistej wartości prędkości rozchodzenia się dźwięku w powietrzu, która wynosi 340 m/s. Nieprawidłowości mogą wynikać z charakterystyki sprzętu oraz </a:t>
            </a:r>
            <a:r>
              <a:rPr lang="pl-PL" sz="2200" dirty="0" err="1"/>
              <a:t>inncyh</a:t>
            </a:r>
            <a:r>
              <a:rPr lang="pl-PL" sz="2200" dirty="0"/>
              <a:t> niesprzyjających warunków pomiarowych.</a:t>
            </a:r>
          </a:p>
        </p:txBody>
      </p:sp>
    </p:spTree>
    <p:extLst>
      <p:ext uri="{BB962C8B-B14F-4D97-AF65-F5344CB8AC3E}">
        <p14:creationId xmlns:p14="http://schemas.microsoft.com/office/powerpoint/2010/main" val="410382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ymbol zastępczy zawartości 11" descr="Obraz zawierający tekst, pismo odręczne, kreskówka, tablica&#10;&#10;Opis wygenerowany automatycznie">
            <a:extLst>
              <a:ext uri="{FF2B5EF4-FFF2-40B4-BE49-F238E27FC236}">
                <a16:creationId xmlns:a16="http://schemas.microsoft.com/office/drawing/2014/main" id="{794484C3-6B45-ABBA-9AEE-1F8DA9043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29" y="643467"/>
            <a:ext cx="6612541" cy="5571065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9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79F087-49CD-CD7C-41C6-0189D9D4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l-PL" sz="4800"/>
              <a:t>Cel projektu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0D164D-31E6-B7EA-59B7-D3493257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457200"/>
            <a:ext cx="6894576" cy="2201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Celem projektu jest zarejestrowanie sygnału emitowanego z dwóch głośników odsuniętych od siebie o odległość 1m, a następnie przy użyciu funkcji autokorelacji, określenie czasu potrzebnego na przebycie dźwięku pomiędzy nimi. To z kolei umożliwi obliczenie szukanej wartości prędkości rozchodzenia się dźwięku w powietrzu.</a:t>
            </a:r>
          </a:p>
        </p:txBody>
      </p:sp>
      <p:pic>
        <p:nvPicPr>
          <p:cNvPr id="4" name="Obraz 3" descr="Obraz zawierający głośnik, szkic, Sprzęt audio, ilustracja&#10;&#10;Opis wygenerowany automatycznie">
            <a:extLst>
              <a:ext uri="{FF2B5EF4-FFF2-40B4-BE49-F238E27FC236}">
                <a16:creationId xmlns:a16="http://schemas.microsoft.com/office/drawing/2014/main" id="{6E6BBCE9-C892-1659-C9AF-CCC53298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63" y="2905031"/>
            <a:ext cx="9305674" cy="33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0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C8E532-44CB-0588-2F8F-9EDF3CE9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Stanowisko pomiarowe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rak opisu.">
            <a:extLst>
              <a:ext uri="{FF2B5EF4-FFF2-40B4-BE49-F238E27FC236}">
                <a16:creationId xmlns:a16="http://schemas.microsoft.com/office/drawing/2014/main" id="{295B5D61-D052-CA9B-C8FE-5D81399F00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7878" y="723519"/>
            <a:ext cx="7214616" cy="54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27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F1DDFB-CCE3-40EB-B5FE-A15960AA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4200"/>
              <a:t>… ale najpierw trochę teorii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E1F293-13C5-6BB2-CBAF-FC9150D4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Na początku projektu sprawdziliśmy jak funkcja autokorelacji działa na różne typy sygnałów. Przy pomocy środowiska </a:t>
            </a:r>
            <a:r>
              <a:rPr lang="pl-PL" sz="2200" dirty="0" err="1"/>
              <a:t>Matlab</a:t>
            </a:r>
            <a:r>
              <a:rPr lang="pl-PL" sz="2200" dirty="0"/>
              <a:t> przeprowadziliśmy badanie trzech typów sygnałów: sinusoidalnego,  szumu białego oraz </a:t>
            </a:r>
            <a:r>
              <a:rPr lang="pl-PL" sz="2200" dirty="0" err="1"/>
              <a:t>chirpa</a:t>
            </a:r>
            <a:r>
              <a:rPr lang="pl-PL" sz="2200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F73BD02-79C3-819C-1B78-57241260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76661"/>
            <a:ext cx="6903720" cy="450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8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743A09-41C5-54ED-4964-41F808A7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3000"/>
              <a:t>Wykresy autokorelacji badanych sygnałów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0E1262-C138-07D9-3AA0-BF7A1A447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Dla sygnału sinusoidalnego, funkcja autokorelacji również będzie sinusoidalna. Sygnał sinusoidalny ma regularne, okresowe oscylacje, co oznacza, że jego autokorelacja będzie miała te same okresowe właściwości.</a:t>
            </a:r>
            <a:endParaRPr lang="pl-P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Dla szumu białego, funkcja autokorelacji będzie bliska zeru dla większości przesunięć (</a:t>
            </a:r>
            <a:r>
              <a:rPr lang="pl-PL" sz="1800" kern="10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lagów</a:t>
            </a:r>
            <a:r>
              <a:rPr lang="pl-PL" sz="1800" kern="1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z wyjątkiem zerowego przesunięcia, gdzie wartość będzie wynosić jeden (maksymalna autokorelacja sygnału z samym sobą).</a:t>
            </a:r>
          </a:p>
        </p:txBody>
      </p:sp>
      <p:pic>
        <p:nvPicPr>
          <p:cNvPr id="5" name="Symbol zastępczy zawartości 4" descr="Obraz zawierający tekst, linia, diagram, zrzut ekranu&#10;&#10;Opis wygenerowany automatycznie">
            <a:extLst>
              <a:ext uri="{FF2B5EF4-FFF2-40B4-BE49-F238E27FC236}">
                <a16:creationId xmlns:a16="http://schemas.microsoft.com/office/drawing/2014/main" id="{41B5B9AA-0023-6073-E5FF-0713324B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33513"/>
            <a:ext cx="6903720" cy="45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9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DC3157-7768-D86F-71FF-FC9BA53C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000"/>
              <a:t>Spostrzeżenie na temat chirpa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8E5DB8-BC4B-5C35-00CF-7141A94D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pl-PL" sz="1500" kern="100"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Sygnał typu chirp to sygnał, którego częstotliwość zmienia się liniowo lub nieliniowo w czasie. Jego autokorelacja ma bardziej złożoną strukturę, która odzwierciedla zmieniającą się częstotliwość sygnału. Dla tego sygnału, autokorelacja będzie miała szeroką centralną część z dodatkowymi, mniej wyraźnymi bocznymi listkami.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pl-PL" sz="1500" kern="100">
                <a:effectLst/>
                <a:highlight>
                  <a:srgbClr val="FFFFFF"/>
                </a:highlight>
                <a:latin typeface="Segoe UI" panose="020B05020402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Zmiana częstotliwości sygnału chirp wpływa na jego autokorelację, zmieniając szerokość centralnej części oraz rozkład bocznych pików. Zwiększenie zakresu częstotliwości spowoduje, że autokorelacja będzie miała węższą centralną część i bardziej rozbudowane boczne piki.</a:t>
            </a:r>
          </a:p>
          <a:p>
            <a:pPr marL="0" indent="0">
              <a:spcAft>
                <a:spcPts val="800"/>
              </a:spcAft>
              <a:buNone/>
            </a:pPr>
            <a:endParaRPr lang="pl-PL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pl-PL" sz="1500" kern="100" dirty="0"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pl-PL" sz="1500" kern="100" dirty="0">
              <a:effectLst/>
              <a:highlight>
                <a:srgbClr val="FFFFFF"/>
              </a:highlight>
              <a:latin typeface="Segoe UI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50465E0-F5D4-BAC8-FE45-CD100ED7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29" y="1252748"/>
            <a:ext cx="6173765" cy="43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3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9299F2-B798-23B8-2AE0-756F4C23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Splot, a autokorelacja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9792F9-9BD0-0C67-9CC4-5BA564B6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Wykonując splot sygnałów uzyskujemy ten sam wynik co w wypadku funkcji autokorelacji.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EC715CE-B434-820C-6E61-382797F59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145" y="640080"/>
            <a:ext cx="689491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5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12B611-7F39-E7BB-287B-D8DA21DC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5400"/>
              <a:t>Opóźnienie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4413FC-F8AB-1A3F-AE05-ABD9913F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000" dirty="0"/>
              <a:t>Kolejnym krokiem było stworzenie tych samych sygnałów, ale z opóźnieniem. Dokonaliśmy tego zero-padując sygnał od przodu. Następnie sygnał ten </a:t>
            </a:r>
            <a:r>
              <a:rPr lang="pl-PL" sz="2000" dirty="0" err="1"/>
              <a:t>zkorelowaliśmy</a:t>
            </a:r>
            <a:r>
              <a:rPr lang="pl-PL" sz="2000" dirty="0"/>
              <a:t> z sygnałem pierwotnym, a wyniki pokazaliśmy na jednym wykresie wraz z autokorelacją sygnału pierwotnego.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8064E5F-F23F-7492-B640-C402D068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07624"/>
            <a:ext cx="6903720" cy="46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3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891A109-2F5A-D7D1-8EFF-BED72AA2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4200"/>
              <a:t>Spostrzeżenie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1BA00E-26EA-B26C-C743-7FA56FE6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688145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000" dirty="0"/>
              <a:t>Biorąc pod uwagę wyniki teoretycznych eksperymentów, do dalszych badań zdecydowaliśmy się na korzystanie z sygnału szumu białego ze względu na uzyskiwanie pojedynczego piku w wyniku funkcji autokorelacji.</a:t>
            </a:r>
          </a:p>
        </p:txBody>
      </p:sp>
      <p:pic>
        <p:nvPicPr>
          <p:cNvPr id="3074" name="Picture 2" descr="Człowiek i czerwony wykrzyknik. – zdjęcie stockowe © orlaimagen #62068771">
            <a:extLst>
              <a:ext uri="{FF2B5EF4-FFF2-40B4-BE49-F238E27FC236}">
                <a16:creationId xmlns:a16="http://schemas.microsoft.com/office/drawing/2014/main" id="{0949C248-DC77-8865-E9CB-D526791E0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1906" y="640080"/>
            <a:ext cx="490849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230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23D8374791C8F43B12F75E46849ABD2" ma:contentTypeVersion="9" ma:contentTypeDescription="Utwórz nowy dokument." ma:contentTypeScope="" ma:versionID="405c00fd0a0897c926e0ea2be97b54ee">
  <xsd:schema xmlns:xsd="http://www.w3.org/2001/XMLSchema" xmlns:xs="http://www.w3.org/2001/XMLSchema" xmlns:p="http://schemas.microsoft.com/office/2006/metadata/properties" xmlns:ns3="c4c062c1-1785-4622-926e-e54f55d54382" xmlns:ns4="3d74851c-d6b5-40f3-8848-806f5d49d7c9" targetNamespace="http://schemas.microsoft.com/office/2006/metadata/properties" ma:root="true" ma:fieldsID="23b7b15d9185833c92a1b20cfe07ab26" ns3:_="" ns4:_="">
    <xsd:import namespace="c4c062c1-1785-4622-926e-e54f55d54382"/>
    <xsd:import namespace="3d74851c-d6b5-40f3-8848-806f5d49d7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c062c1-1785-4622-926e-e54f55d54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4851c-d6b5-40f3-8848-806f5d49d7c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c062c1-1785-4622-926e-e54f55d54382" xsi:nil="true"/>
  </documentManagement>
</p:properties>
</file>

<file path=customXml/itemProps1.xml><?xml version="1.0" encoding="utf-8"?>
<ds:datastoreItem xmlns:ds="http://schemas.openxmlformats.org/officeDocument/2006/customXml" ds:itemID="{7C94B15C-FFEF-491F-B735-CA8884CC45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c062c1-1785-4622-926e-e54f55d54382"/>
    <ds:schemaRef ds:uri="3d74851c-d6b5-40f3-8848-806f5d49d7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927296-1DA3-4311-BC4C-08BFC1F4B8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A19F34-293D-43F2-879E-B0F43FF838D1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3d74851c-d6b5-40f3-8848-806f5d49d7c9"/>
    <ds:schemaRef ds:uri="http://www.w3.org/XML/1998/namespace"/>
    <ds:schemaRef ds:uri="c4c062c1-1785-4622-926e-e54f55d54382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664</Words>
  <Application>Microsoft Office PowerPoint</Application>
  <PresentationFormat>Panoramiczny</PresentationFormat>
  <Paragraphs>41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Segoe UI</vt:lpstr>
      <vt:lpstr>Motyw pakietu Office</vt:lpstr>
      <vt:lpstr>Wyznaczanie prędkości dźwięku w powietrzu</vt:lpstr>
      <vt:lpstr>Cel projektu</vt:lpstr>
      <vt:lpstr>Stanowisko pomiarowe</vt:lpstr>
      <vt:lpstr>… ale najpierw trochę teorii</vt:lpstr>
      <vt:lpstr>Wykresy autokorelacji badanych sygnałów</vt:lpstr>
      <vt:lpstr>Spostrzeżenie na temat chirpa</vt:lpstr>
      <vt:lpstr>Splot, a autokorelacja</vt:lpstr>
      <vt:lpstr>Opóźnienie</vt:lpstr>
      <vt:lpstr>Spostrzeżenie</vt:lpstr>
      <vt:lpstr>Przechodząc do projektu</vt:lpstr>
      <vt:lpstr>Prezentacja programu PowerPoint</vt:lpstr>
      <vt:lpstr>Prezentacja programu PowerPoint</vt:lpstr>
      <vt:lpstr>Prezentacja programu PowerPoint</vt:lpstr>
      <vt:lpstr>Prezentacja programu PowerPoint</vt:lpstr>
      <vt:lpstr>Obliczanie prędkości dźwięku z uzyskanych wyników</vt:lpstr>
      <vt:lpstr>Wnioski 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Wyznaczanie prędkości dźwięku w powietrzu</dc:title>
  <dc:creator>Igor Cena</dc:creator>
  <cp:lastModifiedBy>Igor Cena</cp:lastModifiedBy>
  <cp:revision>2</cp:revision>
  <dcterms:created xsi:type="dcterms:W3CDTF">2024-05-23T20:44:50Z</dcterms:created>
  <dcterms:modified xsi:type="dcterms:W3CDTF">2024-05-23T22:35:45Z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0x010100A23D8374791C8F43B12F75E46849ABD2</vt:lpwstr>
  </property>
</Properties>
</file>