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7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9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7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6.png" ContentType="image/png"/>
  <Override PartName="/ppt/media/image1.png" ContentType="image/png"/>
  <Override PartName="/ppt/media/image36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slide" Target="slides/slide42.xml"/><Relationship Id="rId53" Type="http://schemas.openxmlformats.org/officeDocument/2006/relationships/slide" Target="slides/slide4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194652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160" cy="39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181476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57200" y="194652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 type="body"/>
          </p:nvPr>
        </p:nvSpPr>
        <p:spPr>
          <a:xfrm>
            <a:off x="181476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135324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224892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45720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6"/>
          <p:cNvSpPr>
            <a:spLocks noGrp="1"/>
          </p:cNvSpPr>
          <p:nvPr>
            <p:ph type="body"/>
          </p:nvPr>
        </p:nvSpPr>
        <p:spPr>
          <a:xfrm>
            <a:off x="135324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7"/>
          <p:cNvSpPr>
            <a:spLocks noGrp="1"/>
          </p:cNvSpPr>
          <p:nvPr>
            <p:ph type="body"/>
          </p:nvPr>
        </p:nvSpPr>
        <p:spPr>
          <a:xfrm>
            <a:off x="224892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81476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35324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24892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35324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224892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2648880" cy="142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888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160" cy="39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2648880" cy="142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81476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194652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81476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35324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224892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135324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224892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2648880" cy="142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888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888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160" cy="39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81476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94652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181476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135324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24892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135324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224892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2648880" cy="142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888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160" cy="39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181476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194652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181476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35324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224892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135324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224892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2648880" cy="142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888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160" cy="39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181476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194652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181476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160" cy="39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35324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224892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5720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135324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224892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2648880" cy="142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888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160" cy="39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181476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94652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181476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135324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224892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5720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135324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224892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2648880" cy="142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888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160" cy="39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81476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181476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57200" y="194652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181476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135324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224892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5720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 type="body"/>
          </p:nvPr>
        </p:nvSpPr>
        <p:spPr>
          <a:xfrm>
            <a:off x="135324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 type="body"/>
          </p:nvPr>
        </p:nvSpPr>
        <p:spPr>
          <a:xfrm>
            <a:off x="224892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2648880" cy="142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888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160" cy="397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181476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57200" y="1946520"/>
            <a:ext cx="264888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1814760" y="120348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5720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body"/>
          </p:nvPr>
        </p:nvSpPr>
        <p:spPr>
          <a:xfrm>
            <a:off x="1814760" y="1946520"/>
            <a:ext cx="129240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135324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2248920" y="120348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body"/>
          </p:nvPr>
        </p:nvSpPr>
        <p:spPr>
          <a:xfrm>
            <a:off x="45720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 type="body"/>
          </p:nvPr>
        </p:nvSpPr>
        <p:spPr>
          <a:xfrm>
            <a:off x="135324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7"/>
          <p:cNvSpPr>
            <a:spLocks noGrp="1"/>
          </p:cNvSpPr>
          <p:nvPr>
            <p:ph type="body"/>
          </p:nvPr>
        </p:nvSpPr>
        <p:spPr>
          <a:xfrm>
            <a:off x="2248920" y="1946520"/>
            <a:ext cx="852840" cy="67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2648880" cy="142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888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Изображение 6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>
            <a:noFill/>
          </a:ln>
        </p:spPr>
      </p:pic>
      <p:pic>
        <p:nvPicPr>
          <p:cNvPr id="1" name="Изображение 7" descr=""/>
          <p:cNvPicPr/>
          <p:nvPr/>
        </p:nvPicPr>
        <p:blipFill>
          <a:blip r:embed="rId3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Изображение 6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Изображение 6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Изображение 6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Изображение 6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Изображение 6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Изображение 6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>
            <a:noFill/>
          </a:ln>
        </p:spPr>
      </p:pic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Изображение 6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>
            <a:noFill/>
          </a:ln>
        </p:spPr>
      </p:pic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Изображение 6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>
            <a:noFill/>
          </a:ln>
        </p:spPr>
      </p:pic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888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3239280" y="1203480"/>
            <a:ext cx="264888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021360" y="1203480"/>
            <a:ext cx="264888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888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9" name="PlaceHolder 6"/>
          <p:cNvSpPr>
            <a:spLocks noGrp="1"/>
          </p:cNvSpPr>
          <p:nvPr>
            <p:ph type="body"/>
          </p:nvPr>
        </p:nvSpPr>
        <p:spPr>
          <a:xfrm>
            <a:off x="3239280" y="2761200"/>
            <a:ext cx="264888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0" name="PlaceHolder 7"/>
          <p:cNvSpPr>
            <a:spLocks noGrp="1"/>
          </p:cNvSpPr>
          <p:nvPr>
            <p:ph type="body"/>
          </p:nvPr>
        </p:nvSpPr>
        <p:spPr>
          <a:xfrm>
            <a:off x="6021360" y="2761200"/>
            <a:ext cx="2648880" cy="142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6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6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6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85800" y="581760"/>
            <a:ext cx="7770600" cy="11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fc001d"/>
                </a:solidFill>
                <a:latin typeface="Calibri"/>
                <a:ea typeface="DejaVu Sans"/>
              </a:rPr>
              <a:t>Создание production-ready приложения на Tarantool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685800" y="1886760"/>
            <a:ext cx="6399000" cy="13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Игорь Латкин (KTS Studio)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Подход 2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365760" y="1645920"/>
            <a:ext cx="5484960" cy="2010960"/>
          </a:xfrm>
          <a:prstGeom prst="rect">
            <a:avLst/>
          </a:prstGeom>
          <a:ln>
            <a:noFill/>
          </a:ln>
        </p:spPr>
      </p:pic>
      <p:sp>
        <p:nvSpPr>
          <p:cNvPr id="382" name="CustomShape 2"/>
          <p:cNvSpPr/>
          <p:nvPr/>
        </p:nvSpPr>
        <p:spPr>
          <a:xfrm>
            <a:off x="6217920" y="914400"/>
            <a:ext cx="2925360" cy="13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Плюсы: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Модульное разделение кода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Поддерживать проще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Подход 2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365760" y="1645920"/>
            <a:ext cx="5484960" cy="2010960"/>
          </a:xfrm>
          <a:prstGeom prst="rect">
            <a:avLst/>
          </a:prstGeom>
          <a:ln>
            <a:noFill/>
          </a:ln>
        </p:spPr>
      </p:pic>
      <p:sp>
        <p:nvSpPr>
          <p:cNvPr id="385" name="CustomShape 2"/>
          <p:cNvSpPr/>
          <p:nvPr/>
        </p:nvSpPr>
        <p:spPr>
          <a:xfrm>
            <a:off x="6217920" y="914400"/>
            <a:ext cx="2925360" cy="13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Плюсы: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Модульное разделение кода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Поддерживать проще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6270480" y="2555640"/>
            <a:ext cx="2925360" cy="16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Минусы: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Конфигурация вместе с кодом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Зависимость от внешних модулей – через систему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3268080" y="1203120"/>
            <a:ext cx="2606400" cy="2981880"/>
          </a:xfrm>
          <a:prstGeom prst="rect">
            <a:avLst/>
          </a:prstGeom>
          <a:ln>
            <a:noFill/>
          </a:ln>
        </p:spPr>
      </p:pic>
      <p:sp>
        <p:nvSpPr>
          <p:cNvPr id="389" name="CustomShape 2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Reload приложения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2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Reload приложения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1006200" y="1203120"/>
            <a:ext cx="7130160" cy="29818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"/>
          <p:cNvSpPr/>
          <p:nvPr/>
        </p:nvSpPr>
        <p:spPr>
          <a:xfrm>
            <a:off x="1005480" y="1203480"/>
            <a:ext cx="713088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3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Reload приложения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6" name="CustomShape 4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Выгрузка загруженных модулей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Накатыване нового кода в Tarantool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2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Reload приложения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1"/>
          <a:stretch/>
        </p:blipFill>
        <p:spPr>
          <a:xfrm>
            <a:off x="366120" y="1060560"/>
            <a:ext cx="4022280" cy="1681920"/>
          </a:xfrm>
          <a:prstGeom prst="rect">
            <a:avLst/>
          </a:prstGeom>
          <a:ln>
            <a:noFill/>
          </a:ln>
        </p:spPr>
      </p:pic>
      <p:pic>
        <p:nvPicPr>
          <p:cNvPr id="400" name="" descr=""/>
          <p:cNvPicPr/>
          <p:nvPr/>
        </p:nvPicPr>
        <p:blipFill>
          <a:blip r:embed="rId2"/>
          <a:stretch/>
        </p:blipFill>
        <p:spPr>
          <a:xfrm>
            <a:off x="4692960" y="1063440"/>
            <a:ext cx="4318560" cy="39650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Reload приложения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03" name="" descr=""/>
          <p:cNvPicPr/>
          <p:nvPr/>
        </p:nvPicPr>
        <p:blipFill>
          <a:blip r:embed="rId1"/>
          <a:stretch/>
        </p:blipFill>
        <p:spPr>
          <a:xfrm>
            <a:off x="366120" y="1060560"/>
            <a:ext cx="4022280" cy="1681920"/>
          </a:xfrm>
          <a:prstGeom prst="rect">
            <a:avLst/>
          </a:prstGeom>
          <a:ln>
            <a:noFill/>
          </a:ln>
        </p:spPr>
      </p:pic>
      <p:pic>
        <p:nvPicPr>
          <p:cNvPr id="404" name="" descr=""/>
          <p:cNvPicPr/>
          <p:nvPr/>
        </p:nvPicPr>
        <p:blipFill>
          <a:blip r:embed="rId2"/>
          <a:stretch/>
        </p:blipFill>
        <p:spPr>
          <a:xfrm>
            <a:off x="4692960" y="1063440"/>
            <a:ext cx="4318560" cy="3965040"/>
          </a:xfrm>
          <a:prstGeom prst="rect">
            <a:avLst/>
          </a:prstGeom>
          <a:ln>
            <a:noFill/>
          </a:ln>
        </p:spPr>
      </p:pic>
      <p:sp>
        <p:nvSpPr>
          <p:cNvPr id="405" name="CustomShape 3"/>
          <p:cNvSpPr/>
          <p:nvPr/>
        </p:nvSpPr>
        <p:spPr>
          <a:xfrm>
            <a:off x="365760" y="3454200"/>
            <a:ext cx="3931200" cy="7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Слишком много ручных действий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7" name="" descr=""/>
          <p:cNvPicPr/>
          <p:nvPr/>
        </p:nvPicPr>
        <p:blipFill>
          <a:blip r:embed="rId1"/>
          <a:stretch/>
        </p:blipFill>
        <p:spPr>
          <a:xfrm>
            <a:off x="3268080" y="1383120"/>
            <a:ext cx="2606400" cy="298116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Конфигурирование приложения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0" name="" descr=""/>
          <p:cNvPicPr/>
          <p:nvPr/>
        </p:nvPicPr>
        <p:blipFill>
          <a:blip r:embed="rId1"/>
          <a:stretch/>
        </p:blipFill>
        <p:spPr>
          <a:xfrm>
            <a:off x="6329520" y="1188720"/>
            <a:ext cx="1899360" cy="2172600"/>
          </a:xfrm>
          <a:prstGeom prst="rect">
            <a:avLst/>
          </a:prstGeom>
          <a:ln>
            <a:noFill/>
          </a:ln>
        </p:spPr>
      </p:pic>
      <p:sp>
        <p:nvSpPr>
          <p:cNvPr id="411" name="CustomShape 2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Конфигурирование приложения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365760" y="1188720"/>
            <a:ext cx="58514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"/>
          <p:cNvSpPr/>
          <p:nvPr/>
        </p:nvSpPr>
        <p:spPr>
          <a:xfrm>
            <a:off x="731520" y="1280160"/>
            <a:ext cx="493704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box.cfg{}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Конфиг приложения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Любой другой конфиг (например, sharding)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6329520" y="1188720"/>
            <a:ext cx="1899360" cy="2172600"/>
          </a:xfrm>
          <a:prstGeom prst="rect">
            <a:avLst/>
          </a:prstGeom>
          <a:ln>
            <a:noFill/>
          </a:ln>
        </p:spPr>
      </p:pic>
      <p:sp>
        <p:nvSpPr>
          <p:cNvPr id="416" name="CustomShape 2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Конфигурирование приложения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365760" y="1188720"/>
            <a:ext cx="58514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4"/>
          <p:cNvSpPr/>
          <p:nvPr/>
        </p:nvSpPr>
        <p:spPr>
          <a:xfrm>
            <a:off x="731520" y="1920240"/>
            <a:ext cx="493704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Конфиг – это не часть приложения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57200" y="205920"/>
            <a:ext cx="82278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"/>
          <p:cNvSpPr/>
          <p:nvPr/>
        </p:nvSpPr>
        <p:spPr>
          <a:xfrm>
            <a:off x="457200" y="1200240"/>
            <a:ext cx="8227800" cy="339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"/>
          <p:cNvSpPr/>
          <p:nvPr/>
        </p:nvSpPr>
        <p:spPr>
          <a:xfrm>
            <a:off x="457200" y="205200"/>
            <a:ext cx="8228160" cy="39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Кто ты?”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0" name="" descr=""/>
          <p:cNvPicPr/>
          <p:nvPr/>
        </p:nvPicPr>
        <p:blipFill>
          <a:blip r:embed="rId1"/>
          <a:stretch/>
        </p:blipFill>
        <p:spPr>
          <a:xfrm>
            <a:off x="6329520" y="1188720"/>
            <a:ext cx="1899360" cy="2172600"/>
          </a:xfrm>
          <a:prstGeom prst="rect">
            <a:avLst/>
          </a:prstGeom>
          <a:ln>
            <a:noFill/>
          </a:ln>
        </p:spPr>
      </p:pic>
      <p:sp>
        <p:nvSpPr>
          <p:cNvPr id="421" name="CustomShape 2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Конфигурирование приложения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365760" y="1188720"/>
            <a:ext cx="58514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4"/>
          <p:cNvSpPr/>
          <p:nvPr/>
        </p:nvSpPr>
        <p:spPr>
          <a:xfrm>
            <a:off x="365760" y="1509120"/>
            <a:ext cx="6125760" cy="22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Конфиг должен быть: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Прост в чтении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Прост в редактировании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Прост в доставке на сервер (Ansible, Salt, Puppet, Chef, ...)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2"/>
          <p:cNvSpPr/>
          <p:nvPr/>
        </p:nvSpPr>
        <p:spPr>
          <a:xfrm>
            <a:off x="365760" y="1188720"/>
            <a:ext cx="58514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3"/>
          <p:cNvSpPr/>
          <p:nvPr/>
        </p:nvSpPr>
        <p:spPr>
          <a:xfrm>
            <a:off x="4572000" y="320400"/>
            <a:ext cx="420552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Пример “плохого конфига”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27" name="" descr=""/>
          <p:cNvPicPr/>
          <p:nvPr/>
        </p:nvPicPr>
        <p:blipFill>
          <a:blip r:embed="rId1"/>
          <a:stretch/>
        </p:blipFill>
        <p:spPr>
          <a:xfrm>
            <a:off x="178560" y="91440"/>
            <a:ext cx="3752640" cy="49820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Внешние зависимости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576360" y="1283040"/>
            <a:ext cx="3570840" cy="2717280"/>
          </a:xfrm>
          <a:prstGeom prst="rect">
            <a:avLst/>
          </a:prstGeom>
          <a:ln>
            <a:noFill/>
          </a:ln>
        </p:spPr>
      </p:pic>
      <p:pic>
        <p:nvPicPr>
          <p:cNvPr id="431" name="" descr=""/>
          <p:cNvPicPr/>
          <p:nvPr/>
        </p:nvPicPr>
        <p:blipFill>
          <a:blip r:embed="rId2"/>
          <a:stretch/>
        </p:blipFill>
        <p:spPr>
          <a:xfrm>
            <a:off x="4965480" y="1321920"/>
            <a:ext cx="3479400" cy="2648160"/>
          </a:xfrm>
          <a:prstGeom prst="rect">
            <a:avLst/>
          </a:prstGeom>
          <a:ln>
            <a:noFill/>
          </a:ln>
        </p:spPr>
      </p:pic>
      <p:pic>
        <p:nvPicPr>
          <p:cNvPr id="432" name="" descr=""/>
          <p:cNvPicPr/>
          <p:nvPr/>
        </p:nvPicPr>
        <p:blipFill>
          <a:blip r:embed="rId3"/>
          <a:stretch/>
        </p:blipFill>
        <p:spPr>
          <a:xfrm>
            <a:off x="3946680" y="3458160"/>
            <a:ext cx="1018080" cy="1018080"/>
          </a:xfrm>
          <a:prstGeom prst="rect">
            <a:avLst/>
          </a:prstGeom>
          <a:ln>
            <a:noFill/>
          </a:ln>
        </p:spPr>
      </p:pic>
      <p:sp>
        <p:nvSpPr>
          <p:cNvPr id="433" name="CustomShape 3"/>
          <p:cNvSpPr/>
          <p:nvPr/>
        </p:nvSpPr>
        <p:spPr>
          <a:xfrm>
            <a:off x="1097280" y="4572000"/>
            <a:ext cx="69487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Как обеспечить независимость внешних пакетов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2"/>
          <p:cNvSpPr/>
          <p:nvPr/>
        </p:nvSpPr>
        <p:spPr>
          <a:xfrm>
            <a:off x="457200" y="205200"/>
            <a:ext cx="82281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Решения всех проблем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2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Внешние зависимости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38" name="" descr=""/>
          <p:cNvPicPr/>
          <p:nvPr/>
        </p:nvPicPr>
        <p:blipFill>
          <a:blip r:embed="rId1"/>
          <a:stretch/>
        </p:blipFill>
        <p:spPr>
          <a:xfrm>
            <a:off x="576360" y="1283040"/>
            <a:ext cx="3570840" cy="2717280"/>
          </a:xfrm>
          <a:prstGeom prst="rect">
            <a:avLst/>
          </a:prstGeom>
          <a:ln>
            <a:noFill/>
          </a:ln>
        </p:spPr>
      </p:pic>
      <p:pic>
        <p:nvPicPr>
          <p:cNvPr id="439" name="" descr=""/>
          <p:cNvPicPr/>
          <p:nvPr/>
        </p:nvPicPr>
        <p:blipFill>
          <a:blip r:embed="rId2"/>
          <a:stretch/>
        </p:blipFill>
        <p:spPr>
          <a:xfrm>
            <a:off x="4965480" y="1321920"/>
            <a:ext cx="3479400" cy="2648160"/>
          </a:xfrm>
          <a:prstGeom prst="rect">
            <a:avLst/>
          </a:prstGeom>
          <a:ln>
            <a:noFill/>
          </a:ln>
        </p:spPr>
      </p:pic>
      <p:pic>
        <p:nvPicPr>
          <p:cNvPr id="440" name="" descr=""/>
          <p:cNvPicPr/>
          <p:nvPr/>
        </p:nvPicPr>
        <p:blipFill>
          <a:blip r:embed="rId3"/>
          <a:stretch/>
        </p:blipFill>
        <p:spPr>
          <a:xfrm>
            <a:off x="3946680" y="3458160"/>
            <a:ext cx="1018080" cy="101808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2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Внешние зависимости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3" name="CustomShape 3"/>
          <p:cNvSpPr/>
          <p:nvPr/>
        </p:nvSpPr>
        <p:spPr>
          <a:xfrm>
            <a:off x="365760" y="1159200"/>
            <a:ext cx="83203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Самое простое решение – самое лучшее решение :)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4" name="CustomShape 4"/>
          <p:cNvSpPr/>
          <p:nvPr/>
        </p:nvSpPr>
        <p:spPr>
          <a:xfrm>
            <a:off x="3108960" y="2233080"/>
            <a:ext cx="3646800" cy="23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package.path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Liberation Mono;Courier New;Cousine;DejaVu Sans Mono"/>
                <a:ea typeface="DejaVu Sans"/>
              </a:rPr>
              <a:t>package.cpath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2"/>
          <p:cNvSpPr/>
          <p:nvPr/>
        </p:nvSpPr>
        <p:spPr>
          <a:xfrm>
            <a:off x="4024080" y="160920"/>
            <a:ext cx="4844880" cy="11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Внешние зависимости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1"/>
          <a:stretch/>
        </p:blipFill>
        <p:spPr>
          <a:xfrm>
            <a:off x="274320" y="360"/>
            <a:ext cx="2823840" cy="5142600"/>
          </a:xfrm>
          <a:prstGeom prst="rect">
            <a:avLst/>
          </a:prstGeom>
          <a:ln>
            <a:noFill/>
          </a:ln>
        </p:spPr>
      </p:pic>
      <p:sp>
        <p:nvSpPr>
          <p:cNvPr id="448" name="Line 3"/>
          <p:cNvSpPr/>
          <p:nvPr/>
        </p:nvSpPr>
        <p:spPr>
          <a:xfrm flipH="1" flipV="1">
            <a:off x="2103120" y="1737360"/>
            <a:ext cx="219456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49" name="" descr=""/>
          <p:cNvPicPr/>
          <p:nvPr/>
        </p:nvPicPr>
        <p:blipFill>
          <a:blip r:embed="rId2"/>
          <a:stretch/>
        </p:blipFill>
        <p:spPr>
          <a:xfrm>
            <a:off x="3291840" y="1463040"/>
            <a:ext cx="5760000" cy="2488680"/>
          </a:xfrm>
          <a:prstGeom prst="rect">
            <a:avLst/>
          </a:prstGeom>
          <a:ln>
            <a:noFill/>
          </a:ln>
        </p:spPr>
      </p:pic>
      <p:sp>
        <p:nvSpPr>
          <p:cNvPr id="450" name="Line 4"/>
          <p:cNvSpPr/>
          <p:nvPr/>
        </p:nvSpPr>
        <p:spPr>
          <a:xfrm flipH="1">
            <a:off x="2011680" y="2926080"/>
            <a:ext cx="11887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2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TODO: luarocks sucks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2"/>
          <p:cNvSpPr/>
          <p:nvPr/>
        </p:nvSpPr>
        <p:spPr>
          <a:xfrm>
            <a:off x="457200" y="160920"/>
            <a:ext cx="8411760" cy="11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Внешние зависимости: meta.yaml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55" name="" descr=""/>
          <p:cNvPicPr/>
          <p:nvPr/>
        </p:nvPicPr>
        <p:blipFill>
          <a:blip r:embed="rId1"/>
          <a:stretch/>
        </p:blipFill>
        <p:spPr>
          <a:xfrm>
            <a:off x="108000" y="1270800"/>
            <a:ext cx="8943840" cy="296028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2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Внешние зависимости: dep.lua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Попытка создать средство управления зависимостями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Под капотом –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luarocks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и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tarantoolctl rocks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Позволяет описывать зависимости от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rockspec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TODO: issue о зависимостях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205920"/>
            <a:ext cx="82278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"/>
          <p:cNvSpPr/>
          <p:nvPr/>
        </p:nvSpPr>
        <p:spPr>
          <a:xfrm>
            <a:off x="457200" y="1200240"/>
            <a:ext cx="8227800" cy="339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4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Небольшая биография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6" name="CustomShape 5"/>
          <p:cNvSpPr/>
          <p:nvPr/>
        </p:nvSpPr>
        <p:spPr>
          <a:xfrm>
            <a:off x="457200" y="1203480"/>
            <a:ext cx="8228160" cy="31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2015-2016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 – стажировка в Облако@Mail.Ru</a:t>
            </a:r>
            <a:endParaRPr b="0" lang="en-US" sz="3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2016+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 - KTS Studio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Более 15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 запущенных проектов на Tarantool</a:t>
            </a:r>
            <a:endParaRPr b="0" lang="en-US" sz="3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EV::Tarantool16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 – коннектор для 1.6+ для Perl</a:t>
            </a:r>
            <a:endParaRPr b="0" lang="en-US" sz="3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asynctnt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– asyncio-коннектор для Python 3</a:t>
            </a:r>
            <a:endParaRPr b="0" lang="en-US" sz="3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spacer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 – модуль для управления спейсами в Tarantool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2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Внешние зависимости: dep.lua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3" name="" descr=""/>
          <p:cNvPicPr/>
          <p:nvPr/>
        </p:nvPicPr>
        <p:blipFill>
          <a:blip r:embed="rId1"/>
          <a:stretch/>
        </p:blipFill>
        <p:spPr>
          <a:xfrm>
            <a:off x="6329520" y="1188720"/>
            <a:ext cx="1899360" cy="2172600"/>
          </a:xfrm>
          <a:prstGeom prst="rect">
            <a:avLst/>
          </a:prstGeom>
          <a:ln>
            <a:noFill/>
          </a:ln>
        </p:spPr>
      </p:pic>
      <p:sp>
        <p:nvSpPr>
          <p:cNvPr id="464" name="CustomShape 2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Конфигурирование приложения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365760" y="1188720"/>
            <a:ext cx="58514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4"/>
          <p:cNvSpPr/>
          <p:nvPr/>
        </p:nvSpPr>
        <p:spPr>
          <a:xfrm>
            <a:off x="365760" y="1509120"/>
            <a:ext cx="6125760" cy="22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Конфиг должен быть: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Прост в чтении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Прост в редактировании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Прост в доставке на сервер (Ansible, Salt, Puppet, Chef, ...)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2"/>
          <p:cNvSpPr/>
          <p:nvPr/>
        </p:nvSpPr>
        <p:spPr>
          <a:xfrm>
            <a:off x="365760" y="1188720"/>
            <a:ext cx="58514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3"/>
          <p:cNvSpPr/>
          <p:nvPr/>
        </p:nvSpPr>
        <p:spPr>
          <a:xfrm>
            <a:off x="457200" y="205200"/>
            <a:ext cx="8228160" cy="39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moonlibs/config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2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moonlibs/config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365760" y="1188720"/>
            <a:ext cx="58514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3" name="" descr=""/>
          <p:cNvPicPr/>
          <p:nvPr/>
        </p:nvPicPr>
        <p:blipFill>
          <a:blip r:embed="rId1"/>
          <a:stretch/>
        </p:blipFill>
        <p:spPr>
          <a:xfrm>
            <a:off x="2019960" y="914400"/>
            <a:ext cx="4887000" cy="413856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2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moonlibs/config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365760" y="1188720"/>
            <a:ext cx="58514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7" name="" descr=""/>
          <p:cNvPicPr/>
          <p:nvPr/>
        </p:nvPicPr>
        <p:blipFill>
          <a:blip r:embed="rId1"/>
          <a:stretch/>
        </p:blipFill>
        <p:spPr>
          <a:xfrm>
            <a:off x="1920240" y="1023840"/>
            <a:ext cx="5379840" cy="391320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moonlibs/config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Конфиг отдельно от приложения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Это любимый и родной Lua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Делается box.cfg{} на измененные параметры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etcd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2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Reload приложения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2" name="" descr=""/>
          <p:cNvPicPr/>
          <p:nvPr/>
        </p:nvPicPr>
        <p:blipFill>
          <a:blip r:embed="rId1"/>
          <a:stretch/>
        </p:blipFill>
        <p:spPr>
          <a:xfrm>
            <a:off x="366120" y="1060560"/>
            <a:ext cx="4022280" cy="1681920"/>
          </a:xfrm>
          <a:prstGeom prst="rect">
            <a:avLst/>
          </a:prstGeom>
          <a:ln>
            <a:noFill/>
          </a:ln>
        </p:spPr>
      </p:pic>
      <p:pic>
        <p:nvPicPr>
          <p:cNvPr id="483" name="" descr=""/>
          <p:cNvPicPr/>
          <p:nvPr/>
        </p:nvPicPr>
        <p:blipFill>
          <a:blip r:embed="rId2"/>
          <a:stretch/>
        </p:blipFill>
        <p:spPr>
          <a:xfrm>
            <a:off x="4692960" y="1063440"/>
            <a:ext cx="4318560" cy="3965040"/>
          </a:xfrm>
          <a:prstGeom prst="rect">
            <a:avLst/>
          </a:prstGeom>
          <a:ln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2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Reload приложения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6" name="" descr=""/>
          <p:cNvPicPr/>
          <p:nvPr/>
        </p:nvPicPr>
        <p:blipFill>
          <a:blip r:embed="rId1"/>
          <a:stretch/>
        </p:blipFill>
        <p:spPr>
          <a:xfrm>
            <a:off x="271440" y="1097280"/>
            <a:ext cx="3684240" cy="3382560"/>
          </a:xfrm>
          <a:prstGeom prst="rect">
            <a:avLst/>
          </a:prstGeom>
          <a:ln>
            <a:noFill/>
          </a:ln>
        </p:spPr>
      </p:pic>
      <p:pic>
        <p:nvPicPr>
          <p:cNvPr id="487" name="" descr=""/>
          <p:cNvPicPr/>
          <p:nvPr/>
        </p:nvPicPr>
        <p:blipFill>
          <a:blip r:embed="rId2"/>
          <a:stretch/>
        </p:blipFill>
        <p:spPr>
          <a:xfrm>
            <a:off x="4114800" y="2258640"/>
            <a:ext cx="793800" cy="575280"/>
          </a:xfrm>
          <a:prstGeom prst="rect">
            <a:avLst/>
          </a:prstGeom>
          <a:ln>
            <a:noFill/>
          </a:ln>
        </p:spPr>
      </p:pic>
      <p:pic>
        <p:nvPicPr>
          <p:cNvPr id="488" name="" descr=""/>
          <p:cNvPicPr/>
          <p:nvPr/>
        </p:nvPicPr>
        <p:blipFill>
          <a:blip r:embed="rId3"/>
          <a:srcRect l="0" t="0" r="23790" b="30626"/>
          <a:stretch/>
        </p:blipFill>
        <p:spPr>
          <a:xfrm>
            <a:off x="5171400" y="2011680"/>
            <a:ext cx="3514320" cy="955080"/>
          </a:xfrm>
          <a:prstGeom prst="rect">
            <a:avLst/>
          </a:prstGeom>
          <a:ln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2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Reload приложения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91" name="" descr=""/>
          <p:cNvPicPr/>
          <p:nvPr/>
        </p:nvPicPr>
        <p:blipFill>
          <a:blip r:embed="rId1"/>
          <a:stretch/>
        </p:blipFill>
        <p:spPr>
          <a:xfrm>
            <a:off x="493920" y="1645920"/>
            <a:ext cx="8009280" cy="2193840"/>
          </a:xfrm>
          <a:prstGeom prst="rect">
            <a:avLst/>
          </a:prstGeom>
          <a:ln>
            <a:noFill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457200" y="205200"/>
            <a:ext cx="8228520" cy="39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moonlibs/tarantoolapp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93" name="" descr=""/>
          <p:cNvPicPr/>
          <p:nvPr/>
        </p:nvPicPr>
        <p:blipFill>
          <a:blip r:embed="rId1"/>
          <a:stretch/>
        </p:blipFill>
        <p:spPr>
          <a:xfrm>
            <a:off x="3324600" y="2634480"/>
            <a:ext cx="2526840" cy="19368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05200"/>
            <a:ext cx="8228160" cy="39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Типичные проблемы при создании приложения на Tarantool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457200" y="205200"/>
            <a:ext cx="8228520" cy="39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2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TextShape 3"/>
          <p:cNvSpPr txBox="1"/>
          <p:nvPr/>
        </p:nvSpPr>
        <p:spPr>
          <a:xfrm>
            <a:off x="457200" y="205200"/>
            <a:ext cx="8228160" cy="397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DEMO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moonlibs/tarantoolapp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8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Шаблонизатор проектов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Отработанная структура проекта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Management пакетов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сonfig + package.reload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2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2"/>
          <p:cNvSpPr/>
          <p:nvPr/>
        </p:nvSpPr>
        <p:spPr>
          <a:xfrm>
            <a:off x="457200" y="1203480"/>
            <a:ext cx="2648880" cy="14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3"/>
          <p:cNvSpPr/>
          <p:nvPr/>
        </p:nvSpPr>
        <p:spPr>
          <a:xfrm>
            <a:off x="3239280" y="1203480"/>
            <a:ext cx="2648880" cy="14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4"/>
          <p:cNvSpPr/>
          <p:nvPr/>
        </p:nvSpPr>
        <p:spPr>
          <a:xfrm>
            <a:off x="6021360" y="1203480"/>
            <a:ext cx="2648880" cy="14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5"/>
          <p:cNvSpPr/>
          <p:nvPr/>
        </p:nvSpPr>
        <p:spPr>
          <a:xfrm>
            <a:off x="457200" y="2761200"/>
            <a:ext cx="2648880" cy="14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6"/>
          <p:cNvSpPr/>
          <p:nvPr/>
        </p:nvSpPr>
        <p:spPr>
          <a:xfrm>
            <a:off x="3239280" y="2761200"/>
            <a:ext cx="2648880" cy="14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7"/>
          <p:cNvSpPr/>
          <p:nvPr/>
        </p:nvSpPr>
        <p:spPr>
          <a:xfrm>
            <a:off x="6021360" y="2761200"/>
            <a:ext cx="2648880" cy="14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457200" y="205200"/>
            <a:ext cx="8228520" cy="39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Организация кода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3324600" y="2634480"/>
            <a:ext cx="2526840" cy="19368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Подход 1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91800" y="2066400"/>
            <a:ext cx="9142920" cy="10029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Подход 1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360" y="1371600"/>
            <a:ext cx="9142920" cy="1002960"/>
          </a:xfrm>
          <a:prstGeom prst="rect">
            <a:avLst/>
          </a:prstGeom>
          <a:ln>
            <a:noFill/>
          </a:ln>
        </p:spPr>
      </p:pic>
      <p:sp>
        <p:nvSpPr>
          <p:cNvPr id="374" name="CustomShape 2"/>
          <p:cNvSpPr/>
          <p:nvPr/>
        </p:nvSpPr>
        <p:spPr>
          <a:xfrm>
            <a:off x="457200" y="2651760"/>
            <a:ext cx="7863120" cy="20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Это удобно, когда: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хранимых процедур немного или их вовсе нет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нет необходимости в разделении на модули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нет внешних зависимостей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Подход 1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360" y="1371600"/>
            <a:ext cx="9142920" cy="1002960"/>
          </a:xfrm>
          <a:prstGeom prst="rect">
            <a:avLst/>
          </a:prstGeom>
          <a:ln>
            <a:noFill/>
          </a:ln>
        </p:spPr>
      </p:pic>
      <p:sp>
        <p:nvSpPr>
          <p:cNvPr id="377" name="CustomShape 2"/>
          <p:cNvSpPr/>
          <p:nvPr/>
        </p:nvSpPr>
        <p:spPr>
          <a:xfrm>
            <a:off x="457200" y="2651760"/>
            <a:ext cx="7863120" cy="20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Минусы: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конфигурация приложения рядом с кодом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приложение нерасширяемо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сложно поддерживать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Подход 2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365760" y="1188720"/>
            <a:ext cx="8228880" cy="30168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Application>LibreOffice/6.0.4.2$Linux_X86_64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2018-06-18T11:50:41Z</dcterms:created>
  <dc:creator/>
  <dc:description/>
  <dc:language>en-US</dc:language>
  <cp:lastModifiedBy/>
  <dcterms:modified xsi:type="dcterms:W3CDTF">2018-06-20T16:35:06Z</dcterms:modified>
  <cp:revision>68</cp:revision>
  <dc:subject/>
  <dc:title>Название доклада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