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8" r:id="rId20"/>
    <p:sldId id="279" r:id="rId21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02931-77DF-4FA6-8DF5-E954936033E9}" v="122" dt="2023-04-27T00:07:32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Montagner" userId="E87G8SBfBAyF+B1Snr/ij6sYAddKtMvNeXNWKl64Ej4=" providerId="None" clId="Web-{74102931-77DF-4FA6-8DF5-E954936033E9}"/>
    <pc:docChg chg="delSld modSld">
      <pc:chgData name="Igor Montagner" userId="E87G8SBfBAyF+B1Snr/ij6sYAddKtMvNeXNWKl64Ej4=" providerId="None" clId="Web-{74102931-77DF-4FA6-8DF5-E954936033E9}" dt="2023-04-27T00:07:30.532" v="116" actId="20577"/>
      <pc:docMkLst>
        <pc:docMk/>
      </pc:docMkLst>
      <pc:sldChg chg="delSp modSp">
        <pc:chgData name="Igor Montagner" userId="E87G8SBfBAyF+B1Snr/ij6sYAddKtMvNeXNWKl64Ej4=" providerId="None" clId="Web-{74102931-77DF-4FA6-8DF5-E954936033E9}" dt="2023-04-27T00:03:15.788" v="14"/>
        <pc:sldMkLst>
          <pc:docMk/>
          <pc:sldMk cId="0" sldId="256"/>
        </pc:sldMkLst>
        <pc:spChg chg="mod">
          <ac:chgData name="Igor Montagner" userId="E87G8SBfBAyF+B1Snr/ij6sYAddKtMvNeXNWKl64Ej4=" providerId="None" clId="Web-{74102931-77DF-4FA6-8DF5-E954936033E9}" dt="2023-04-27T00:03:03.460" v="7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Igor Montagner" userId="E87G8SBfBAyF+B1Snr/ij6sYAddKtMvNeXNWKl64Ej4=" providerId="None" clId="Web-{74102931-77DF-4FA6-8DF5-E954936033E9}" dt="2023-04-27T00:03:10.616" v="13" actId="20577"/>
          <ac:spMkLst>
            <pc:docMk/>
            <pc:sldMk cId="0" sldId="256"/>
            <ac:spMk id="5" creationId="{00000000-0000-0000-0000-000000000000}"/>
          </ac:spMkLst>
        </pc:spChg>
        <pc:spChg chg="del">
          <ac:chgData name="Igor Montagner" userId="E87G8SBfBAyF+B1Snr/ij6sYAddKtMvNeXNWKl64Ej4=" providerId="None" clId="Web-{74102931-77DF-4FA6-8DF5-E954936033E9}" dt="2023-04-27T00:03:15.788" v="14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Igor Montagner" userId="E87G8SBfBAyF+B1Snr/ij6sYAddKtMvNeXNWKl64Ej4=" providerId="None" clId="Web-{74102931-77DF-4FA6-8DF5-E954936033E9}" dt="2023-04-27T00:03:40.946" v="32"/>
        <pc:sldMkLst>
          <pc:docMk/>
          <pc:sldMk cId="0" sldId="257"/>
        </pc:sldMkLst>
      </pc:sldChg>
      <pc:sldChg chg="modSp">
        <pc:chgData name="Igor Montagner" userId="E87G8SBfBAyF+B1Snr/ij6sYAddKtMvNeXNWKl64Ej4=" providerId="None" clId="Web-{74102931-77DF-4FA6-8DF5-E954936033E9}" dt="2023-04-27T00:03:35.758" v="31" actId="20577"/>
        <pc:sldMkLst>
          <pc:docMk/>
          <pc:sldMk cId="0" sldId="258"/>
        </pc:sldMkLst>
        <pc:spChg chg="mod">
          <ac:chgData name="Igor Montagner" userId="E87G8SBfBAyF+B1Snr/ij6sYAddKtMvNeXNWKl64Ej4=" providerId="None" clId="Web-{74102931-77DF-4FA6-8DF5-E954936033E9}" dt="2023-04-27T00:03:35.758" v="31" actId="20577"/>
          <ac:spMkLst>
            <pc:docMk/>
            <pc:sldMk cId="0" sldId="258"/>
            <ac:spMk id="4" creationId="{00000000-0000-0000-0000-000000000000}"/>
          </ac:spMkLst>
        </pc:spChg>
      </pc:sldChg>
      <pc:sldChg chg="del">
        <pc:chgData name="Igor Montagner" userId="E87G8SBfBAyF+B1Snr/ij6sYAddKtMvNeXNWKl64Ej4=" providerId="None" clId="Web-{74102931-77DF-4FA6-8DF5-E954936033E9}" dt="2023-04-27T00:03:23.804" v="15"/>
        <pc:sldMkLst>
          <pc:docMk/>
          <pc:sldMk cId="0" sldId="259"/>
        </pc:sldMkLst>
      </pc:sldChg>
      <pc:sldChg chg="modSp">
        <pc:chgData name="Igor Montagner" userId="E87G8SBfBAyF+B1Snr/ij6sYAddKtMvNeXNWKl64Ej4=" providerId="None" clId="Web-{74102931-77DF-4FA6-8DF5-E954936033E9}" dt="2023-04-27T00:04:18.728" v="42" actId="20577"/>
        <pc:sldMkLst>
          <pc:docMk/>
          <pc:sldMk cId="0" sldId="262"/>
        </pc:sldMkLst>
        <pc:spChg chg="mod">
          <ac:chgData name="Igor Montagner" userId="E87G8SBfBAyF+B1Snr/ij6sYAddKtMvNeXNWKl64Ej4=" providerId="None" clId="Web-{74102931-77DF-4FA6-8DF5-E954936033E9}" dt="2023-04-27T00:04:18.728" v="42" actId="20577"/>
          <ac:spMkLst>
            <pc:docMk/>
            <pc:sldMk cId="0" sldId="262"/>
            <ac:spMk id="7" creationId="{00000000-0000-0000-0000-000000000000}"/>
          </ac:spMkLst>
        </pc:spChg>
      </pc:sldChg>
      <pc:sldChg chg="del">
        <pc:chgData name="Igor Montagner" userId="E87G8SBfBAyF+B1Snr/ij6sYAddKtMvNeXNWKl64Ej4=" providerId="None" clId="Web-{74102931-77DF-4FA6-8DF5-E954936033E9}" dt="2023-04-27T00:04:44.823" v="43"/>
        <pc:sldMkLst>
          <pc:docMk/>
          <pc:sldMk cId="0" sldId="271"/>
        </pc:sldMkLst>
      </pc:sldChg>
      <pc:sldChg chg="modSp">
        <pc:chgData name="Igor Montagner" userId="E87G8SBfBAyF+B1Snr/ij6sYAddKtMvNeXNWKl64Ej4=" providerId="None" clId="Web-{74102931-77DF-4FA6-8DF5-E954936033E9}" dt="2023-04-27T00:05:44.684" v="108" actId="14100"/>
        <pc:sldMkLst>
          <pc:docMk/>
          <pc:sldMk cId="0" sldId="275"/>
        </pc:sldMkLst>
        <pc:spChg chg="mod">
          <ac:chgData name="Igor Montagner" userId="E87G8SBfBAyF+B1Snr/ij6sYAddKtMvNeXNWKl64Ej4=" providerId="None" clId="Web-{74102931-77DF-4FA6-8DF5-E954936033E9}" dt="2023-04-27T00:05:44.684" v="108" actId="14100"/>
          <ac:spMkLst>
            <pc:docMk/>
            <pc:sldMk cId="0" sldId="275"/>
            <ac:spMk id="7" creationId="{00000000-0000-0000-0000-000000000000}"/>
          </ac:spMkLst>
        </pc:spChg>
      </pc:sldChg>
      <pc:sldChg chg="del">
        <pc:chgData name="Igor Montagner" userId="E87G8SBfBAyF+B1Snr/ij6sYAddKtMvNeXNWKl64Ej4=" providerId="None" clId="Web-{74102931-77DF-4FA6-8DF5-E954936033E9}" dt="2023-04-27T00:07:18.031" v="109"/>
        <pc:sldMkLst>
          <pc:docMk/>
          <pc:sldMk cId="0" sldId="276"/>
        </pc:sldMkLst>
      </pc:sldChg>
      <pc:sldChg chg="del">
        <pc:chgData name="Igor Montagner" userId="E87G8SBfBAyF+B1Snr/ij6sYAddKtMvNeXNWKl64Ej4=" providerId="None" clId="Web-{74102931-77DF-4FA6-8DF5-E954936033E9}" dt="2023-04-27T00:07:22.829" v="110"/>
        <pc:sldMkLst>
          <pc:docMk/>
          <pc:sldMk cId="0" sldId="277"/>
        </pc:sldMkLst>
      </pc:sldChg>
      <pc:sldChg chg="modSp">
        <pc:chgData name="Igor Montagner" userId="E87G8SBfBAyF+B1Snr/ij6sYAddKtMvNeXNWKl64Ej4=" providerId="None" clId="Web-{74102931-77DF-4FA6-8DF5-E954936033E9}" dt="2023-04-27T00:07:30.532" v="116" actId="20577"/>
        <pc:sldMkLst>
          <pc:docMk/>
          <pc:sldMk cId="0" sldId="278"/>
        </pc:sldMkLst>
        <pc:spChg chg="mod">
          <ac:chgData name="Igor Montagner" userId="E87G8SBfBAyF+B1Snr/ij6sYAddKtMvNeXNWKl64Ej4=" providerId="None" clId="Web-{74102931-77DF-4FA6-8DF5-E954936033E9}" dt="2023-04-27T00:07:30.532" v="116" actId="20577"/>
          <ac:spMkLst>
            <pc:docMk/>
            <pc:sldMk cId="0" sldId="27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/>
          <p:cNvSpPr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Content over Content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/>
          <p:cNvSpPr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4 Content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/>
          <p:cNvSpPr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6 Content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/>
          <p:cNvSpPr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/>
          <p:cNvSpPr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/>
          <p:cNvSpPr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/>
          <p:cNvSpPr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/>
          <p:cNvSpPr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/>
          <p:cNvSpPr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entered Text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/>
          <p:cNvSpPr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 and Content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Content and 2 Content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/>
          <p:cNvSpPr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 over Content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Content over Content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/>
          <p:cNvSpPr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4 Content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/>
          <p:cNvSpPr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6 Content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/>
          <p:cNvSpPr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/>
          <p:cNvSpPr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/>
          <p:cNvSpPr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/>
          <p:cNvSpPr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/>
          <p:cNvSpPr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Content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entered Text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/>
          <p:cNvSpPr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 and Content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Content and 2 Content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/>
          <p:cNvSpPr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, 2 Content over Content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/>
          <p:cNvPicPr/>
          <p:nvPr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/>
          <p:cNvPicPr/>
          <p:nvPr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/>
          <p:cNvPicPr/>
          <p:nvPr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3600" b="1" dirty="0">
                <a:solidFill>
                  <a:srgbClr val="FFFFFF"/>
                </a:solidFill>
                <a:latin typeface="Verdana"/>
                <a:ea typeface="Verdana"/>
              </a:rPr>
              <a:t>Técnicas de Programação</a:t>
            </a:r>
            <a:endParaRPr lang="pt-BR" dirty="0"/>
          </a:p>
        </p:txBody>
      </p:sp>
      <p:sp>
        <p:nvSpPr>
          <p:cNvPr id="5" name="CustomShape 2"/>
          <p:cNvSpPr/>
          <p:nvPr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2000" dirty="0">
                <a:solidFill>
                  <a:srgbClr val="FFFFFF"/>
                </a:solidFill>
                <a:latin typeface="Verdana"/>
                <a:ea typeface="Verdana"/>
              </a:rPr>
              <a:t>Mochila Binária I</a:t>
            </a:r>
            <a:endParaRPr lang="pt-BR" sz="2000" b="0" strike="noStrike" spc="0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4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2D709CB-A37A-85A1-F56E-F4DA6ED53D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a função objetivo?</a:t>
            </a:r>
          </a:p>
          <a:p>
            <a:pPr marL="639871" lvl="1" indent="-239821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/>
          <p:cNvSpPr/>
          <p:nvPr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7E024C4-3557-6BC3-0ED0-D63E292A911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EEAA18-D4C0-A806-F108-90A09FBE26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É possível resolver de maneira eficiente?</a:t>
            </a:r>
          </a:p>
          <a:p>
            <a:pPr algn="ctr">
              <a:defRPr/>
            </a:pPr>
            <a:endParaRPr sz="2800" b="0" u="none">
              <a:solidFill>
                <a:srgbClr val="C00026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NÃO</a:t>
            </a:r>
            <a:endParaRPr sz="2800" b="0" u="none">
              <a:solidFill>
                <a:srgbClr val="C000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0FCA85-94E1-1C2E-3B3A-FE70AC6A3E6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Por velocidade, sacrificamos ao menos um entre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otimalidade</a:t>
            </a:r>
          </a:p>
          <a:p>
            <a:pPr marL="394021" indent="-394021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corretude</a:t>
            </a:r>
          </a:p>
          <a:p>
            <a:pPr marL="394020" indent="-394020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precisão</a:t>
            </a:r>
          </a:p>
          <a:p>
            <a:pPr marL="394020" indent="-394020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exatidão</a:t>
            </a: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794FB39-318C-1CD7-7800-512E9AA2BF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explorar alguma propriedade do problema</a:t>
            </a: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dividir em partes menores que podem ser resolvidas rapidamente e combinar os resultados</a:t>
            </a:r>
          </a:p>
          <a:p>
            <a:pPr marL="394021" indent="-394021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0574490-C662-1076-E494-D126E22D6CE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 </a:t>
            </a: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</a:p>
          <a:p>
            <a:pPr algn="l">
              <a:defRPr/>
            </a:pP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rgbClr val="C00026"/>
                </a:solidFill>
              </a:rPr>
              <a:t>Heurísticas para a Mochila binária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 bwMode="auto">
          <a:xfrm flipH="1" flipV="1">
            <a:off x="4533068" y="4098636"/>
            <a:ext cx="1039090" cy="692727"/>
          </a:xfrm>
          <a:prstGeom prst="line">
            <a:avLst/>
          </a:prstGeom>
          <a:ln w="19049" cap="flat" cmpd="sng" algn="ctr">
            <a:solidFill>
              <a:srgbClr val="C00026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  <a:stCxn id="8" idx="0"/>
            <a:endCxn id="8" idx="0"/>
          </p:cNvCxnSpPr>
          <p:nvPr/>
        </p:nvCxnSpPr>
        <p:spPr bwMode="auto">
          <a:xfrm rot="16199969">
            <a:off x="5572158" y="4791363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  <a:stCxn id="9" idx="0"/>
          </p:cNvCxnSpPr>
          <p:nvPr/>
        </p:nvCxnSpPr>
        <p:spPr bwMode="auto">
          <a:xfrm flipH="1" flipV="1">
            <a:off x="4576363" y="3550227"/>
            <a:ext cx="995795" cy="1241136"/>
          </a:xfrm>
          <a:prstGeom prst="line">
            <a:avLst/>
          </a:prstGeom>
          <a:ln w="19049" cap="flat" cmpd="sng" algn="ctr">
            <a:solidFill>
              <a:srgbClr val="C00026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/>
          <p:cNvSpPr/>
          <p:nvPr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24679" y="4088421"/>
            <a:ext cx="8137933" cy="92383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pt-BR" sz="2000" dirty="0"/>
              <a:t>Criar algoritmos para as duas heurísticas propostas e analisar quando cada uma é melhor</a:t>
            </a:r>
            <a:endParaRPr sz="2000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dirty="0">
                <a:solidFill>
                  <a:srgbClr val="C00026"/>
                </a:solidFill>
                <a:latin typeface="Verdana"/>
                <a:ea typeface="Verdana"/>
              </a:rPr>
              <a:t>Fechamento</a:t>
            </a:r>
            <a:endParaRPr lang="pt-BR" dirty="0"/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Qual sua complexidade computacional?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Quando uma é melhor que a outra?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 consegue o melhor valor possível?</a:t>
            </a:r>
          </a:p>
        </p:txBody>
      </p:sp>
      <p:cxnSp>
        <p:nvCxnSpPr>
          <p:cNvPr id="8" name="Conector reto 7"/>
          <p:cNvCxnSpPr>
            <a:cxnSpLocks/>
          </p:cNvCxnSpPr>
          <p:nvPr/>
        </p:nvCxnSpPr>
        <p:spPr bwMode="auto">
          <a:xfrm rot="16199969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/>
          <p:cNvSpPr/>
          <p:nvPr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/>
          <p:cNvSpPr/>
          <p:nvPr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/>
          <p:cNvSpPr/>
          <p:nvPr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defRPr/>
            </a:pPr>
            <a:r>
              <a:rPr lang="pt-BR" sz="3600" b="1" dirty="0">
                <a:solidFill>
                  <a:srgbClr val="C00026"/>
                </a:solidFill>
                <a:latin typeface="Verdana"/>
                <a:ea typeface="Verdana"/>
              </a:rPr>
              <a:t>Problemas de Otimização</a:t>
            </a:r>
          </a:p>
        </p:txBody>
      </p:sp>
      <p:sp>
        <p:nvSpPr>
          <p:cNvPr id="5" name="Google Shape;348;p64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FFFADC6-8CC3-8A24-875C-0B432BE4A4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 / Inteira</a:t>
            </a: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não linear</a:t>
            </a: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Otimização combinatória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Resolução de problemas - Otimização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14DF173-BA76-766C-8D6B-B48AF902FAA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Função </a:t>
            </a:r>
            <a:r>
              <a:rPr sz="2400" b="1" u="sng">
                <a:solidFill>
                  <a:schemeClr val="tx1"/>
                </a:solidFill>
              </a:rPr>
              <a:t>objetivo</a:t>
            </a:r>
            <a:r>
              <a:rPr sz="2400" b="1" u="none">
                <a:solidFill>
                  <a:schemeClr val="tx1"/>
                </a:solidFill>
              </a:rPr>
              <a:t>: </a:t>
            </a: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 que queremos maximizar ou minimizar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1" u="none">
                <a:solidFill>
                  <a:schemeClr val="tx1"/>
                </a:solidFill>
              </a:rPr>
              <a:t>Restrições: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definem quais possíveis soluções são válidas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Muitas classes de problemas:</a:t>
            </a: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Linear / Inteira</a:t>
            </a: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convexa</a:t>
            </a: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Programação não linear</a:t>
            </a:r>
          </a:p>
          <a:p>
            <a:pPr marL="349965" indent="-349965" algn="l">
              <a:buAutoNum type="arabicPeriod"/>
              <a:defRPr/>
            </a:pPr>
            <a:r>
              <a:rPr sz="2400" b="1" u="none">
                <a:solidFill>
                  <a:schemeClr val="tx1"/>
                </a:solidFill>
              </a:rPr>
              <a:t>Otimização combinatória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Otimização combinatória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6E6728A-AF7C-3FA9-A540-18ED2ACA1D3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r>
              <a:rPr sz="2400" dirty="0" err="1"/>
              <a:t>Selecionar</a:t>
            </a:r>
            <a:r>
              <a:rPr sz="2400" dirty="0"/>
              <a:t> um </a:t>
            </a:r>
            <a:r>
              <a:rPr sz="2400" dirty="0" err="1"/>
              <a:t>objeto</a:t>
            </a:r>
            <a:r>
              <a:rPr lang="pt-BR" sz="2400" dirty="0"/>
              <a:t> (ou subconjunto de objetos)</a:t>
            </a:r>
            <a:r>
              <a:rPr sz="2400" dirty="0"/>
              <a:t> com </a:t>
            </a:r>
            <a:r>
              <a:rPr sz="2400" dirty="0" err="1"/>
              <a:t>melhor</a:t>
            </a:r>
            <a:r>
              <a:rPr sz="2400" dirty="0"/>
              <a:t> </a:t>
            </a:r>
            <a:r>
              <a:rPr sz="2400" u="sng" dirty="0" err="1"/>
              <a:t>função</a:t>
            </a:r>
            <a:r>
              <a:rPr sz="2400" u="sng" dirty="0"/>
              <a:t> </a:t>
            </a:r>
            <a:r>
              <a:rPr sz="2400" u="sng" dirty="0" err="1"/>
              <a:t>objetivo</a:t>
            </a:r>
            <a:r>
              <a:rPr sz="2400" dirty="0"/>
              <a:t> </a:t>
            </a:r>
            <a:r>
              <a:rPr sz="2400" dirty="0" err="1"/>
              <a:t>dentre</a:t>
            </a:r>
            <a:r>
              <a:rPr sz="2400" dirty="0"/>
              <a:t> </a:t>
            </a:r>
            <a:r>
              <a:rPr sz="2400" dirty="0" err="1"/>
              <a:t>uma</a:t>
            </a:r>
            <a:r>
              <a:rPr sz="2400" dirty="0"/>
              <a:t> </a:t>
            </a:r>
            <a:r>
              <a:rPr sz="2400" dirty="0" err="1"/>
              <a:t>coleção</a:t>
            </a:r>
            <a:r>
              <a:rPr sz="2400" dirty="0"/>
              <a:t> </a:t>
            </a:r>
            <a:r>
              <a:rPr sz="2400" dirty="0" err="1"/>
              <a:t>finita</a:t>
            </a:r>
            <a:r>
              <a:rPr sz="2400" dirty="0"/>
              <a:t>.</a:t>
            </a:r>
          </a:p>
          <a:p>
            <a:pPr>
              <a:defRPr/>
            </a:pPr>
            <a:endParaRPr sz="2400"/>
          </a:p>
          <a:p>
            <a:pPr marL="349885" indent="-349885">
              <a:lnSpc>
                <a:spcPct val="200000"/>
              </a:lnSpc>
              <a:buAutoNum type="arabicPeriod"/>
              <a:defRPr/>
            </a:pPr>
            <a:r>
              <a:rPr sz="2400" dirty="0" err="1"/>
              <a:t>Não</a:t>
            </a:r>
            <a:r>
              <a:rPr sz="2400" dirty="0"/>
              <a:t> </a:t>
            </a:r>
            <a:r>
              <a:rPr sz="2400" dirty="0" err="1"/>
              <a:t>tem</a:t>
            </a:r>
            <a:r>
              <a:rPr sz="2400" dirty="0"/>
              <a:t> </a:t>
            </a:r>
            <a:r>
              <a:rPr sz="2400" dirty="0" err="1"/>
              <a:t>derivada</a:t>
            </a:r>
            <a:endParaRPr sz="2400"/>
          </a:p>
          <a:p>
            <a:pPr marL="349885" indent="-349885">
              <a:lnSpc>
                <a:spcPct val="200000"/>
              </a:lnSpc>
              <a:buAutoNum type="arabicPeriod"/>
              <a:defRPr/>
            </a:pPr>
            <a:r>
              <a:rPr sz="2400" dirty="0" err="1"/>
              <a:t>Não</a:t>
            </a:r>
            <a:r>
              <a:rPr sz="2400" dirty="0"/>
              <a:t> </a:t>
            </a:r>
            <a:r>
              <a:rPr sz="2400" dirty="0" err="1"/>
              <a:t>tem</a:t>
            </a:r>
            <a:r>
              <a:rPr sz="2400" dirty="0"/>
              <a:t> </a:t>
            </a:r>
            <a:r>
              <a:rPr sz="2400" dirty="0" err="1"/>
              <a:t>vizinhança</a:t>
            </a:r>
            <a:endParaRPr sz="2400"/>
          </a:p>
          <a:p>
            <a:pPr marL="349885" indent="-349885">
              <a:lnSpc>
                <a:spcPct val="200000"/>
              </a:lnSpc>
              <a:buAutoNum type="arabicPeriod"/>
              <a:defRPr/>
            </a:pPr>
            <a:r>
              <a:rPr sz="2400" dirty="0" err="1"/>
              <a:t>Coleção</a:t>
            </a:r>
            <a:r>
              <a:rPr sz="2400" dirty="0"/>
              <a:t> </a:t>
            </a:r>
            <a:r>
              <a:rPr sz="2400" dirty="0" err="1"/>
              <a:t>não</a:t>
            </a:r>
            <a:r>
              <a:rPr sz="2400" dirty="0"/>
              <a:t> é </a:t>
            </a:r>
            <a:r>
              <a:rPr sz="2400" dirty="0" err="1"/>
              <a:t>densa</a:t>
            </a:r>
          </a:p>
          <a:p>
            <a:pPr marL="349885" indent="-349885">
              <a:lnSpc>
                <a:spcPct val="200000"/>
              </a:lnSpc>
              <a:buAutoNum type="arabicPeriod"/>
              <a:defRPr/>
            </a:pPr>
            <a:endParaRPr lang="pt-BR" sz="2400" dirty="0"/>
          </a:p>
          <a:p>
            <a:pPr algn="ctr">
              <a:defRPr/>
            </a:pPr>
            <a:r>
              <a:rPr sz="2800" b="1" dirty="0" err="1">
                <a:solidFill>
                  <a:schemeClr val="accent2"/>
                </a:solidFill>
              </a:rPr>
              <a:t>Técnicas</a:t>
            </a:r>
            <a:r>
              <a:rPr sz="2800" b="1" dirty="0">
                <a:solidFill>
                  <a:schemeClr val="accent2"/>
                </a:solidFill>
              </a:rPr>
              <a:t> </a:t>
            </a:r>
            <a:r>
              <a:rPr sz="2800" b="1" dirty="0" err="1">
                <a:solidFill>
                  <a:schemeClr val="accent2"/>
                </a:solidFill>
              </a:rPr>
              <a:t>tradicionais</a:t>
            </a:r>
            <a:r>
              <a:rPr sz="2800" b="1" dirty="0">
                <a:solidFill>
                  <a:schemeClr val="accent2"/>
                </a:solidFill>
              </a:rPr>
              <a:t> de </a:t>
            </a:r>
            <a:r>
              <a:rPr sz="2800" b="1" dirty="0" err="1">
                <a:solidFill>
                  <a:schemeClr val="accent2"/>
                </a:solidFill>
              </a:rPr>
              <a:t>cálculo</a:t>
            </a:r>
            <a:r>
              <a:rPr sz="2800" b="1" dirty="0">
                <a:solidFill>
                  <a:schemeClr val="accent2"/>
                </a:solidFill>
              </a:rPr>
              <a:t> e </a:t>
            </a:r>
            <a:r>
              <a:rPr sz="2800" b="1" dirty="0" err="1">
                <a:solidFill>
                  <a:schemeClr val="accent2"/>
                </a:solidFill>
              </a:rPr>
              <a:t>otimização</a:t>
            </a:r>
            <a:r>
              <a:rPr sz="2800" b="1" dirty="0">
                <a:solidFill>
                  <a:schemeClr val="accent2"/>
                </a:solidFill>
              </a:rPr>
              <a:t> </a:t>
            </a:r>
            <a:r>
              <a:rPr sz="2800" b="1" dirty="0" err="1">
                <a:solidFill>
                  <a:schemeClr val="accent2"/>
                </a:solidFill>
              </a:rPr>
              <a:t>não</a:t>
            </a:r>
            <a:r>
              <a:rPr sz="2800" b="1" dirty="0">
                <a:solidFill>
                  <a:schemeClr val="accent2"/>
                </a:solidFill>
              </a:rPr>
              <a:t> </a:t>
            </a:r>
            <a:r>
              <a:rPr sz="2800" b="1" dirty="0" err="1">
                <a:solidFill>
                  <a:schemeClr val="accent2"/>
                </a:solidFill>
              </a:rPr>
              <a:t>funcionam</a:t>
            </a:r>
            <a:r>
              <a:rPr sz="2800" b="1" dirty="0">
                <a:solidFill>
                  <a:schemeClr val="accent2"/>
                </a:solidFill>
              </a:rPr>
              <a:t>, pois </a:t>
            </a:r>
            <a:r>
              <a:rPr sz="2800" b="1" dirty="0" err="1">
                <a:solidFill>
                  <a:schemeClr val="accent2"/>
                </a:solidFill>
              </a:rPr>
              <a:t>nosso</a:t>
            </a:r>
            <a:r>
              <a:rPr sz="2800" b="1" dirty="0">
                <a:solidFill>
                  <a:schemeClr val="accent2"/>
                </a:solidFill>
              </a:rPr>
              <a:t> </a:t>
            </a:r>
            <a:r>
              <a:rPr sz="2800" b="1" dirty="0" err="1">
                <a:solidFill>
                  <a:schemeClr val="accent2"/>
                </a:solidFill>
              </a:rPr>
              <a:t>problema</a:t>
            </a:r>
            <a:r>
              <a:rPr sz="2800" b="1" dirty="0">
                <a:solidFill>
                  <a:schemeClr val="accent2"/>
                </a:solidFill>
              </a:rPr>
              <a:t> é </a:t>
            </a:r>
            <a:r>
              <a:rPr sz="2800" b="1" dirty="0" err="1">
                <a:solidFill>
                  <a:schemeClr val="accent2"/>
                </a:solidFill>
              </a:rPr>
              <a:t>discreto</a:t>
            </a:r>
            <a:endParaRPr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A049494-4AEC-56F1-76FF-3EB7D1EF364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56885" y="1760115"/>
            <a:ext cx="4629150" cy="4010024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auto">
          <a:xfrm>
            <a:off x="530550" y="6262338"/>
            <a:ext cx="8081817" cy="38397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EF8BBFC-7C06-91DC-40E9-5D326DD7394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</a:p>
          <a:p>
            <a:pPr marL="750015" lvl="1" indent="-349965">
              <a:buFont typeface="Arial"/>
              <a:buChar char="•"/>
              <a:defRPr/>
            </a:pP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a função objetivo?</a:t>
            </a:r>
          </a:p>
          <a:p>
            <a:pPr marL="639871" lvl="1" indent="-239821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5FDD688-9933-660E-5D93-5B6A6949647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a função objetivo?</a:t>
            </a:r>
          </a:p>
          <a:p>
            <a:pPr marL="639871" lvl="1" indent="-239821"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CD17893-02C6-E233-2CDE-9C60D677885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>
            <a:spLocks/>
          </p:cNvSpPr>
          <p:nvPr/>
        </p:nvSpPr>
        <p:spPr bwMode="auto">
          <a:xfrm>
            <a:off x="309225" y="1588485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</a:p>
          <a:p>
            <a:pPr marL="750015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a função objetivo?</a:t>
            </a:r>
          </a:p>
          <a:p>
            <a:pPr marL="639871" lvl="1" indent="-239821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</a:p>
          <a:p>
            <a:pPr marL="750015" lvl="1" indent="-349965">
              <a:buFont typeface="Arial"/>
              <a:buChar char="•"/>
              <a:defRPr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9171" y="2178637"/>
            <a:ext cx="2566294" cy="22230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DocSecurity>0</DocSecurity>
  <PresentationFormat>Apresentação na tela (4:3)</PresentationFormat>
  <Paragraphs>0</Paragraphs>
  <Slides>19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cp:lastModifiedBy/>
  <cp:revision>195</cp:revision>
  <dcterms:created xsi:type="dcterms:W3CDTF">2014-04-17T20:05:08Z</dcterms:created>
  <dcterms:modified xsi:type="dcterms:W3CDTF">2023-04-27T00:07:38Z</dcterms:modified>
  <cp:category/>
  <dc:identifier/>
  <cp:contentStatus/>
  <dc:language/>
  <cp:version/>
</cp:coreProperties>
</file>