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74" r:id="rId4"/>
    <p:sldId id="258" r:id="rId5"/>
    <p:sldId id="261" r:id="rId6"/>
    <p:sldId id="275" r:id="rId7"/>
    <p:sldId id="259" r:id="rId8"/>
    <p:sldId id="269" r:id="rId9"/>
    <p:sldId id="270" r:id="rId10"/>
    <p:sldId id="271" r:id="rId11"/>
    <p:sldId id="272" r:id="rId12"/>
    <p:sldId id="276" r:id="rId13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557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968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>
          <a:extLst>
            <a:ext uri="{FF2B5EF4-FFF2-40B4-BE49-F238E27FC236}">
              <a16:creationId xmlns:a16="http://schemas.microsoft.com/office/drawing/2014/main" id="{2218F936-7B99-00C8-F284-2F39E3E5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>
            <a:extLst>
              <a:ext uri="{FF2B5EF4-FFF2-40B4-BE49-F238E27FC236}">
                <a16:creationId xmlns:a16="http://schemas.microsoft.com/office/drawing/2014/main" id="{A68A15C1-C2F3-6D93-5102-2DDC9B24C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0:notes">
            <a:extLst>
              <a:ext uri="{FF2B5EF4-FFF2-40B4-BE49-F238E27FC236}">
                <a16:creationId xmlns:a16="http://schemas.microsoft.com/office/drawing/2014/main" id="{FC41D77D-92B4-68CD-34B7-D9CA12AA8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4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73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D6203CB-1784-888F-B248-8E4BB2000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>
            <a:extLst>
              <a:ext uri="{FF2B5EF4-FFF2-40B4-BE49-F238E27FC236}">
                <a16:creationId xmlns:a16="http://schemas.microsoft.com/office/drawing/2014/main" id="{433FAA98-E76D-0ECA-22C5-6A5508BA0F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>
            <a:extLst>
              <a:ext uri="{FF2B5EF4-FFF2-40B4-BE49-F238E27FC236}">
                <a16:creationId xmlns:a16="http://schemas.microsoft.com/office/drawing/2014/main" id="{92AE0D95-9709-A941-ABA0-D17165B1DA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30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48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22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099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right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994225" y="693649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5102786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left">
  <p:cSld name="Third - 2 columns lef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34705" y="796375"/>
            <a:ext cx="52188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34330" y="1614875"/>
            <a:ext cx="25329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545292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left">
  <p:cSld name="Half - Text lef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33768" y="693649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mailto:danielwarellapitsch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ctrTitle"/>
          </p:nvPr>
        </p:nvSpPr>
        <p:spPr>
          <a:xfrm>
            <a:off x="3615031" y="1993584"/>
            <a:ext cx="4903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dirty="0"/>
              <a:t>Workshop Fábrica de Software 2024.1</a:t>
            </a:r>
            <a:endParaRPr dirty="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2021832" y="3108456"/>
            <a:ext cx="755765" cy="671484"/>
            <a:chOff x="5292575" y="3681900"/>
            <a:chExt cx="420150" cy="373275"/>
          </a:xfrm>
        </p:grpSpPr>
        <p:sp>
          <p:nvSpPr>
            <p:cNvPr id="77" name="Google Shape;77;p1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" name="Google Shape;8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047" y="4292734"/>
            <a:ext cx="1036566" cy="79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560" y="3827520"/>
            <a:ext cx="738720" cy="11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 descr="Uma imagem contendo Logotipo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7786" y="627315"/>
            <a:ext cx="2672622" cy="99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62381" y="-59150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latin typeface="+mj-lt"/>
              </a:rPr>
              <a:t>Recomendações:</a:t>
            </a:r>
            <a:endParaRPr sz="3200" dirty="0">
              <a:latin typeface="+mj-lt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542700" y="921545"/>
            <a:ext cx="7851207" cy="395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3200" b="0" i="0" dirty="0"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  <a:p>
            <a:endParaRPr lang="pt-BR" sz="3600" dirty="0">
              <a:solidFill>
                <a:schemeClr val="tx1"/>
              </a:solidFill>
              <a:highlight>
                <a:srgbClr val="808080"/>
              </a:highlight>
              <a:latin typeface="+mn-lt"/>
            </a:endParaRPr>
          </a:p>
          <a:p>
            <a:r>
              <a:rPr lang="pt-BR" sz="3600" dirty="0">
                <a:solidFill>
                  <a:schemeClr val="tx1"/>
                </a:solidFill>
                <a:latin typeface="+mn-lt"/>
              </a:rPr>
              <a:t>Rafaela Ballerini</a:t>
            </a:r>
            <a:endParaRPr lang="pt-BR" sz="3600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sz="3600" dirty="0" err="1">
                <a:solidFill>
                  <a:schemeClr val="tx1"/>
                </a:solidFill>
                <a:latin typeface="+mn-lt"/>
              </a:rPr>
              <a:t>Bosontreinamentos</a:t>
            </a:r>
            <a:endParaRPr lang="pt-BR" sz="3600" dirty="0">
              <a:solidFill>
                <a:schemeClr val="tx1"/>
              </a:solidFill>
              <a:latin typeface="+mn-lt"/>
            </a:endParaRPr>
          </a:p>
          <a:p>
            <a:endParaRPr sz="28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10</a:t>
            </a:fld>
            <a:endParaRPr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8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542700" y="2221706"/>
            <a:ext cx="7736906" cy="14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3200" dirty="0">
                <a:latin typeface="+mj-lt"/>
              </a:rPr>
              <a:t>Prática:</a:t>
            </a:r>
            <a:br>
              <a:rPr lang="pt-BR" sz="3200" dirty="0">
                <a:latin typeface="+mj-lt"/>
              </a:rPr>
            </a:br>
            <a:br>
              <a:rPr lang="pt-BR" sz="3200" dirty="0">
                <a:latin typeface="+mj-lt"/>
              </a:rPr>
            </a:br>
            <a:r>
              <a:rPr lang="pt-BR" sz="3200" dirty="0">
                <a:solidFill>
                  <a:schemeClr val="tx1"/>
                </a:solidFill>
                <a:latin typeface="+mn-lt"/>
              </a:rPr>
              <a:t>Rafaela Ballerini</a:t>
            </a:r>
            <a:b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BR" sz="3200" dirty="0"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Como personalizar o seu perfil no </a:t>
            </a:r>
            <a:r>
              <a:rPr lang="pt-BR" sz="2800" dirty="0" err="1">
                <a:solidFill>
                  <a:schemeClr val="tx1"/>
                </a:solidFill>
                <a:latin typeface="+mj-lt"/>
              </a:rPr>
              <a:t>Github</a:t>
            </a:r>
            <a:br>
              <a:rPr lang="pt-BR" sz="3200" dirty="0">
                <a:latin typeface="+mj-lt"/>
              </a:rPr>
            </a:br>
            <a:endParaRPr sz="3200" dirty="0">
              <a:latin typeface="+mj-lt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11</a:t>
            </a:fld>
            <a:endParaRPr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7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>
          <a:extLst>
            <a:ext uri="{FF2B5EF4-FFF2-40B4-BE49-F238E27FC236}">
              <a16:creationId xmlns:a16="http://schemas.microsoft.com/office/drawing/2014/main" id="{1FF12248-9C4D-411A-D9B0-B0B38103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>
            <a:extLst>
              <a:ext uri="{FF2B5EF4-FFF2-40B4-BE49-F238E27FC236}">
                <a16:creationId xmlns:a16="http://schemas.microsoft.com/office/drawing/2014/main" id="{832D8488-E4F5-FC1E-2DEA-93867B7ECB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27" name="Google Shape;227;p23">
            <a:extLst>
              <a:ext uri="{FF2B5EF4-FFF2-40B4-BE49-F238E27FC236}">
                <a16:creationId xmlns:a16="http://schemas.microsoft.com/office/drawing/2014/main" id="{A414D711-D432-A09B-FEC1-ADDAAF1B2258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06725" y="243911"/>
            <a:ext cx="6593700" cy="48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400"/>
              <a:buFont typeface="Merriweather"/>
              <a:buNone/>
            </a:pPr>
            <a:r>
              <a:rPr lang="pt-BR" sz="2400" b="1" i="0" u="none" strike="noStrike" cap="none" dirty="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Obrigado!</a:t>
            </a:r>
            <a:endParaRPr sz="1400" b="1" i="0" u="none" strike="noStrike" cap="none" dirty="0">
              <a:solidFill>
                <a:srgbClr val="29466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23">
            <a:extLst>
              <a:ext uri="{FF2B5EF4-FFF2-40B4-BE49-F238E27FC236}">
                <a16:creationId xmlns:a16="http://schemas.microsoft.com/office/drawing/2014/main" id="{D69C5974-23D2-1D00-ED23-9CC3B7A314A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06725" y="833050"/>
            <a:ext cx="6862050" cy="3773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None/>
            </a:pPr>
            <a:r>
              <a:rPr lang="pt-BR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Perguntas?</a:t>
            </a:r>
            <a:endParaRPr sz="2000" b="0" i="0" u="none" strike="noStrike" cap="none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Contatos: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BR" sz="1600" b="1" i="1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2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pt-BR" sz="2400" dirty="0">
                <a:solidFill>
                  <a:schemeClr val="tx1"/>
                </a:solidFill>
              </a:rPr>
              <a:t>https://www.linkedin.com/in/daniel-wp/</a:t>
            </a:r>
            <a:endParaRPr sz="24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4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pt-BR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danielwarellapitsch@gmail.com</a:t>
            </a:r>
            <a:endParaRPr lang="pt-BR" sz="2400" dirty="0">
              <a:solidFill>
                <a:schemeClr val="tx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  https://github.com/DanielWPitsch</a:t>
            </a:r>
            <a:endParaRPr sz="24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FFFFFF"/>
                </a:solidFill>
                <a:highlight>
                  <a:srgbClr val="808080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2400" b="0" i="0" u="none" strike="noStrike" cap="none" dirty="0">
              <a:solidFill>
                <a:srgbClr val="FFFFFF"/>
              </a:solidFill>
              <a:highlight>
                <a:srgbClr val="80808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Google Shape;229;p23">
            <a:extLst>
              <a:ext uri="{FF2B5EF4-FFF2-40B4-BE49-F238E27FC236}">
                <a16:creationId xmlns:a16="http://schemas.microsoft.com/office/drawing/2014/main" id="{C901BDDC-9173-6E51-7164-6654B61F873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115" y="2009009"/>
            <a:ext cx="503901" cy="44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>
            <a:extLst>
              <a:ext uri="{FF2B5EF4-FFF2-40B4-BE49-F238E27FC236}">
                <a16:creationId xmlns:a16="http://schemas.microsoft.com/office/drawing/2014/main" id="{B989A547-ED7B-6400-739D-523578BB425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3913" y="2719900"/>
            <a:ext cx="620702" cy="54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073C239-EFB9-50E5-97DC-E59DB1568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15" y="3461242"/>
            <a:ext cx="620702" cy="6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1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 idx="4294967295"/>
          </p:nvPr>
        </p:nvSpPr>
        <p:spPr>
          <a:xfrm>
            <a:off x="3595897" y="747444"/>
            <a:ext cx="1328170" cy="5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400"/>
              <a:buFont typeface="Merriweather"/>
              <a:buNone/>
            </a:pPr>
            <a:r>
              <a:rPr lang="pt-BR" sz="2800" b="1" i="0" u="none" strike="noStrike" cap="none" dirty="0">
                <a:solidFill>
                  <a:srgbClr val="FFA800"/>
                </a:solidFill>
                <a:latin typeface="+mj-lt"/>
                <a:ea typeface="Merriweather"/>
                <a:cs typeface="Merriweather"/>
                <a:sym typeface="Merriweather"/>
              </a:rPr>
              <a:t>Olá</a:t>
            </a:r>
            <a:r>
              <a:rPr lang="pt-BR" sz="2800" b="1" i="0" u="none" strike="noStrike" cap="none" dirty="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!</a:t>
            </a:r>
            <a:endParaRPr sz="2800" b="1" i="0" u="none" strike="noStrike" cap="none" dirty="0">
              <a:solidFill>
                <a:srgbClr val="29466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4294967295"/>
          </p:nvPr>
        </p:nvSpPr>
        <p:spPr>
          <a:xfrm>
            <a:off x="1126183" y="2143122"/>
            <a:ext cx="6267598" cy="8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600"/>
              <a:buFont typeface="Open Sans"/>
              <a:buNone/>
            </a:pPr>
            <a:r>
              <a:rPr lang="pt-BR" sz="1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Sou:</a:t>
            </a:r>
            <a:br>
              <a:rPr lang="pt-BR" sz="1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 b="1" dirty="0">
                <a:solidFill>
                  <a:srgbClr val="FFFFFF"/>
                </a:solidFill>
              </a:rPr>
              <a:t>Daniel Warella Pitsch</a:t>
            </a:r>
            <a:endParaRPr sz="16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 idx="4294967295"/>
          </p:nvPr>
        </p:nvSpPr>
        <p:spPr>
          <a:xfrm>
            <a:off x="2564607" y="1114425"/>
            <a:ext cx="3742633" cy="42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400"/>
              <a:buFont typeface="Merriweather"/>
              <a:buNone/>
            </a:pPr>
            <a:r>
              <a:rPr lang="pt-BR" sz="3200" b="1" i="0" u="none" strike="noStrike" cap="none" dirty="0" err="1">
                <a:solidFill>
                  <a:srgbClr val="FFA800"/>
                </a:solidFill>
                <a:latin typeface="+mj-lt"/>
                <a:ea typeface="Merriweather"/>
                <a:cs typeface="Merriweather"/>
                <a:sym typeface="Merriweather"/>
              </a:rPr>
              <a:t>Paramêtros</a:t>
            </a:r>
            <a:r>
              <a:rPr lang="pt-BR" sz="3200" b="1" i="0" u="none" strike="noStrike" cap="none" dirty="0">
                <a:solidFill>
                  <a:srgbClr val="FFA800"/>
                </a:solidFill>
                <a:latin typeface="+mj-lt"/>
                <a:ea typeface="Merriweather"/>
                <a:cs typeface="Merriweather"/>
                <a:sym typeface="Merriweather"/>
              </a:rPr>
              <a:t> de avaliação</a:t>
            </a:r>
            <a:endParaRPr sz="3200" b="1" i="0" u="none" strike="noStrike" cap="none" dirty="0">
              <a:solidFill>
                <a:srgbClr val="29466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4294967295"/>
          </p:nvPr>
        </p:nvSpPr>
        <p:spPr>
          <a:xfrm>
            <a:off x="707232" y="1985960"/>
            <a:ext cx="7872412" cy="204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GB" sz="24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Inscrições</a:t>
            </a:r>
            <a:r>
              <a:rPr lang="en-GB" sz="24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GB" sz="24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Palestras</a:t>
            </a:r>
            <a:endParaRPr lang="en-GB" sz="24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GB" sz="24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Assiduidade</a:t>
            </a:r>
            <a:endParaRPr lang="en-GB" sz="24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GB" sz="2400" b="1" dirty="0" err="1">
                <a:solidFill>
                  <a:srgbClr val="FFFFFF"/>
                </a:solidFill>
              </a:rPr>
              <a:t>Pontualidade</a:t>
            </a:r>
            <a:endParaRPr lang="en-GB" sz="2400" b="1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GB" sz="24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Desafios</a:t>
            </a:r>
            <a:r>
              <a:rPr lang="en-GB" sz="24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GB" sz="24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Entrega</a:t>
            </a:r>
            <a:r>
              <a:rPr lang="en-GB" sz="24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GB" sz="24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Qualidade</a:t>
            </a:r>
            <a:endParaRPr lang="en-GB" sz="24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GB" sz="2400" b="1" dirty="0" err="1">
                <a:solidFill>
                  <a:srgbClr val="FFFFFF"/>
                </a:solidFill>
              </a:rPr>
              <a:t>Participação</a:t>
            </a:r>
            <a:endParaRPr lang="en-GB" sz="2400" b="1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GB" sz="24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Não</a:t>
            </a:r>
            <a:r>
              <a:rPr lang="en-GB" sz="24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4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atrapalhar</a:t>
            </a:r>
            <a:endParaRPr lang="en-GB" sz="24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58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4994225" y="693649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800" dirty="0" err="1">
                <a:latin typeface="+mj-lt"/>
              </a:rPr>
              <a:t>Conceito</a:t>
            </a:r>
            <a:endParaRPr sz="2800" dirty="0">
              <a:latin typeface="+mj-lt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4572000" y="1663682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Git é um Sistema de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+mj-lt"/>
              </a:rPr>
              <a:t>versionamento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free e opensource</a:t>
            </a: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+mj-lt"/>
              </a:rPr>
              <a:t>projetado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 para lidar tanto com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+mj-lt"/>
              </a:rPr>
              <a:t>pequenos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+mj-lt"/>
              </a:rPr>
              <a:t>como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+mj-lt"/>
              </a:rPr>
              <a:t>grandes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+mj-lt"/>
              </a:rPr>
              <a:t>projetos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+mj-lt"/>
              </a:rPr>
              <a:t>sendo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+mj-lt"/>
              </a:rPr>
              <a:t>veloz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 e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+mj-lt"/>
              </a:rPr>
              <a:t>eficiente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  <a:endParaRPr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2D10FFA5-57D5-9892-FE68-085A20305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81" y="1743075"/>
            <a:ext cx="27622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62381" y="-59150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latin typeface="+mj-lt"/>
              </a:rPr>
              <a:t>GitHub:</a:t>
            </a:r>
            <a:endParaRPr sz="3200" dirty="0">
              <a:latin typeface="+mj-lt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542700" y="2736057"/>
            <a:ext cx="7851207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GitHub é um serviço baseado em nuvem</a:t>
            </a: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que hospeda um sistema de controle de</a:t>
            </a: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versão (VCS) chamado 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+mn-lt"/>
              </a:rPr>
              <a:t>Git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. </a:t>
            </a:r>
            <a:endParaRPr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5</a:t>
            </a:fld>
            <a:endParaRPr>
              <a:solidFill>
                <a:srgbClr val="294667"/>
              </a:solidFill>
            </a:endParaRP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6F11D2C-0CEB-31EE-786E-0904C0024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00" y="536700"/>
            <a:ext cx="3692400" cy="184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>
          <a:extLst>
            <a:ext uri="{FF2B5EF4-FFF2-40B4-BE49-F238E27FC236}">
              <a16:creationId xmlns:a16="http://schemas.microsoft.com/office/drawing/2014/main" id="{38AE67BF-2050-0F77-7620-7EBCF6B83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>
            <a:extLst>
              <a:ext uri="{FF2B5EF4-FFF2-40B4-BE49-F238E27FC236}">
                <a16:creationId xmlns:a16="http://schemas.microsoft.com/office/drawing/2014/main" id="{FE0805FE-A96C-57FC-8A50-7E2AB5F90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381" y="-59150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 err="1">
                <a:latin typeface="+mj-lt"/>
              </a:rPr>
              <a:t>GitLab</a:t>
            </a:r>
            <a:r>
              <a:rPr lang="pt-BR" sz="3200" dirty="0">
                <a:latin typeface="+mj-lt"/>
              </a:rPr>
              <a:t>:</a:t>
            </a:r>
            <a:endParaRPr sz="3200" dirty="0">
              <a:latin typeface="+mj-lt"/>
            </a:endParaRPr>
          </a:p>
        </p:txBody>
      </p:sp>
      <p:sp>
        <p:nvSpPr>
          <p:cNvPr id="145" name="Google Shape;145;p16">
            <a:extLst>
              <a:ext uri="{FF2B5EF4-FFF2-40B4-BE49-F238E27FC236}">
                <a16:creationId xmlns:a16="http://schemas.microsoft.com/office/drawing/2014/main" id="{34CE7290-1787-856F-2E82-44D56B7005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700" y="2736057"/>
            <a:ext cx="7851207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lang="pt-BR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 ao GitHub, mas o 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que os desenvolvedores armazenem o código em seus próprios servidores, ao invés de servidores de terceiros.</a:t>
            </a:r>
            <a:endParaRPr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10CC0148-B073-EE05-D0E6-AB0369F07E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6</a:t>
            </a:fld>
            <a:endParaRPr>
              <a:solidFill>
                <a:srgbClr val="294667"/>
              </a:solidFill>
            </a:endParaRPr>
          </a:p>
        </p:txBody>
      </p:sp>
      <p:pic>
        <p:nvPicPr>
          <p:cNvPr id="3" name="Imagem 2" descr="Uma imagem com criatividade, design&#10;&#10;Descrição gerada automaticamente com confiança baixa">
            <a:extLst>
              <a:ext uri="{FF2B5EF4-FFF2-40B4-BE49-F238E27FC236}">
                <a16:creationId xmlns:a16="http://schemas.microsoft.com/office/drawing/2014/main" id="{1A811AC6-ABBD-F3A1-493B-592E87A52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81" y="324323"/>
            <a:ext cx="2128837" cy="19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656161" y="324888"/>
            <a:ext cx="52188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 dirty="0">
                <a:latin typeface="+mj-lt"/>
              </a:rPr>
              <a:t>Versões e Galhos(Branch)</a:t>
            </a:r>
            <a:endParaRPr sz="2800" dirty="0">
              <a:latin typeface="+mj-lt"/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7</a:t>
            </a:fld>
            <a:endParaRPr>
              <a:solidFill>
                <a:srgbClr val="294667"/>
              </a:solidFill>
            </a:endParaRPr>
          </a:p>
        </p:txBody>
      </p:sp>
      <p:pic>
        <p:nvPicPr>
          <p:cNvPr id="11" name="Picture 10" descr="A diagram of a work flow&#10;&#10;Description automatically generated">
            <a:extLst>
              <a:ext uri="{FF2B5EF4-FFF2-40B4-BE49-F238E27FC236}">
                <a16:creationId xmlns:a16="http://schemas.microsoft.com/office/drawing/2014/main" id="{B9BC129D-8ED4-DE0D-6F7A-EE314D4CA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262" y="1432946"/>
            <a:ext cx="5844652" cy="2994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62381" y="-59150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latin typeface="+mj-lt"/>
              </a:rPr>
              <a:t>Cadastrando:</a:t>
            </a:r>
            <a:endParaRPr sz="3200" dirty="0">
              <a:latin typeface="+mj-lt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268350" y="850107"/>
            <a:ext cx="8661338" cy="395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3200" b="0" i="0" dirty="0"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  <a:p>
            <a:endParaRPr lang="pt-BR" sz="3200" dirty="0">
              <a:solidFill>
                <a:schemeClr val="tx1"/>
              </a:solidFill>
              <a:latin typeface="+mn-lt"/>
            </a:endParaRPr>
          </a:p>
          <a:p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Acesse o site:</a:t>
            </a:r>
            <a:r>
              <a:rPr lang="pt-BR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</a:rPr>
              <a:t>              </a:t>
            </a:r>
            <a:r>
              <a:rPr lang="pt-BR" sz="3200" b="0" i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808080"/>
                </a:highlight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pt-BR" sz="3200" b="0" i="0" dirty="0">
              <a:solidFill>
                <a:schemeClr val="bg1">
                  <a:lumMod val="95000"/>
                </a:schemeClr>
              </a:solidFill>
              <a:effectLst/>
              <a:highlight>
                <a:srgbClr val="808080"/>
              </a:highlight>
              <a:latin typeface="+mn-lt"/>
            </a:endParaRPr>
          </a:p>
          <a:p>
            <a:r>
              <a:rPr lang="pt-BR" sz="3200" dirty="0">
                <a:solidFill>
                  <a:schemeClr val="tx1"/>
                </a:solidFill>
                <a:latin typeface="+mn-lt"/>
              </a:rPr>
              <a:t>Cadastre-se – </a:t>
            </a:r>
            <a:r>
              <a:rPr lang="pt-BR" sz="3200" dirty="0" err="1">
                <a:solidFill>
                  <a:schemeClr val="tx1"/>
                </a:solidFill>
                <a:latin typeface="+mn-lt"/>
              </a:rPr>
              <a:t>Sign</a:t>
            </a:r>
            <a:r>
              <a:rPr lang="pt-BR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sz="3200" dirty="0" err="1">
                <a:solidFill>
                  <a:schemeClr val="tx1"/>
                </a:solidFill>
                <a:latin typeface="+mn-lt"/>
              </a:rPr>
              <a:t>Up</a:t>
            </a:r>
            <a:endParaRPr lang="pt-BR" sz="3200" dirty="0">
              <a:solidFill>
                <a:schemeClr val="tx1"/>
              </a:solidFill>
              <a:latin typeface="+mn-lt"/>
            </a:endParaRPr>
          </a:p>
          <a:p>
            <a:r>
              <a:rPr lang="pt-BR" sz="3200" dirty="0">
                <a:solidFill>
                  <a:schemeClr val="tx1"/>
                </a:solidFill>
                <a:latin typeface="+mn-lt"/>
              </a:rPr>
              <a:t>Crie seu primeiro repositório</a:t>
            </a: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endParaRPr lang="pt-BR" sz="3200" b="0" i="0" dirty="0"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endParaRPr sz="32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8</a:t>
            </a:fld>
            <a:endParaRPr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6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62381" y="-59150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latin typeface="+mj-lt"/>
              </a:rPr>
              <a:t>Praticando:</a:t>
            </a:r>
            <a:endParaRPr sz="3200" dirty="0">
              <a:latin typeface="+mj-lt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542700" y="921545"/>
            <a:ext cx="7851207" cy="395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3200" b="0" i="0" dirty="0"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  <a:p>
            <a:endParaRPr lang="pt-BR" sz="32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  <a:p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Clone seu repositório</a:t>
            </a:r>
          </a:p>
          <a:p>
            <a:r>
              <a:rPr lang="pt-BR" sz="3200" dirty="0">
                <a:solidFill>
                  <a:schemeClr val="tx1"/>
                </a:solidFill>
                <a:latin typeface="+mn-lt"/>
              </a:rPr>
              <a:t>Abra o </a:t>
            </a:r>
            <a:r>
              <a:rPr lang="pt-BR" sz="3200" dirty="0" err="1">
                <a:solidFill>
                  <a:schemeClr val="tx1"/>
                </a:solidFill>
                <a:latin typeface="+mn-lt"/>
              </a:rPr>
              <a:t>git</a:t>
            </a:r>
            <a:r>
              <a:rPr lang="pt-BR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sz="3200" dirty="0" err="1">
                <a:solidFill>
                  <a:schemeClr val="tx1"/>
                </a:solidFill>
                <a:latin typeface="+mn-lt"/>
              </a:rPr>
              <a:t>bash</a:t>
            </a:r>
            <a:r>
              <a:rPr lang="pt-BR" sz="3200" dirty="0">
                <a:solidFill>
                  <a:schemeClr val="tx1"/>
                </a:solidFill>
                <a:latin typeface="+mn-lt"/>
              </a:rPr>
              <a:t> na pasta do projeto</a:t>
            </a:r>
          </a:p>
          <a:p>
            <a:r>
              <a:rPr lang="pt-BR" sz="3200" dirty="0" err="1">
                <a:solidFill>
                  <a:schemeClr val="tx1"/>
                </a:solidFill>
                <a:latin typeface="+mn-lt"/>
              </a:rPr>
              <a:t>g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+mn-lt"/>
              </a:rPr>
              <a:t>it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+mn-lt"/>
              </a:rPr>
              <a:t>add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 .</a:t>
            </a:r>
          </a:p>
          <a:p>
            <a:r>
              <a:rPr lang="pt-BR" sz="3200" dirty="0" err="1">
                <a:solidFill>
                  <a:schemeClr val="tx1"/>
                </a:solidFill>
                <a:latin typeface="+mn-lt"/>
              </a:rPr>
              <a:t>git</a:t>
            </a:r>
            <a:r>
              <a:rPr lang="pt-BR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sz="3200" dirty="0" err="1">
                <a:solidFill>
                  <a:schemeClr val="tx1"/>
                </a:solidFill>
                <a:latin typeface="+mn-lt"/>
              </a:rPr>
              <a:t>commit</a:t>
            </a:r>
            <a:r>
              <a:rPr lang="pt-BR" sz="3200" dirty="0">
                <a:solidFill>
                  <a:schemeClr val="tx1"/>
                </a:solidFill>
                <a:latin typeface="+mn-lt"/>
              </a:rPr>
              <a:t> –m “primeiro </a:t>
            </a:r>
            <a:r>
              <a:rPr lang="pt-BR" sz="3200" dirty="0" err="1">
                <a:solidFill>
                  <a:schemeClr val="tx1"/>
                </a:solidFill>
                <a:latin typeface="+mn-lt"/>
              </a:rPr>
              <a:t>commit</a:t>
            </a:r>
            <a:r>
              <a:rPr lang="pt-BR" sz="3200" dirty="0">
                <a:solidFill>
                  <a:schemeClr val="tx1"/>
                </a:solidFill>
                <a:latin typeface="+mn-lt"/>
              </a:rPr>
              <a:t>”</a:t>
            </a:r>
          </a:p>
          <a:p>
            <a:r>
              <a:rPr lang="pt-BR" sz="3200" dirty="0" err="1">
                <a:solidFill>
                  <a:schemeClr val="tx1"/>
                </a:solidFill>
                <a:latin typeface="+mn-lt"/>
              </a:rPr>
              <a:t>git</a:t>
            </a:r>
            <a:r>
              <a:rPr lang="pt-BR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sz="3200" dirty="0" err="1">
                <a:solidFill>
                  <a:schemeClr val="tx1"/>
                </a:solidFill>
                <a:latin typeface="+mn-lt"/>
              </a:rPr>
              <a:t>push</a:t>
            </a:r>
            <a:r>
              <a:rPr lang="pt-BR" sz="3200" dirty="0">
                <a:solidFill>
                  <a:schemeClr val="tx1"/>
                </a:solidFill>
                <a:latin typeface="+mn-lt"/>
              </a:rPr>
              <a:t> </a:t>
            </a:r>
            <a:endParaRPr lang="pt-BR" sz="3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endParaRPr sz="32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9</a:t>
            </a:fld>
            <a:endParaRPr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0873"/>
      </p:ext>
    </p:extLst>
  </p:cSld>
  <p:clrMapOvr>
    <a:masterClrMapping/>
  </p:clrMapOvr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226</Words>
  <Application>Microsoft Office PowerPoint</Application>
  <PresentationFormat>Apresentação no Ecrã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Merriweather</vt:lpstr>
      <vt:lpstr>Open Sans</vt:lpstr>
      <vt:lpstr>Emilia template</vt:lpstr>
      <vt:lpstr>Workshop Fábrica de Software 2024.1</vt:lpstr>
      <vt:lpstr>Olá!</vt:lpstr>
      <vt:lpstr>Paramêtros de avaliação</vt:lpstr>
      <vt:lpstr>Conceito</vt:lpstr>
      <vt:lpstr>GitHub:</vt:lpstr>
      <vt:lpstr>GitLab:</vt:lpstr>
      <vt:lpstr>Versões e Galhos(Branch)</vt:lpstr>
      <vt:lpstr>Cadastrando:</vt:lpstr>
      <vt:lpstr>Praticando:</vt:lpstr>
      <vt:lpstr>Recomendações:</vt:lpstr>
      <vt:lpstr>Prática:  Rafaela Ballerini  Como personalizar o seu perfil no Github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Palestras Imersão 2023.2</dc:title>
  <cp:lastModifiedBy>Daniel Pitsch</cp:lastModifiedBy>
  <cp:revision>10</cp:revision>
  <dcterms:modified xsi:type="dcterms:W3CDTF">2024-03-04T14:20:35Z</dcterms:modified>
</cp:coreProperties>
</file>