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257" r:id="rId3"/>
    <p:sldId id="258" r:id="rId4"/>
    <p:sldId id="277" r:id="rId5"/>
    <p:sldId id="278" r:id="rId6"/>
    <p:sldId id="261" r:id="rId7"/>
    <p:sldId id="279" r:id="rId8"/>
    <p:sldId id="275" r:id="rId9"/>
    <p:sldId id="281" r:id="rId10"/>
    <p:sldId id="259" r:id="rId11"/>
    <p:sldId id="269" r:id="rId12"/>
    <p:sldId id="280" r:id="rId13"/>
    <p:sldId id="276" r:id="rId14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4482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EE1381FE-6306-74D8-0A5A-0CDFEAB5D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>
            <a:extLst>
              <a:ext uri="{FF2B5EF4-FFF2-40B4-BE49-F238E27FC236}">
                <a16:creationId xmlns:a16="http://schemas.microsoft.com/office/drawing/2014/main" id="{88911CCE-80D8-9686-A219-3682ABE976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6:notes">
            <a:extLst>
              <a:ext uri="{FF2B5EF4-FFF2-40B4-BE49-F238E27FC236}">
                <a16:creationId xmlns:a16="http://schemas.microsoft.com/office/drawing/2014/main" id="{6F2C7E82-F982-AEC8-3D4B-512D10723D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7076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>
          <a:extLst>
            <a:ext uri="{FF2B5EF4-FFF2-40B4-BE49-F238E27FC236}">
              <a16:creationId xmlns:a16="http://schemas.microsoft.com/office/drawing/2014/main" id="{2218F936-7B99-00C8-F284-2F39E3E52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:notes">
            <a:extLst>
              <a:ext uri="{FF2B5EF4-FFF2-40B4-BE49-F238E27FC236}">
                <a16:creationId xmlns:a16="http://schemas.microsoft.com/office/drawing/2014/main" id="{A68A15C1-C2F3-6D93-5102-2DDC9B24C3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10:notes">
            <a:extLst>
              <a:ext uri="{FF2B5EF4-FFF2-40B4-BE49-F238E27FC236}">
                <a16:creationId xmlns:a16="http://schemas.microsoft.com/office/drawing/2014/main" id="{FC41D77D-92B4-68CD-34B7-D9CA12AA83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549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0911BB9B-B571-8C68-5E1C-73FD3AE38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>
            <a:extLst>
              <a:ext uri="{FF2B5EF4-FFF2-40B4-BE49-F238E27FC236}">
                <a16:creationId xmlns:a16="http://schemas.microsoft.com/office/drawing/2014/main" id="{BB4844B1-8632-4A6D-9BB5-74665852DB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>
            <a:extLst>
              <a:ext uri="{FF2B5EF4-FFF2-40B4-BE49-F238E27FC236}">
                <a16:creationId xmlns:a16="http://schemas.microsoft.com/office/drawing/2014/main" id="{B461F7F4-EC77-563A-5E91-225BAE5898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9531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C3E3D31F-BF39-2C73-8BC8-F88F612AB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>
            <a:extLst>
              <a:ext uri="{FF2B5EF4-FFF2-40B4-BE49-F238E27FC236}">
                <a16:creationId xmlns:a16="http://schemas.microsoft.com/office/drawing/2014/main" id="{4DCCBC1B-532A-1851-C7B8-7BC735B70F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>
            <a:extLst>
              <a:ext uri="{FF2B5EF4-FFF2-40B4-BE49-F238E27FC236}">
                <a16:creationId xmlns:a16="http://schemas.microsoft.com/office/drawing/2014/main" id="{F49BBD75-2674-DC23-C9A5-ECBD95F27A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4465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F5069030-07D8-75F6-D16C-3E5306007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>
            <a:extLst>
              <a:ext uri="{FF2B5EF4-FFF2-40B4-BE49-F238E27FC236}">
                <a16:creationId xmlns:a16="http://schemas.microsoft.com/office/drawing/2014/main" id="{D6ED5673-8057-02E6-666A-BBE9550059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6:notes">
            <a:extLst>
              <a:ext uri="{FF2B5EF4-FFF2-40B4-BE49-F238E27FC236}">
                <a16:creationId xmlns:a16="http://schemas.microsoft.com/office/drawing/2014/main" id="{E2424B45-ED1B-6591-E354-615D4C94A7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3517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5D6203CB-1784-888F-B248-8E4BB2000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>
            <a:extLst>
              <a:ext uri="{FF2B5EF4-FFF2-40B4-BE49-F238E27FC236}">
                <a16:creationId xmlns:a16="http://schemas.microsoft.com/office/drawing/2014/main" id="{433FAA98-E76D-0ECA-22C5-6A5508BA0F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6:notes">
            <a:extLst>
              <a:ext uri="{FF2B5EF4-FFF2-40B4-BE49-F238E27FC236}">
                <a16:creationId xmlns:a16="http://schemas.microsoft.com/office/drawing/2014/main" id="{92AE0D95-9709-A941-ABA0-D17165B1DA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4307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FDBC8214-82F5-A877-82E2-3570CE58B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>
            <a:extLst>
              <a:ext uri="{FF2B5EF4-FFF2-40B4-BE49-F238E27FC236}">
                <a16:creationId xmlns:a16="http://schemas.microsoft.com/office/drawing/2014/main" id="{E56BAD22-6398-5437-7B15-D5F6D6444F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6:notes">
            <a:extLst>
              <a:ext uri="{FF2B5EF4-FFF2-40B4-BE49-F238E27FC236}">
                <a16:creationId xmlns:a16="http://schemas.microsoft.com/office/drawing/2014/main" id="{B9CE76E9-08AA-BE42-8E8C-B12453A46F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3284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3044099" cy="51435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3044100" y="0"/>
            <a:ext cx="6099900" cy="5143500"/>
          </a:xfrm>
          <a:prstGeom prst="rect">
            <a:avLst/>
          </a:prstGeom>
          <a:solidFill>
            <a:srgbClr val="FFA800">
              <a:alpha val="8509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679325" y="2753850"/>
            <a:ext cx="49038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3815840" y="4083900"/>
            <a:ext cx="6957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4;p2"/>
          <p:cNvSpPr/>
          <p:nvPr/>
        </p:nvSpPr>
        <p:spPr>
          <a:xfrm>
            <a:off x="1747200" y="2787000"/>
            <a:ext cx="1296900" cy="129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dark)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100" y="-5800"/>
            <a:ext cx="9144000" cy="5149500"/>
          </a:xfrm>
          <a:prstGeom prst="rect">
            <a:avLst/>
          </a:prstGeom>
          <a:solidFill>
            <a:srgbClr val="325680">
              <a:alpha val="8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name="adj1" fmla="val 5041"/>
            </a:avLst>
          </a:prstGeom>
          <a:solidFill>
            <a:srgbClr val="FFA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- Text right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FA800">
              <a:alpha val="8509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4994225" y="693649"/>
            <a:ext cx="36924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994225" y="1585101"/>
            <a:ext cx="3692400" cy="3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200"/>
              </a:buClr>
              <a:buSzPts val="1800"/>
              <a:buChar char="▫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200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9pPr>
          </a:lstStyle>
          <a:p>
            <a:endParaRPr/>
          </a:p>
        </p:txBody>
      </p:sp>
      <p:cxnSp>
        <p:nvCxnSpPr>
          <p:cNvPr id="25" name="Google Shape;25;p4"/>
          <p:cNvCxnSpPr/>
          <p:nvPr/>
        </p:nvCxnSpPr>
        <p:spPr>
          <a:xfrm>
            <a:off x="5102786" y="1519975"/>
            <a:ext cx="452400" cy="0"/>
          </a:xfrm>
          <a:prstGeom prst="straightConnector1">
            <a:avLst/>
          </a:prstGeom>
          <a:noFill/>
          <a:ln w="28575" cap="flat" cmpd="sng">
            <a:solidFill>
              <a:srgbClr val="29466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Google Shape;26;p4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ird - 2 columns left">
  <p:cSld name="Third - 2 columns lef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 flipH="1">
            <a:off x="6099775" y="0"/>
            <a:ext cx="3044100" cy="5143500"/>
          </a:xfrm>
          <a:prstGeom prst="rect">
            <a:avLst/>
          </a:prstGeom>
          <a:solidFill>
            <a:srgbClr val="325680">
              <a:alpha val="8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"/>
          <p:cNvSpPr/>
          <p:nvPr/>
        </p:nvSpPr>
        <p:spPr>
          <a:xfrm flipH="1">
            <a:off x="0" y="0"/>
            <a:ext cx="6099900" cy="5143500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34705" y="796375"/>
            <a:ext cx="5218800" cy="6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34330" y="1614875"/>
            <a:ext cx="25329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3120084" y="1614875"/>
            <a:ext cx="25329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cxnSp>
        <p:nvCxnSpPr>
          <p:cNvPr id="36" name="Google Shape;36;p5"/>
          <p:cNvCxnSpPr/>
          <p:nvPr/>
        </p:nvCxnSpPr>
        <p:spPr>
          <a:xfrm>
            <a:off x="545292" y="1519975"/>
            <a:ext cx="452400" cy="0"/>
          </a:xfrm>
          <a:prstGeom prst="straightConnector1">
            <a:avLst/>
          </a:prstGeom>
          <a:noFill/>
          <a:ln w="28575" cap="flat" cmpd="sng">
            <a:solidFill>
              <a:srgbClr val="29466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- Text left">
  <p:cSld name="Half - Text lef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325680">
              <a:alpha val="8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33768" y="693649"/>
            <a:ext cx="36924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433768" y="1585101"/>
            <a:ext cx="3692400" cy="3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  <a:defRPr>
                <a:solidFill>
                  <a:srgbClr val="FFFFFF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  <a:defRPr>
                <a:solidFill>
                  <a:srgbClr val="FFFFFF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  <a:defRPr>
                <a:solidFill>
                  <a:srgbClr val="FFFFFF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  <a:defRPr>
                <a:solidFill>
                  <a:srgbClr val="FFFFFF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49" name="Google Shape;49;p7"/>
          <p:cNvCxnSpPr/>
          <p:nvPr/>
        </p:nvCxnSpPr>
        <p:spPr>
          <a:xfrm>
            <a:off x="542330" y="1519975"/>
            <a:ext cx="452400" cy="0"/>
          </a:xfrm>
          <a:prstGeom prst="straightConnector1">
            <a:avLst/>
          </a:prstGeom>
          <a:noFill/>
          <a:ln w="28575" cap="flat" cmpd="sng">
            <a:solidFill>
              <a:srgbClr val="29466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50;p7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800"/>
              <a:buFont typeface="Merriweather"/>
              <a:buNone/>
              <a:defRPr sz="18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800"/>
              <a:buFont typeface="Merriweather"/>
              <a:buNone/>
              <a:defRPr sz="18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800"/>
              <a:buFont typeface="Merriweather"/>
              <a:buNone/>
              <a:defRPr sz="18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800"/>
              <a:buFont typeface="Merriweather"/>
              <a:buNone/>
              <a:defRPr sz="18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800"/>
              <a:buFont typeface="Merriweather"/>
              <a:buNone/>
              <a:defRPr sz="18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800"/>
              <a:buFont typeface="Merriweather"/>
              <a:buNone/>
              <a:defRPr sz="18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800"/>
              <a:buFont typeface="Merriweather"/>
              <a:buNone/>
              <a:defRPr sz="18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800"/>
              <a:buFont typeface="Merriweather"/>
              <a:buNone/>
              <a:defRPr sz="18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1028"/>
              </a:buClr>
              <a:buSzPts val="1300"/>
              <a:buFont typeface="Open Sans"/>
              <a:buNone/>
              <a:defRPr sz="1300" b="1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1028"/>
              </a:buClr>
              <a:buSzPts val="1300"/>
              <a:buFont typeface="Open Sans"/>
              <a:buNone/>
              <a:defRPr sz="1300" b="1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1028"/>
              </a:buClr>
              <a:buSzPts val="1300"/>
              <a:buFont typeface="Open Sans"/>
              <a:buNone/>
              <a:defRPr sz="1300" b="1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1028"/>
              </a:buClr>
              <a:buSzPts val="1300"/>
              <a:buFont typeface="Open Sans"/>
              <a:buNone/>
              <a:defRPr sz="1300" b="1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1028"/>
              </a:buClr>
              <a:buSzPts val="1300"/>
              <a:buFont typeface="Open Sans"/>
              <a:buNone/>
              <a:defRPr sz="1300" b="1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1028"/>
              </a:buClr>
              <a:buSzPts val="1300"/>
              <a:buFont typeface="Open Sans"/>
              <a:buNone/>
              <a:defRPr sz="1300" b="1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1028"/>
              </a:buClr>
              <a:buSzPts val="1300"/>
              <a:buFont typeface="Open Sans"/>
              <a:buNone/>
              <a:defRPr sz="1300" b="1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1028"/>
              </a:buClr>
              <a:buSzPts val="1300"/>
              <a:buFont typeface="Open Sans"/>
              <a:buNone/>
              <a:defRPr sz="1300" b="1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1028"/>
              </a:buClr>
              <a:buSzPts val="1300"/>
              <a:buFont typeface="Open Sans"/>
              <a:buNone/>
              <a:defRPr sz="1300" b="1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jpeg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mailto:danielwarellapitsch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ctrTitle"/>
          </p:nvPr>
        </p:nvSpPr>
        <p:spPr>
          <a:xfrm>
            <a:off x="3615031" y="1993584"/>
            <a:ext cx="49038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dirty="0"/>
              <a:t>Workshop Fábrica de Software 2024.1</a:t>
            </a:r>
            <a:endParaRPr dirty="0"/>
          </a:p>
        </p:txBody>
      </p:sp>
      <p:grpSp>
        <p:nvGrpSpPr>
          <p:cNvPr id="76" name="Google Shape;76;p11"/>
          <p:cNvGrpSpPr/>
          <p:nvPr/>
        </p:nvGrpSpPr>
        <p:grpSpPr>
          <a:xfrm>
            <a:off x="2021832" y="3108456"/>
            <a:ext cx="755765" cy="671484"/>
            <a:chOff x="5292575" y="3681900"/>
            <a:chExt cx="420150" cy="373275"/>
          </a:xfrm>
        </p:grpSpPr>
        <p:sp>
          <p:nvSpPr>
            <p:cNvPr id="77" name="Google Shape;77;p11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A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FFA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rnd" cmpd="sng">
              <a:solidFill>
                <a:srgbClr val="FFA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rnd" cmpd="sng">
              <a:solidFill>
                <a:srgbClr val="FFA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A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1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rgbClr val="FFA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rnd" cmpd="sng">
              <a:solidFill>
                <a:srgbClr val="FFA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4" name="Google Shape;84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83047" y="4292734"/>
            <a:ext cx="1036566" cy="792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6560" y="3827520"/>
            <a:ext cx="738720" cy="1167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1" descr="Uma imagem contendo Logotipo&#10;&#10;Descrição gerada automa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7786" y="627315"/>
            <a:ext cx="2672622" cy="997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>
            <a:spLocks noGrp="1"/>
          </p:cNvSpPr>
          <p:nvPr>
            <p:ph type="title"/>
          </p:nvPr>
        </p:nvSpPr>
        <p:spPr>
          <a:xfrm>
            <a:off x="656161" y="324888"/>
            <a:ext cx="5218800" cy="6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2800" dirty="0">
                <a:latin typeface="+mj-lt"/>
              </a:rPr>
              <a:t>Modelo Conceitual</a:t>
            </a:r>
            <a:endParaRPr sz="2800" dirty="0">
              <a:latin typeface="+mj-lt"/>
            </a:endParaRPr>
          </a:p>
        </p:txBody>
      </p:sp>
      <p:sp>
        <p:nvSpPr>
          <p:cNvPr id="116" name="Google Shape;116;p14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</a:pPr>
            <a:fld id="{00000000-1234-1234-1234-123412341234}" type="slidenum">
              <a:rPr lang="pt-BR">
                <a:solidFill>
                  <a:srgbClr val="294667"/>
                </a:solidFill>
              </a:rPr>
              <a:t>10</a:t>
            </a:fld>
            <a:endParaRPr>
              <a:solidFill>
                <a:srgbClr val="294667"/>
              </a:solidFill>
            </a:endParaRPr>
          </a:p>
        </p:txBody>
      </p:sp>
      <p:pic>
        <p:nvPicPr>
          <p:cNvPr id="3" name="Imagem 2" descr="Uma imagem com texto, diagrama, Tipo de letra, file&#10;&#10;Descrição gerada automaticamente">
            <a:extLst>
              <a:ext uri="{FF2B5EF4-FFF2-40B4-BE49-F238E27FC236}">
                <a16:creationId xmlns:a16="http://schemas.microsoft.com/office/drawing/2014/main" id="{B778AACC-AF04-CCDC-32B7-89DE6221D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" y="1931194"/>
            <a:ext cx="7200900" cy="20097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>
            <a:spLocks noGrp="1"/>
          </p:cNvSpPr>
          <p:nvPr>
            <p:ph type="title"/>
          </p:nvPr>
        </p:nvSpPr>
        <p:spPr>
          <a:xfrm>
            <a:off x="762381" y="-59150"/>
            <a:ext cx="36924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200" dirty="0">
                <a:latin typeface="+mj-lt"/>
              </a:rPr>
              <a:t>Ferramentas:</a:t>
            </a:r>
            <a:endParaRPr sz="3200" dirty="0">
              <a:latin typeface="+mj-lt"/>
            </a:endParaRPr>
          </a:p>
        </p:txBody>
      </p:sp>
      <p:sp>
        <p:nvSpPr>
          <p:cNvPr id="145" name="Google Shape;145;p16"/>
          <p:cNvSpPr txBox="1">
            <a:spLocks noGrp="1"/>
          </p:cNvSpPr>
          <p:nvPr>
            <p:ph type="body" idx="1"/>
          </p:nvPr>
        </p:nvSpPr>
        <p:spPr>
          <a:xfrm>
            <a:off x="268350" y="850107"/>
            <a:ext cx="8661338" cy="3950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pt-BR" sz="3200" b="0" i="0" dirty="0">
              <a:solidFill>
                <a:schemeClr val="bg1">
                  <a:lumMod val="95000"/>
                </a:schemeClr>
              </a:solidFill>
              <a:effectLst/>
              <a:latin typeface="+mn-lt"/>
            </a:endParaRPr>
          </a:p>
          <a:p>
            <a:endParaRPr lang="pt-BR" sz="3200" dirty="0">
              <a:solidFill>
                <a:schemeClr val="tx1"/>
              </a:solidFill>
              <a:latin typeface="+mn-lt"/>
            </a:endParaRPr>
          </a:p>
          <a:p>
            <a:pPr marL="2857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</a:pPr>
            <a:endParaRPr lang="pt-BR" sz="3200" b="0" i="0" dirty="0">
              <a:solidFill>
                <a:schemeClr val="bg1">
                  <a:lumMod val="95000"/>
                </a:schemeClr>
              </a:solidFill>
              <a:effectLst/>
              <a:latin typeface="+mn-lt"/>
            </a:endParaRPr>
          </a:p>
          <a:p>
            <a:pPr marL="2857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</a:pPr>
            <a:endParaRPr sz="32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146" name="Google Shape;146;p16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</a:pPr>
            <a:fld id="{00000000-1234-1234-1234-123412341234}" type="slidenum">
              <a:rPr lang="pt-BR">
                <a:solidFill>
                  <a:srgbClr val="294667"/>
                </a:solidFill>
              </a:rPr>
              <a:t>11</a:t>
            </a:fld>
            <a:endParaRPr>
              <a:solidFill>
                <a:srgbClr val="294667"/>
              </a:solidFill>
            </a:endParaRPr>
          </a:p>
        </p:txBody>
      </p:sp>
      <p:pic>
        <p:nvPicPr>
          <p:cNvPr id="3" name="Imagem 2" descr="Uma imagem com file, diagrama, captura de ecrã, píxel&#10;&#10;Descrição gerada automaticamente">
            <a:extLst>
              <a:ext uri="{FF2B5EF4-FFF2-40B4-BE49-F238E27FC236}">
                <a16:creationId xmlns:a16="http://schemas.microsoft.com/office/drawing/2014/main" id="{4749B7F1-F369-8F5F-79EF-998EB9B19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3531" y="2135982"/>
            <a:ext cx="3143252" cy="1571626"/>
          </a:xfrm>
          <a:prstGeom prst="rect">
            <a:avLst/>
          </a:prstGeom>
        </p:spPr>
      </p:pic>
      <p:pic>
        <p:nvPicPr>
          <p:cNvPr id="5" name="Imagem 4" descr="Uma imagem com Arte em papel, Artes criativas, origami, Origami em papel&#10;&#10;Descrição gerada automaticamente">
            <a:extLst>
              <a:ext uri="{FF2B5EF4-FFF2-40B4-BE49-F238E27FC236}">
                <a16:creationId xmlns:a16="http://schemas.microsoft.com/office/drawing/2014/main" id="{6929CE73-7547-AFB6-F3C7-651FFDF250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4488" y="2000250"/>
            <a:ext cx="1643063" cy="164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861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>
          <a:extLst>
            <a:ext uri="{FF2B5EF4-FFF2-40B4-BE49-F238E27FC236}">
              <a16:creationId xmlns:a16="http://schemas.microsoft.com/office/drawing/2014/main" id="{9B16D342-4642-0146-4B71-188ABDDF7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>
            <a:extLst>
              <a:ext uri="{FF2B5EF4-FFF2-40B4-BE49-F238E27FC236}">
                <a16:creationId xmlns:a16="http://schemas.microsoft.com/office/drawing/2014/main" id="{4064A7F3-C29B-2811-9246-14E4A80046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381" y="-59151"/>
            <a:ext cx="3692400" cy="135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200" dirty="0">
                <a:latin typeface="+mj-lt"/>
              </a:rPr>
              <a:t>Prática:</a:t>
            </a:r>
            <a:endParaRPr sz="3200" dirty="0">
              <a:latin typeface="+mj-lt"/>
            </a:endParaRPr>
          </a:p>
        </p:txBody>
      </p:sp>
      <p:sp>
        <p:nvSpPr>
          <p:cNvPr id="145" name="Google Shape;145;p16">
            <a:extLst>
              <a:ext uri="{FF2B5EF4-FFF2-40B4-BE49-F238E27FC236}">
                <a16:creationId xmlns:a16="http://schemas.microsoft.com/office/drawing/2014/main" id="{649EA4F3-CC82-2DDD-1D2D-C85ACB105E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2700" y="1843088"/>
            <a:ext cx="7851207" cy="2736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</a:pPr>
            <a:r>
              <a:rPr lang="pt-BR" sz="3200" b="0" i="0" dirty="0">
                <a:solidFill>
                  <a:schemeClr val="tx1"/>
                </a:solidFill>
                <a:effectLst/>
                <a:latin typeface="+mn-lt"/>
              </a:rPr>
              <a:t>Modelo de escola</a:t>
            </a:r>
          </a:p>
          <a:p>
            <a:pPr marL="2857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</a:pPr>
            <a:r>
              <a:rPr lang="pt-BR" sz="32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com Brmodelo</a:t>
            </a:r>
            <a:endParaRPr sz="32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46" name="Google Shape;146;p16">
            <a:extLst>
              <a:ext uri="{FF2B5EF4-FFF2-40B4-BE49-F238E27FC236}">
                <a16:creationId xmlns:a16="http://schemas.microsoft.com/office/drawing/2014/main" id="{E9F0B5E2-4AAF-E316-C73D-94A7CAA7809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</a:pPr>
            <a:fld id="{00000000-1234-1234-1234-123412341234}" type="slidenum">
              <a:rPr lang="pt-BR">
                <a:solidFill>
                  <a:srgbClr val="294667"/>
                </a:solidFill>
              </a:rPr>
              <a:t>12</a:t>
            </a:fld>
            <a:endParaRPr>
              <a:solidFill>
                <a:srgbClr val="2946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653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5">
          <a:extLst>
            <a:ext uri="{FF2B5EF4-FFF2-40B4-BE49-F238E27FC236}">
              <a16:creationId xmlns:a16="http://schemas.microsoft.com/office/drawing/2014/main" id="{1FF12248-9C4D-411A-D9B0-B0B381036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>
            <a:extLst>
              <a:ext uri="{FF2B5EF4-FFF2-40B4-BE49-F238E27FC236}">
                <a16:creationId xmlns:a16="http://schemas.microsoft.com/office/drawing/2014/main" id="{832D8488-E4F5-FC1E-2DEA-93867B7ECB9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  <p:sp>
        <p:nvSpPr>
          <p:cNvPr id="227" name="Google Shape;227;p23">
            <a:extLst>
              <a:ext uri="{FF2B5EF4-FFF2-40B4-BE49-F238E27FC236}">
                <a16:creationId xmlns:a16="http://schemas.microsoft.com/office/drawing/2014/main" id="{A414D711-D432-A09B-FEC1-ADDAAF1B2258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006725" y="243911"/>
            <a:ext cx="6593700" cy="48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2400"/>
              <a:buFont typeface="Merriweather"/>
              <a:buNone/>
            </a:pPr>
            <a:r>
              <a:rPr lang="pt-BR" sz="2400" b="1" i="0" u="none" strike="noStrike" cap="none" dirty="0">
                <a:solidFill>
                  <a:srgbClr val="FFA800"/>
                </a:solidFill>
                <a:latin typeface="Merriweather"/>
                <a:ea typeface="Merriweather"/>
                <a:cs typeface="Merriweather"/>
                <a:sym typeface="Merriweather"/>
              </a:rPr>
              <a:t>Obrigado!</a:t>
            </a:r>
            <a:endParaRPr sz="1400" b="1" i="0" u="none" strike="noStrike" cap="none" dirty="0">
              <a:solidFill>
                <a:srgbClr val="294667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8" name="Google Shape;228;p23">
            <a:extLst>
              <a:ext uri="{FF2B5EF4-FFF2-40B4-BE49-F238E27FC236}">
                <a16:creationId xmlns:a16="http://schemas.microsoft.com/office/drawing/2014/main" id="{D69C5974-23D2-1D00-ED23-9CC3B7A314A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006725" y="833050"/>
            <a:ext cx="6862050" cy="3773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None/>
            </a:pPr>
            <a:r>
              <a:rPr lang="pt-BR" sz="20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Perguntas?</a:t>
            </a:r>
            <a:endParaRPr sz="2000" b="0" i="0" u="none" strike="noStrike" cap="none" dirty="0">
              <a:solidFill>
                <a:srgbClr val="02102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b="1" i="1" u="none" strike="noStrike" cap="none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Contatos: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pt-BR" sz="1600" b="1" i="1" u="none" strike="noStrike" cap="none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 sz="2400" b="0" i="0" u="none" strike="noStrike" cap="none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2400" b="0" i="0" u="none" strike="noStrike" cap="none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        </a:t>
            </a:r>
            <a:r>
              <a:rPr lang="pt-BR" sz="2400" dirty="0">
                <a:solidFill>
                  <a:schemeClr val="tx1"/>
                </a:solidFill>
              </a:rPr>
              <a:t>https://www.linkedin.com/in/daniel-wp/</a:t>
            </a:r>
            <a:endParaRPr sz="2400" b="0" i="0" u="none" strike="noStrike" cap="none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2400" b="0" i="0" u="none" strike="noStrike" cap="none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0" i="0" u="none" strike="noStrike" cap="none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  </a:t>
            </a:r>
            <a:r>
              <a:rPr lang="pt-BR" sz="24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danielwarellapitsch@gmail.com</a:t>
            </a:r>
            <a:endParaRPr lang="pt-BR" sz="2400" dirty="0">
              <a:solidFill>
                <a:schemeClr val="tx1"/>
              </a:solidFill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2400" dirty="0">
              <a:solidFill>
                <a:schemeClr val="tx1"/>
              </a:solidFill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  https://github.com/DanielWPitsch</a:t>
            </a:r>
            <a:endParaRPr sz="2400" b="0" i="0" u="none" strike="noStrike" cap="none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FFFFFF"/>
                </a:solidFill>
                <a:highlight>
                  <a:srgbClr val="808080"/>
                </a:highlight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 sz="2400" b="0" i="0" u="none" strike="noStrike" cap="none" dirty="0">
              <a:solidFill>
                <a:srgbClr val="FFFFFF"/>
              </a:solidFill>
              <a:highlight>
                <a:srgbClr val="80808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9" name="Google Shape;229;p23">
            <a:extLst>
              <a:ext uri="{FF2B5EF4-FFF2-40B4-BE49-F238E27FC236}">
                <a16:creationId xmlns:a16="http://schemas.microsoft.com/office/drawing/2014/main" id="{C901BDDC-9173-6E51-7164-6654B61F873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42115" y="2009009"/>
            <a:ext cx="503901" cy="440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3">
            <a:extLst>
              <a:ext uri="{FF2B5EF4-FFF2-40B4-BE49-F238E27FC236}">
                <a16:creationId xmlns:a16="http://schemas.microsoft.com/office/drawing/2014/main" id="{B989A547-ED7B-6400-739D-523578BB425F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3913" y="2719900"/>
            <a:ext cx="620702" cy="543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073C239-EFB9-50E5-97DC-E59DB1568F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3715" y="3461242"/>
            <a:ext cx="620702" cy="6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31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>
            <a:spLocks noGrp="1"/>
          </p:cNvSpPr>
          <p:nvPr>
            <p:ph type="ctrTitle" idx="4294967295"/>
          </p:nvPr>
        </p:nvSpPr>
        <p:spPr>
          <a:xfrm>
            <a:off x="3595897" y="747444"/>
            <a:ext cx="1328170" cy="59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2400"/>
              <a:buFont typeface="Merriweather"/>
              <a:buNone/>
            </a:pPr>
            <a:r>
              <a:rPr lang="pt-BR" sz="2800" b="1" i="0" u="none" strike="noStrike" cap="none" dirty="0">
                <a:solidFill>
                  <a:srgbClr val="FFA800"/>
                </a:solidFill>
                <a:latin typeface="+mj-lt"/>
                <a:ea typeface="Merriweather"/>
                <a:cs typeface="Merriweather"/>
                <a:sym typeface="Merriweather"/>
              </a:rPr>
              <a:t>Olá</a:t>
            </a:r>
            <a:r>
              <a:rPr lang="pt-BR" sz="2800" b="1" i="0" u="none" strike="noStrike" cap="none" dirty="0">
                <a:solidFill>
                  <a:srgbClr val="FFA800"/>
                </a:solidFill>
                <a:latin typeface="Merriweather"/>
                <a:ea typeface="Merriweather"/>
                <a:cs typeface="Merriweather"/>
                <a:sym typeface="Merriweather"/>
              </a:rPr>
              <a:t>!</a:t>
            </a:r>
            <a:endParaRPr sz="2800" b="1" i="0" u="none" strike="noStrike" cap="none" dirty="0">
              <a:solidFill>
                <a:srgbClr val="294667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2" name="Google Shape;92;p12"/>
          <p:cNvSpPr txBox="1">
            <a:spLocks noGrp="1"/>
          </p:cNvSpPr>
          <p:nvPr>
            <p:ph type="subTitle" idx="4294967295"/>
          </p:nvPr>
        </p:nvSpPr>
        <p:spPr>
          <a:xfrm>
            <a:off x="1126183" y="2143122"/>
            <a:ext cx="6267598" cy="857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600"/>
              <a:buFont typeface="Open Sans"/>
              <a:buNone/>
            </a:pPr>
            <a:r>
              <a:rPr lang="pt-BR" sz="16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Sou:</a:t>
            </a:r>
            <a:br>
              <a:rPr lang="pt-BR" sz="16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600" b="1" dirty="0">
                <a:solidFill>
                  <a:srgbClr val="FFFFFF"/>
                </a:solidFill>
              </a:rPr>
              <a:t>Daniel Warella Pitsch</a:t>
            </a:r>
            <a:endParaRPr sz="16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>
            <a:spLocks noGrp="1"/>
          </p:cNvSpPr>
          <p:nvPr>
            <p:ph type="title"/>
          </p:nvPr>
        </p:nvSpPr>
        <p:spPr>
          <a:xfrm>
            <a:off x="1558082" y="764882"/>
            <a:ext cx="36924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3200" b="0" dirty="0">
                <a:solidFill>
                  <a:schemeClr val="tx1"/>
                </a:solidFill>
                <a:latin typeface="+mj-lt"/>
              </a:rPr>
              <a:t>Dado</a:t>
            </a:r>
            <a:endParaRPr sz="32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9" name="Google Shape;99;p13"/>
          <p:cNvSpPr txBox="1">
            <a:spLocks noGrp="1"/>
          </p:cNvSpPr>
          <p:nvPr>
            <p:ph type="body" idx="1"/>
          </p:nvPr>
        </p:nvSpPr>
        <p:spPr>
          <a:xfrm>
            <a:off x="4572000" y="1533782"/>
            <a:ext cx="3692400" cy="3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chemeClr val="tx1"/>
                </a:solidFill>
                <a:latin typeface="+mj-lt"/>
              </a:rPr>
              <a:t>O Conhecimento bruto, é a base para a informação.</a:t>
            </a: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chemeClr val="tx1"/>
                </a:solidFill>
                <a:latin typeface="+mj-lt"/>
              </a:rPr>
              <a:t>Não possui significado relevante.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3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>
          <a:extLst>
            <a:ext uri="{FF2B5EF4-FFF2-40B4-BE49-F238E27FC236}">
              <a16:creationId xmlns:a16="http://schemas.microsoft.com/office/drawing/2014/main" id="{1C83866F-AEAB-AAB5-1E9B-8CAD4F41F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>
            <a:extLst>
              <a:ext uri="{FF2B5EF4-FFF2-40B4-BE49-F238E27FC236}">
                <a16:creationId xmlns:a16="http://schemas.microsoft.com/office/drawing/2014/main" id="{B8096473-7A16-9FEA-D6FD-42E68C5836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58082" y="764882"/>
            <a:ext cx="36924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3200" b="0" dirty="0" err="1">
                <a:solidFill>
                  <a:schemeClr val="tx1"/>
                </a:solidFill>
                <a:latin typeface="+mj-lt"/>
              </a:rPr>
              <a:t>Informação</a:t>
            </a:r>
            <a:endParaRPr sz="32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9" name="Google Shape;99;p13">
            <a:extLst>
              <a:ext uri="{FF2B5EF4-FFF2-40B4-BE49-F238E27FC236}">
                <a16:creationId xmlns:a16="http://schemas.microsoft.com/office/drawing/2014/main" id="{28D7CB32-598B-D2F3-E026-C822459B89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0" y="1663682"/>
            <a:ext cx="3692400" cy="3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>
                <a:solidFill>
                  <a:schemeClr val="tx1"/>
                </a:solidFill>
                <a:latin typeface="+mj-lt"/>
              </a:rPr>
              <a:t>É um conjunto de dados que </a:t>
            </a:r>
            <a:r>
              <a:rPr lang="en-GB" sz="3200" dirty="0" err="1">
                <a:solidFill>
                  <a:schemeClr val="tx1"/>
                </a:solidFill>
                <a:latin typeface="+mj-lt"/>
              </a:rPr>
              <a:t>tem</a:t>
            </a:r>
            <a:r>
              <a:rPr lang="en-GB" sz="3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GB" sz="3200" dirty="0" err="1">
                <a:solidFill>
                  <a:schemeClr val="tx1"/>
                </a:solidFill>
                <a:latin typeface="+mj-lt"/>
              </a:rPr>
              <a:t>sentido</a:t>
            </a:r>
            <a:r>
              <a:rPr lang="en-GB" sz="3200" dirty="0">
                <a:solidFill>
                  <a:schemeClr val="tx1"/>
                </a:solidFill>
                <a:latin typeface="+mj-lt"/>
              </a:rPr>
              <a:t>.</a:t>
            </a:r>
            <a:endParaRPr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6" name="Google Shape;106;p13">
            <a:extLst>
              <a:ext uri="{FF2B5EF4-FFF2-40B4-BE49-F238E27FC236}">
                <a16:creationId xmlns:a16="http://schemas.microsoft.com/office/drawing/2014/main" id="{10DB1591-3CB6-D179-5C80-8B61ED1BB48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4</a:t>
            </a:fld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514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>
          <a:extLst>
            <a:ext uri="{FF2B5EF4-FFF2-40B4-BE49-F238E27FC236}">
              <a16:creationId xmlns:a16="http://schemas.microsoft.com/office/drawing/2014/main" id="{DE337A11-E821-97FB-05C1-190265358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>
            <a:extLst>
              <a:ext uri="{FF2B5EF4-FFF2-40B4-BE49-F238E27FC236}">
                <a16:creationId xmlns:a16="http://schemas.microsoft.com/office/drawing/2014/main" id="{6EC24521-2776-CC0B-EA83-8C31E622BF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0081" y="764882"/>
            <a:ext cx="4600401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3200" b="0" dirty="0" err="1">
                <a:solidFill>
                  <a:schemeClr val="tx1"/>
                </a:solidFill>
                <a:latin typeface="+mj-lt"/>
              </a:rPr>
              <a:t>Tomada</a:t>
            </a:r>
            <a:r>
              <a:rPr lang="en-GB" sz="3200" b="0" dirty="0">
                <a:solidFill>
                  <a:schemeClr val="tx1"/>
                </a:solidFill>
                <a:latin typeface="+mj-lt"/>
              </a:rPr>
              <a:t> de </a:t>
            </a:r>
            <a:r>
              <a:rPr lang="en-GB" sz="3200" b="0" dirty="0" err="1">
                <a:solidFill>
                  <a:schemeClr val="tx1"/>
                </a:solidFill>
                <a:latin typeface="+mj-lt"/>
              </a:rPr>
              <a:t>decisão</a:t>
            </a:r>
            <a:endParaRPr sz="32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9" name="Google Shape;99;p13">
            <a:extLst>
              <a:ext uri="{FF2B5EF4-FFF2-40B4-BE49-F238E27FC236}">
                <a16:creationId xmlns:a16="http://schemas.microsoft.com/office/drawing/2014/main" id="{75801219-5003-9C9D-4216-750A98F5FD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0" y="1663682"/>
            <a:ext cx="3692400" cy="3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>
                <a:solidFill>
                  <a:schemeClr val="tx1"/>
                </a:solidFill>
                <a:latin typeface="+mj-lt"/>
              </a:rPr>
              <a:t>Mais Homens e </a:t>
            </a:r>
            <a:r>
              <a:rPr lang="en-GB" sz="3200" dirty="0" err="1">
                <a:solidFill>
                  <a:schemeClr val="tx1"/>
                </a:solidFill>
                <a:latin typeface="+mj-lt"/>
              </a:rPr>
              <a:t>jovens</a:t>
            </a:r>
            <a:r>
              <a:rPr lang="en-GB" sz="3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GB" sz="3200" dirty="0" err="1">
                <a:solidFill>
                  <a:schemeClr val="tx1"/>
                </a:solidFill>
                <a:latin typeface="+mj-lt"/>
              </a:rPr>
              <a:t>nos</a:t>
            </a:r>
            <a:r>
              <a:rPr lang="en-GB" sz="3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GB" sz="3200" dirty="0" err="1">
                <a:solidFill>
                  <a:schemeClr val="tx1"/>
                </a:solidFill>
                <a:latin typeface="+mj-lt"/>
              </a:rPr>
              <a:t>cursos</a:t>
            </a:r>
            <a:r>
              <a:rPr lang="en-GB" sz="3200" dirty="0">
                <a:solidFill>
                  <a:schemeClr val="tx1"/>
                </a:solidFill>
                <a:latin typeface="+mj-lt"/>
              </a:rPr>
              <a:t> de </a:t>
            </a:r>
            <a:r>
              <a:rPr lang="en-GB" sz="3200" dirty="0" err="1">
                <a:solidFill>
                  <a:schemeClr val="tx1"/>
                </a:solidFill>
                <a:latin typeface="+mj-lt"/>
              </a:rPr>
              <a:t>tecnologia</a:t>
            </a:r>
            <a:r>
              <a:rPr lang="en-GB" sz="3200" dirty="0">
                <a:solidFill>
                  <a:schemeClr val="tx1"/>
                </a:solidFill>
                <a:latin typeface="+mj-lt"/>
              </a:rPr>
              <a:t>.</a:t>
            </a:r>
            <a:endParaRPr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6" name="Google Shape;106;p13">
            <a:extLst>
              <a:ext uri="{FF2B5EF4-FFF2-40B4-BE49-F238E27FC236}">
                <a16:creationId xmlns:a16="http://schemas.microsoft.com/office/drawing/2014/main" id="{DA2C38F6-A412-62D3-E7C8-E009D8C3CE5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5</a:t>
            </a:fld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038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>
            <a:spLocks noGrp="1"/>
          </p:cNvSpPr>
          <p:nvPr>
            <p:ph type="title"/>
          </p:nvPr>
        </p:nvSpPr>
        <p:spPr>
          <a:xfrm>
            <a:off x="640937" y="268350"/>
            <a:ext cx="36924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200" dirty="0">
                <a:latin typeface="+mj-lt"/>
              </a:rPr>
              <a:t>Tipos de Dados:</a:t>
            </a:r>
            <a:endParaRPr sz="3200" dirty="0">
              <a:latin typeface="+mj-lt"/>
            </a:endParaRPr>
          </a:p>
        </p:txBody>
      </p:sp>
      <p:sp>
        <p:nvSpPr>
          <p:cNvPr id="145" name="Google Shape;145;p16"/>
          <p:cNvSpPr txBox="1">
            <a:spLocks noGrp="1"/>
          </p:cNvSpPr>
          <p:nvPr>
            <p:ph type="body" idx="1"/>
          </p:nvPr>
        </p:nvSpPr>
        <p:spPr>
          <a:xfrm>
            <a:off x="407733" y="2043113"/>
            <a:ext cx="7851207" cy="283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3200" b="0" i="0" dirty="0">
                <a:solidFill>
                  <a:schemeClr val="tx1"/>
                </a:solidFill>
                <a:effectLst/>
                <a:latin typeface="+mn-lt"/>
              </a:rPr>
              <a:t>Qualitativos			</a:t>
            </a:r>
            <a:r>
              <a:rPr lang="pt-BR" sz="3200" b="0" i="0" dirty="0" err="1">
                <a:solidFill>
                  <a:schemeClr val="tx1"/>
                </a:solidFill>
                <a:effectLst/>
                <a:latin typeface="+mn-lt"/>
              </a:rPr>
              <a:t>Ex</a:t>
            </a:r>
            <a:r>
              <a:rPr lang="pt-BR" sz="3200" b="0" i="0" dirty="0">
                <a:solidFill>
                  <a:schemeClr val="tx1"/>
                </a:solidFill>
                <a:effectLst/>
                <a:latin typeface="+mn-lt"/>
              </a:rPr>
              <a:t>: </a:t>
            </a:r>
            <a:r>
              <a:rPr lang="pt-BR" sz="3200" b="0" i="0" dirty="0">
                <a:solidFill>
                  <a:schemeClr val="bg1"/>
                </a:solidFill>
                <a:effectLst/>
                <a:latin typeface="+mn-lt"/>
              </a:rPr>
              <a:t>Cor, nome</a:t>
            </a:r>
          </a:p>
          <a:p>
            <a:r>
              <a:rPr lang="pt-BR" sz="3200" dirty="0">
                <a:solidFill>
                  <a:schemeClr val="tx1"/>
                </a:solidFill>
                <a:latin typeface="+mn-lt"/>
              </a:rPr>
              <a:t>Quantitativos		preço, idade</a:t>
            </a:r>
          </a:p>
          <a:p>
            <a:r>
              <a:rPr lang="pt-BR" sz="3200" dirty="0">
                <a:solidFill>
                  <a:schemeClr val="tx1"/>
                </a:solidFill>
                <a:latin typeface="+mn-lt"/>
              </a:rPr>
              <a:t>Categórico			</a:t>
            </a:r>
            <a:r>
              <a:rPr lang="pt-BR" sz="3200" dirty="0">
                <a:solidFill>
                  <a:schemeClr val="bg1"/>
                </a:solidFill>
                <a:latin typeface="+mn-lt"/>
              </a:rPr>
              <a:t>item novo</a:t>
            </a:r>
          </a:p>
          <a:p>
            <a:r>
              <a:rPr lang="pt-BR" sz="3200" dirty="0">
                <a:solidFill>
                  <a:schemeClr val="tx1"/>
                </a:solidFill>
                <a:latin typeface="+mn-lt"/>
              </a:rPr>
              <a:t>Discretos</a:t>
            </a:r>
            <a:r>
              <a:rPr lang="pt-BR" sz="3200" dirty="0">
                <a:solidFill>
                  <a:schemeClr val="bg1"/>
                </a:solidFill>
                <a:latin typeface="+mn-lt"/>
              </a:rPr>
              <a:t>			</a:t>
            </a:r>
            <a:r>
              <a:rPr lang="pt-BR" sz="320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pt-BR" sz="3200" dirty="0">
                <a:solidFill>
                  <a:schemeClr val="tx1"/>
                </a:solidFill>
                <a:latin typeface="+mn-lt"/>
              </a:rPr>
              <a:t> não negativos</a:t>
            </a:r>
          </a:p>
          <a:p>
            <a:r>
              <a:rPr lang="pt-BR" sz="3200" dirty="0">
                <a:solidFill>
                  <a:schemeClr val="tx1"/>
                </a:solidFill>
                <a:latin typeface="+mn-lt"/>
              </a:rPr>
              <a:t>Contínuos</a:t>
            </a:r>
            <a:r>
              <a:rPr lang="pt-BR" sz="3200" dirty="0">
                <a:solidFill>
                  <a:schemeClr val="bg1"/>
                </a:solidFill>
                <a:latin typeface="+mn-lt"/>
              </a:rPr>
              <a:t>			Decimais</a:t>
            </a:r>
            <a:endParaRPr sz="3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6" name="Google Shape;146;p16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</a:pPr>
            <a:fld id="{00000000-1234-1234-1234-123412341234}" type="slidenum">
              <a:rPr lang="pt-BR">
                <a:solidFill>
                  <a:srgbClr val="294667"/>
                </a:solidFill>
              </a:rPr>
              <a:t>6</a:t>
            </a:fld>
            <a:endParaRPr>
              <a:solidFill>
                <a:srgbClr val="294667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>
          <a:extLst>
            <a:ext uri="{FF2B5EF4-FFF2-40B4-BE49-F238E27FC236}">
              <a16:creationId xmlns:a16="http://schemas.microsoft.com/office/drawing/2014/main" id="{236F80DA-AEDE-05B5-D646-BE4A5C537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>
            <a:extLst>
              <a:ext uri="{FF2B5EF4-FFF2-40B4-BE49-F238E27FC236}">
                <a16:creationId xmlns:a16="http://schemas.microsoft.com/office/drawing/2014/main" id="{41BCFE64-EC3B-2149-E02C-718DE7D2E7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6630" y="268350"/>
            <a:ext cx="4574001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200" dirty="0">
                <a:latin typeface="+mj-lt"/>
              </a:rPr>
              <a:t>Formato dos Dados:</a:t>
            </a:r>
            <a:endParaRPr sz="3200" dirty="0">
              <a:latin typeface="+mj-lt"/>
            </a:endParaRPr>
          </a:p>
        </p:txBody>
      </p:sp>
      <p:sp>
        <p:nvSpPr>
          <p:cNvPr id="145" name="Google Shape;145;p16">
            <a:extLst>
              <a:ext uri="{FF2B5EF4-FFF2-40B4-BE49-F238E27FC236}">
                <a16:creationId xmlns:a16="http://schemas.microsoft.com/office/drawing/2014/main" id="{475CD71A-3B11-B773-F8FA-E57F2DBECF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7733" y="2043113"/>
            <a:ext cx="7851207" cy="283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3200" b="0" i="0" dirty="0">
                <a:solidFill>
                  <a:schemeClr val="tx1"/>
                </a:solidFill>
                <a:effectLst/>
                <a:latin typeface="+mn-lt"/>
              </a:rPr>
              <a:t>Sequencias ordenadas</a:t>
            </a:r>
          </a:p>
          <a:p>
            <a:r>
              <a:rPr lang="pt-BR" sz="3200" dirty="0">
                <a:solidFill>
                  <a:schemeClr val="tx1"/>
                </a:solidFill>
                <a:latin typeface="+mn-lt"/>
              </a:rPr>
              <a:t>Tabelas</a:t>
            </a:r>
          </a:p>
          <a:p>
            <a:r>
              <a:rPr lang="pt-BR" sz="3200" dirty="0">
                <a:solidFill>
                  <a:schemeClr val="tx1"/>
                </a:solidFill>
                <a:latin typeface="+mn-lt"/>
              </a:rPr>
              <a:t>Redes e grafos</a:t>
            </a:r>
            <a:endParaRPr sz="3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6" name="Google Shape;146;p16">
            <a:extLst>
              <a:ext uri="{FF2B5EF4-FFF2-40B4-BE49-F238E27FC236}">
                <a16:creationId xmlns:a16="http://schemas.microsoft.com/office/drawing/2014/main" id="{0527DF0F-3EAA-2189-0097-6B5FBE37E63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</a:pPr>
            <a:fld id="{00000000-1234-1234-1234-123412341234}" type="slidenum">
              <a:rPr lang="pt-BR">
                <a:solidFill>
                  <a:srgbClr val="294667"/>
                </a:solidFill>
              </a:rPr>
              <a:t>7</a:t>
            </a:fld>
            <a:endParaRPr>
              <a:solidFill>
                <a:srgbClr val="294667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715AA11-6574-44E3-02B0-A4381F1C2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458" y="1646839"/>
            <a:ext cx="5387807" cy="396274"/>
          </a:xfrm>
          <a:prstGeom prst="rect">
            <a:avLst/>
          </a:prstGeom>
        </p:spPr>
      </p:pic>
      <p:pic>
        <p:nvPicPr>
          <p:cNvPr id="5" name="Imagem 4" descr="Uma imagem com texto, Tipo de letra, file, branco&#10;&#10;Descrição gerada automaticamente">
            <a:extLst>
              <a:ext uri="{FF2B5EF4-FFF2-40B4-BE49-F238E27FC236}">
                <a16:creationId xmlns:a16="http://schemas.microsoft.com/office/drawing/2014/main" id="{E65979E9-B894-2073-02BC-6260D20246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2389" y="2666184"/>
            <a:ext cx="4960876" cy="792947"/>
          </a:xfrm>
          <a:prstGeom prst="rect">
            <a:avLst/>
          </a:prstGeom>
        </p:spPr>
      </p:pic>
      <p:pic>
        <p:nvPicPr>
          <p:cNvPr id="7" name="Imagem 6" descr="Uma imagem com esboço, desenho, círculo&#10;&#10;Descrição gerada automaticamente">
            <a:extLst>
              <a:ext uri="{FF2B5EF4-FFF2-40B4-BE49-F238E27FC236}">
                <a16:creationId xmlns:a16="http://schemas.microsoft.com/office/drawing/2014/main" id="{6E7780F5-3F08-E6F1-90AB-6E030B073F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6946" y="3620893"/>
            <a:ext cx="2671762" cy="144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69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>
          <a:extLst>
            <a:ext uri="{FF2B5EF4-FFF2-40B4-BE49-F238E27FC236}">
              <a16:creationId xmlns:a16="http://schemas.microsoft.com/office/drawing/2014/main" id="{38AE67BF-2050-0F77-7620-7EBCF6B83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>
            <a:extLst>
              <a:ext uri="{FF2B5EF4-FFF2-40B4-BE49-F238E27FC236}">
                <a16:creationId xmlns:a16="http://schemas.microsoft.com/office/drawing/2014/main" id="{FE0805FE-A96C-57FC-8A50-7E2AB5F908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381" y="-59151"/>
            <a:ext cx="3692400" cy="135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200" dirty="0">
                <a:latin typeface="+mj-lt"/>
              </a:rPr>
              <a:t>Modelagem de dados:</a:t>
            </a:r>
            <a:endParaRPr sz="3200" dirty="0">
              <a:latin typeface="+mj-lt"/>
            </a:endParaRPr>
          </a:p>
        </p:txBody>
      </p:sp>
      <p:sp>
        <p:nvSpPr>
          <p:cNvPr id="145" name="Google Shape;145;p16">
            <a:extLst>
              <a:ext uri="{FF2B5EF4-FFF2-40B4-BE49-F238E27FC236}">
                <a16:creationId xmlns:a16="http://schemas.microsoft.com/office/drawing/2014/main" id="{34CE7290-1787-856F-2E82-44D56B7005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2700" y="1843088"/>
            <a:ext cx="7851207" cy="2736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</a:pPr>
            <a:r>
              <a:rPr lang="pt-BR" sz="3200" b="0" i="0" dirty="0">
                <a:solidFill>
                  <a:schemeClr val="tx1"/>
                </a:solidFill>
                <a:effectLst/>
                <a:latin typeface="+mn-lt"/>
              </a:rPr>
              <a:t> Modelagem de dados é o processo de criar uma representação visual, ou esquema, que define os sistemas de coleta e gerenciamento de informações de qualquer organização.</a:t>
            </a:r>
            <a:endParaRPr sz="320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46" name="Google Shape;146;p16">
            <a:extLst>
              <a:ext uri="{FF2B5EF4-FFF2-40B4-BE49-F238E27FC236}">
                <a16:creationId xmlns:a16="http://schemas.microsoft.com/office/drawing/2014/main" id="{10CC0148-B073-EE05-D0E6-AB0369F07E9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</a:pPr>
            <a:fld id="{00000000-1234-1234-1234-123412341234}" type="slidenum">
              <a:rPr lang="pt-BR">
                <a:solidFill>
                  <a:srgbClr val="294667"/>
                </a:solidFill>
              </a:rPr>
              <a:t>8</a:t>
            </a:fld>
            <a:endParaRPr>
              <a:solidFill>
                <a:srgbClr val="2946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001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>
          <a:extLst>
            <a:ext uri="{FF2B5EF4-FFF2-40B4-BE49-F238E27FC236}">
              <a16:creationId xmlns:a16="http://schemas.microsoft.com/office/drawing/2014/main" id="{47593489-8B04-04E6-F020-016DF9B89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>
            <a:extLst>
              <a:ext uri="{FF2B5EF4-FFF2-40B4-BE49-F238E27FC236}">
                <a16:creationId xmlns:a16="http://schemas.microsoft.com/office/drawing/2014/main" id="{02E855C8-34A3-49EE-3A65-24A8CC3A34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69687" y="2150269"/>
            <a:ext cx="6409943" cy="128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200" dirty="0">
                <a:solidFill>
                  <a:schemeClr val="tx1"/>
                </a:solidFill>
                <a:latin typeface="+mj-lt"/>
              </a:rPr>
              <a:t>Quem é responsável pela modelagem dos dados na Fábrica?</a:t>
            </a:r>
            <a:endParaRPr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6" name="Google Shape;146;p16">
            <a:extLst>
              <a:ext uri="{FF2B5EF4-FFF2-40B4-BE49-F238E27FC236}">
                <a16:creationId xmlns:a16="http://schemas.microsoft.com/office/drawing/2014/main" id="{A00F27D1-B5B5-4792-C3E6-54376C090DC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</a:pPr>
            <a:fld id="{00000000-1234-1234-1234-123412341234}" type="slidenum">
              <a:rPr lang="pt-BR">
                <a:solidFill>
                  <a:srgbClr val="294667"/>
                </a:solidFill>
              </a:rPr>
              <a:t>9</a:t>
            </a:fld>
            <a:endParaRPr>
              <a:solidFill>
                <a:srgbClr val="2946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558552"/>
      </p:ext>
    </p:extLst>
  </p:cSld>
  <p:clrMapOvr>
    <a:masterClrMapping/>
  </p:clrMapOvr>
</p:sld>
</file>

<file path=ppt/theme/theme1.xml><?xml version="1.0" encoding="utf-8"?>
<a:theme xmlns:a="http://schemas.openxmlformats.org/drawingml/2006/main" name="Emi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202</Words>
  <Application>Microsoft Office PowerPoint</Application>
  <PresentationFormat>Apresentação no Ecrã (16:9)</PresentationFormat>
  <Paragraphs>51</Paragraphs>
  <Slides>13</Slides>
  <Notes>13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7" baseType="lpstr">
      <vt:lpstr>Open Sans</vt:lpstr>
      <vt:lpstr>Merriweather</vt:lpstr>
      <vt:lpstr>Arial</vt:lpstr>
      <vt:lpstr>Emilia template</vt:lpstr>
      <vt:lpstr>Workshop Fábrica de Software 2024.1</vt:lpstr>
      <vt:lpstr>Olá!</vt:lpstr>
      <vt:lpstr>Dado</vt:lpstr>
      <vt:lpstr>Informação</vt:lpstr>
      <vt:lpstr>Tomada de decisão</vt:lpstr>
      <vt:lpstr>Tipos de Dados:</vt:lpstr>
      <vt:lpstr>Formato dos Dados:</vt:lpstr>
      <vt:lpstr>Modelagem de dados:</vt:lpstr>
      <vt:lpstr>Quem é responsável pela modelagem dos dados na Fábrica?</vt:lpstr>
      <vt:lpstr>Modelo Conceitual</vt:lpstr>
      <vt:lpstr>Ferramentas:</vt:lpstr>
      <vt:lpstr>Prática: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Palestras Imersão 2023.2</dc:title>
  <cp:lastModifiedBy>Daniel Pitsch</cp:lastModifiedBy>
  <cp:revision>13</cp:revision>
  <dcterms:modified xsi:type="dcterms:W3CDTF">2024-03-05T16:44:20Z</dcterms:modified>
</cp:coreProperties>
</file>