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82" r:id="rId4"/>
    <p:sldId id="283" r:id="rId5"/>
    <p:sldId id="284" r:id="rId6"/>
    <p:sldId id="269" r:id="rId7"/>
    <p:sldId id="258" r:id="rId8"/>
    <p:sldId id="277" r:id="rId9"/>
    <p:sldId id="278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7" r:id="rId22"/>
    <p:sldId id="296" r:id="rId23"/>
    <p:sldId id="298" r:id="rId24"/>
    <p:sldId id="299" r:id="rId25"/>
    <p:sldId id="300" r:id="rId26"/>
    <p:sldId id="301" r:id="rId27"/>
    <p:sldId id="302" r:id="rId28"/>
    <p:sldId id="303" r:id="rId29"/>
    <p:sldId id="276" r:id="rId30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CAAA7D3F-3643-7EB6-F40F-881AF657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9E00B949-7C2F-93A9-F39C-723B2BD8B2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034421E1-49BD-4DFA-696E-17E58E4FFA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828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ED32E06E-4568-B7A4-3DB2-D5911071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D022A5E8-4B0B-85A4-1C96-C5DCD8D4D5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5D29CFC6-1BA3-B192-77B6-12B0CFC25A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162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EF709D8C-1CBF-D845-02E9-836B203AD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8497C382-B8F9-FEF7-E497-BC083C41FB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F54CA532-D40B-7D39-1742-6358F60F6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019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8CAA5E95-D9E2-965B-6872-5E182954B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99682941-54E1-89EB-B644-8FD642B56F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2E985BB4-007D-5B76-4FE5-C017425FAD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60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4F9BD05B-A734-B916-D630-8A7E5C25A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695D2855-2574-EB1D-AAE6-CD73C3B9C7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351BC8B5-4FB9-3550-CFB6-C1E2EE47B0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379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E58A8088-8EE2-1C01-6F81-480232D74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7359603C-9A50-2A0D-3B5A-A1F27CB149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F3F4C772-C7FF-DE4F-1A54-3A7146C94B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331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973C2B07-0B9E-A434-4CBE-8EBCC317C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001087A4-330B-A514-71CA-C66A0595C0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A5489B3D-ED90-75E5-2D46-B48E094903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68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81AF6651-044E-1DFC-75D6-823FCDC35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F76855B6-7D58-C78D-5474-DDF596ACAE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97C99489-C532-D427-FC21-F4FF31234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028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9C295CAA-2713-2DB0-F8A4-F32D2D200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71254DA1-CE2C-A26B-666A-89CBCAB36A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9EEF5B7D-2D07-6982-8C25-90F571F4FB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835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B7BD8A3E-495C-1BBA-590F-4F01C5DB7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266DF6E8-CE97-E9F3-ACE0-92ABC73533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77A7CE65-4858-D966-F509-5135B5836A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04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DDED024F-28B9-9B93-520A-351195B44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CE0795BB-EE3C-1489-B0F4-9EDA4EDB9E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43269E67-12D1-0D83-E6B3-5C4776BB16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915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16C73985-86F4-B3D6-5B30-2B84A12DD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E0C99B4F-95F3-4979-CF4D-FAB9EDDB3A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1900C78C-2796-A60F-DA3D-76293BF222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575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00A4250B-7DB0-D010-E02A-347713DB1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603BC7DA-57AA-2F40-EE89-290C85193B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75C511D8-B169-E57B-1F8E-C6536B9010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863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FDC8B634-9B23-81EF-F936-23FF99B3F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F1EEF502-39AC-BF42-4F32-8E128614A4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F67E9C3F-4036-972B-DF0A-B2C7B718E2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008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206191CB-9256-6551-C244-CAD716C70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B941392C-4D99-F32D-06CD-57853D5641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779293F6-7D19-AC53-A786-ADBB7B8F1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538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024368FC-18F7-75F7-F2A0-B5EC9E8EC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55875AE1-F523-3865-E0D5-60AFA62901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0CE8BC3F-D20C-9E35-FED1-FFA10670CF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691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345B54E8-DDF4-89F1-63A1-09C17250A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24686D6E-0965-612F-8759-2185D90860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59BD880A-5166-36B9-8E1A-8FF00E8B15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655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727C4BFB-FBD6-AA96-2C8F-00B85FE2E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AC84026E-4BDB-2763-F827-66E7BC96E5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54C91ABB-500A-4649-1E50-16E3204E7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13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FD4EBDB0-93F2-A09F-E79E-486ED903A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1DE276DF-F8A7-8348-DBFA-2B2BDBF6CF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D776CE76-E1F8-2AD6-F90C-74E68D7D5F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145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>
          <a:extLst>
            <a:ext uri="{FF2B5EF4-FFF2-40B4-BE49-F238E27FC236}">
              <a16:creationId xmlns:a16="http://schemas.microsoft.com/office/drawing/2014/main" id="{2218F936-7B99-00C8-F284-2F39E3E52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>
            <a:extLst>
              <a:ext uri="{FF2B5EF4-FFF2-40B4-BE49-F238E27FC236}">
                <a16:creationId xmlns:a16="http://schemas.microsoft.com/office/drawing/2014/main" id="{A68A15C1-C2F3-6D93-5102-2DDC9B24C3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0:notes">
            <a:extLst>
              <a:ext uri="{FF2B5EF4-FFF2-40B4-BE49-F238E27FC236}">
                <a16:creationId xmlns:a16="http://schemas.microsoft.com/office/drawing/2014/main" id="{FC41D77D-92B4-68CD-34B7-D9CA12AA8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54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03EE4156-96B6-8E54-5454-6824170BF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>
            <a:extLst>
              <a:ext uri="{FF2B5EF4-FFF2-40B4-BE49-F238E27FC236}">
                <a16:creationId xmlns:a16="http://schemas.microsoft.com/office/drawing/2014/main" id="{B38B64FC-C302-47F0-6F10-F1192E380E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>
            <a:extLst>
              <a:ext uri="{FF2B5EF4-FFF2-40B4-BE49-F238E27FC236}">
                <a16:creationId xmlns:a16="http://schemas.microsoft.com/office/drawing/2014/main" id="{262F043D-915E-C259-B813-5870AF6324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77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534ABD1D-AD67-B122-25E4-AA7E0F22D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>
            <a:extLst>
              <a:ext uri="{FF2B5EF4-FFF2-40B4-BE49-F238E27FC236}">
                <a16:creationId xmlns:a16="http://schemas.microsoft.com/office/drawing/2014/main" id="{E6D7E32C-7363-2220-B1E9-67A2EC9157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>
            <a:extLst>
              <a:ext uri="{FF2B5EF4-FFF2-40B4-BE49-F238E27FC236}">
                <a16:creationId xmlns:a16="http://schemas.microsoft.com/office/drawing/2014/main" id="{201E8193-3F73-808F-A420-AC1284D034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6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CF60C532-E2F6-EC84-DC06-B0F342842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F3B23DF2-9110-C6E8-44C4-307ED1AB70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ADE3FE79-856F-7136-6BD3-0F1602E5F8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670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48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0911BB9B-B571-8C68-5E1C-73FD3AE38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BB4844B1-8632-4A6D-9BB5-74665852DB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B461F7F4-EC77-563A-5E91-225BAE5898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53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C3E3D31F-BF39-2C73-8BC8-F88F612AB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4DCCBC1B-532A-1851-C7B8-7BC735B70F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F49BBD75-2674-DC23-C9A5-ECBD95F27A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46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44099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ark)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- Text right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994225" y="693649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▫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5102786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- Text left">
  <p:cSld name="Half - Text lef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5680">
              <a:alpha val="8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33768" y="693649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542330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7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  <a:defRPr sz="1300" b="1" i="0" u="none" strike="noStrike" cap="non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sz="14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ts val="1300"/>
              <a:buFont typeface="Open Sans"/>
              <a:buNone/>
              <a:defRPr sz="1300" b="1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mailto:danielwarellapitsch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fi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ctrTitle"/>
          </p:nvPr>
        </p:nvSpPr>
        <p:spPr>
          <a:xfrm>
            <a:off x="3615031" y="1993584"/>
            <a:ext cx="4903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dirty="0"/>
              <a:t>Workshop Fábrica de Software 2024.1</a:t>
            </a:r>
            <a:endParaRPr dirty="0"/>
          </a:p>
        </p:txBody>
      </p:sp>
      <p:grpSp>
        <p:nvGrpSpPr>
          <p:cNvPr id="76" name="Google Shape;76;p11"/>
          <p:cNvGrpSpPr/>
          <p:nvPr/>
        </p:nvGrpSpPr>
        <p:grpSpPr>
          <a:xfrm>
            <a:off x="2021832" y="3108456"/>
            <a:ext cx="755765" cy="671484"/>
            <a:chOff x="5292575" y="3681900"/>
            <a:chExt cx="420150" cy="373275"/>
          </a:xfrm>
        </p:grpSpPr>
        <p:sp>
          <p:nvSpPr>
            <p:cNvPr id="77" name="Google Shape;77;p1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" name="Google Shape;8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047" y="4292734"/>
            <a:ext cx="1036566" cy="79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560" y="3827520"/>
            <a:ext cx="738720" cy="1167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1" descr="Uma imagem contendo Logotipo&#10;&#10;Descrição gerad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7786" y="627315"/>
            <a:ext cx="2672622" cy="99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7C64B614-6DEB-F952-27DF-13C957CB6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B667A524-6774-D8A2-034F-D92F876691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0050" y="391938"/>
            <a:ext cx="8186738" cy="110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3200" dirty="0">
                <a:solidFill>
                  <a:schemeClr val="bg1"/>
                </a:solidFill>
              </a:rPr>
              <a:t>Exemplo:</a:t>
            </a: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m 2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336F511B-3CBF-5000-783C-CBC85EA67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46" y="1470643"/>
            <a:ext cx="8154107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6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24475599-9A29-92B1-028C-CC9CD55B2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D18B8AEE-71AC-55E6-4298-61C43FECE8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0394" y="570531"/>
            <a:ext cx="7923212" cy="522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funcionário </a:t>
            </a:r>
            <a:r>
              <a:rPr lang="pt-BR" sz="1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ADD PRIMARY KEY  (</a:t>
            </a:r>
            <a: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codigo)</a:t>
            </a:r>
            <a:b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// adiciona chave primária codigo na tabela funcionário.</a:t>
            </a:r>
            <a:br>
              <a:rPr lang="pt-BR" sz="1800" dirty="0">
                <a:solidFill>
                  <a:schemeClr val="bg1"/>
                </a:solidFill>
              </a:rPr>
            </a:br>
            <a:b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funcionário </a:t>
            </a:r>
            <a:r>
              <a:rPr lang="pt-BR" sz="1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ADD COLUMN </a:t>
            </a:r>
            <a: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categoria</a:t>
            </a:r>
            <a:r>
              <a:rPr lang="pt-BR" sz="1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VARCHAR(10) DEFAULT ‘Júnior’ </a:t>
            </a:r>
            <a:r>
              <a:rPr lang="pt-BR" sz="1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NOT NULL</a:t>
            </a:r>
            <a:b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// adiciona a coluna categoria com o tipo </a:t>
            </a:r>
            <a:r>
              <a:rPr lang="pt-BR" sz="1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varchar</a:t>
            </a:r>
            <a: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(10) e valor default ‘Junior’ na tabela funcionário</a:t>
            </a:r>
            <a:br>
              <a:rPr lang="pt-BR" sz="1800" dirty="0">
                <a:solidFill>
                  <a:schemeClr val="bg1"/>
                </a:solidFill>
              </a:rPr>
            </a:br>
            <a:b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ALTER TABLE</a:t>
            </a:r>
            <a: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funcionario</a:t>
            </a:r>
            <a: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DROP COLUMN</a:t>
            </a:r>
            <a: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salario   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// exclui a coluna salario da tabela funcionário.</a:t>
            </a:r>
            <a:b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ALTER TABLE</a:t>
            </a:r>
            <a: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funcionario</a:t>
            </a:r>
            <a: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MODIFY</a:t>
            </a:r>
            <a: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categoria CHAR(25)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// modifica o tipo da coluna categoria para char(25) na tabela funcionário.</a:t>
            </a:r>
            <a:br>
              <a:rPr lang="pt-BR" sz="1800" dirty="0"/>
            </a:br>
            <a:br>
              <a:rPr lang="pt-BR" sz="1800" dirty="0"/>
            </a:b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773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400927C8-A950-7DCE-F0F9-5338B9E4A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ECA7BBB7-0888-13EA-A5E2-03B7783ACC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576" y="391938"/>
            <a:ext cx="7923212" cy="418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pt-BR" sz="3200" b="1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b="1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clientes </a:t>
            </a: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(nome, </a:t>
            </a:r>
            <a:r>
              <a:rPr lang="pt-BR" sz="32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cpf</a:t>
            </a: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32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data_nasc</a:t>
            </a: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sexo, salario)</a:t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b="1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(‘Antônio Maria’, ‘111.111.111-11’, ‘1999-11-22’, ‘M’ , 2650.90)</a:t>
            </a: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 b="1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b="1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filme </a:t>
            </a: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(titulo, </a:t>
            </a:r>
            <a:r>
              <a:rPr lang="pt-BR" sz="32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genero</a:t>
            </a: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32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duracao</a:t>
            </a: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pt-BR" sz="3200" b="1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(‘Tropa de Elite’, ‘Ficção’, ’02:30:00’)</a:t>
            </a: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467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164C8762-09AA-B4CC-A9E1-819D7825F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5279C788-D075-F231-DA5F-AB4BF64461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576" y="391938"/>
            <a:ext cx="7923212" cy="504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pessoa</a:t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idade = 20</a:t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nome = ‘</a:t>
            </a:r>
            <a:r>
              <a:rPr lang="pt-BR" sz="3200" b="0" i="0" u="sng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Alice</a:t>
            </a: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Maria’</a:t>
            </a:r>
            <a:b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pt-BR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br>
              <a:rPr lang="pt-BR" sz="3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	SET </a:t>
            </a:r>
            <a:r>
              <a:rPr lang="pt-BR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salario = 5800 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	WHERE </a:t>
            </a:r>
            <a:r>
              <a:rPr lang="pt-BR" sz="3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codigo = 11</a:t>
            </a:r>
            <a:br>
              <a:rPr lang="pt-BR" sz="2400" dirty="0"/>
            </a:br>
            <a:br>
              <a:rPr lang="pt-BR" sz="32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598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B2748609-30E5-42C1-6E6B-11B5FF1E5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5E666D6B-C74F-6992-4D15-6550A0EB64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576" y="391938"/>
            <a:ext cx="7923212" cy="566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DELETE FROM </a:t>
            </a: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pessoa</a:t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nome = ‘</a:t>
            </a:r>
            <a:r>
              <a:rPr lang="pt-BR" sz="32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alibaba</a:t>
            </a: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Todas as pessoas cujos  nomes são “</a:t>
            </a:r>
            <a:r>
              <a:rPr lang="pt-BR" sz="32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alibaba</a:t>
            </a: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” serão retiradas da tabela pessoa.</a:t>
            </a: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2400" dirty="0"/>
            </a:br>
            <a:br>
              <a:rPr lang="pt-BR" sz="32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848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ECCA44C4-F91A-3EF3-8A81-9C71A1EDA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B90A5155-8FDF-FFD5-BBEB-474BA953E3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0719" y="1020588"/>
            <a:ext cx="7923212" cy="566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SELECT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pt-BR" sz="2400" b="0" i="0" u="none" strike="noStrike" cap="none" dirty="0" err="1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lista_de_colunas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FROM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pt-BR" sz="2400" b="0" i="0" u="none" strike="noStrike" cap="none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tabela</a:t>
            </a:r>
            <a:br>
              <a:rPr lang="pt-BR" sz="2400" b="0" i="0" u="none" strike="noStrike" cap="none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</a:br>
            <a:br>
              <a:rPr lang="pt-BR" sz="2400" dirty="0">
                <a:solidFill>
                  <a:schemeClr val="bg1"/>
                </a:solidFill>
                <a:latin typeface="+mj-lt"/>
              </a:rPr>
            </a:br>
            <a:r>
              <a:rPr lang="pt-BR" sz="2400" dirty="0">
                <a:solidFill>
                  <a:schemeClr val="bg1"/>
                </a:solidFill>
                <a:latin typeface="+mj-lt"/>
              </a:rPr>
              <a:t>SELECT*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from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 cliente;</a:t>
            </a:r>
            <a:br>
              <a:rPr lang="pt-BR" sz="2400" dirty="0">
                <a:solidFill>
                  <a:schemeClr val="bg1"/>
                </a:solidFill>
                <a:latin typeface="+mj-lt"/>
              </a:rPr>
            </a:br>
            <a:br>
              <a:rPr lang="pt-BR" sz="2400" dirty="0">
                <a:solidFill>
                  <a:schemeClr val="bg1"/>
                </a:solidFill>
                <a:latin typeface="+mj-lt"/>
              </a:rPr>
            </a:b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SELECT codigo, nome FROM 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tb_fabricante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b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</a:br>
            <a:b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</a:b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SELECT codigo AS Produto, 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preco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 AS 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Preço_Produto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 FROM 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tb_produto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br>
              <a:rPr lang="pt-BR" sz="1800" dirty="0">
                <a:solidFill>
                  <a:schemeClr val="bg1"/>
                </a:solidFill>
                <a:latin typeface="+mj-lt"/>
              </a:rPr>
            </a:br>
            <a:br>
              <a:rPr lang="pt-BR" sz="24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2400" dirty="0"/>
            </a:br>
            <a:br>
              <a:rPr lang="pt-BR" sz="32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765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E31ECEFD-B02C-059A-37E3-035F3FCC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16F5648C-5F1E-1E4C-8864-F75400F697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576" y="391938"/>
            <a:ext cx="7923212" cy="628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Exibir o id, o nome e o bairro de todos o clientes ordenando pelo</a:t>
            </a:r>
            <a:br>
              <a:rPr lang="pt-BR" sz="2400" dirty="0">
                <a:solidFill>
                  <a:schemeClr val="bg1"/>
                </a:solidFill>
                <a:latin typeface="+mj-lt"/>
              </a:rPr>
            </a:br>
            <a:r>
              <a:rPr lang="pt-BR" sz="2400" b="0" i="0" u="none" strike="noStrike" cap="none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nome do cliente em ordem ascendente.</a:t>
            </a:r>
            <a:b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</a:br>
            <a:b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</a:b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SELECT id, nome, bairro FROM 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tb_cliente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 ORDER BY nome;</a:t>
            </a:r>
            <a:b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</a:br>
            <a:br>
              <a:rPr lang="pt-BR" sz="2400" dirty="0">
                <a:solidFill>
                  <a:schemeClr val="bg1"/>
                </a:solidFill>
                <a:latin typeface="+mj-lt"/>
              </a:rPr>
            </a:b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SELECT 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formaPagamento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, 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idCliente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, 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dataEmbarque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 FROM 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tb_pedido</a:t>
            </a:r>
            <a:b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</a:b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ORDER BY 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dataEmbarque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+mj-lt"/>
                <a:ea typeface="Courier New"/>
                <a:cs typeface="Courier New"/>
                <a:sym typeface="Courier New"/>
              </a:rPr>
              <a:t> DESC;</a:t>
            </a:r>
            <a:br>
              <a:rPr lang="pt-BR" sz="24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2400" dirty="0"/>
            </a:br>
            <a:br>
              <a:rPr lang="pt-BR" sz="32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284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DEAFEB3D-8BD9-E4C7-492E-B12B72461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8669B1BE-4297-78EC-5579-76FDFE6BE9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576" y="391938"/>
            <a:ext cx="7923212" cy="628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Sintaxe:</a:t>
            </a:r>
            <a:br>
              <a:rPr lang="pt-BR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pt-BR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lista_de_colunas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pt-BR" sz="22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tabela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coluna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LIKE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expressão</a:t>
            </a:r>
            <a:b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Exemplo :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Mostrar todos os clientes cujos nomes começam a letra “A”.</a:t>
            </a:r>
            <a:b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lang="pt-BR" sz="20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tb_cliente</a:t>
            </a:r>
            <a: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WHERE nome LIKE 'A%';</a:t>
            </a:r>
            <a:b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4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2400" dirty="0"/>
            </a:br>
            <a:br>
              <a:rPr lang="pt-BR" sz="32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3594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0EF7C119-8561-614B-E9BF-5378ABC1A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BBA64694-2946-A5C2-016D-A6DD6187CA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576" y="391938"/>
            <a:ext cx="7923212" cy="727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Exemplo :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Mostrar todos os produtos cujos nomes contém a sequência “</a:t>
            </a:r>
            <a:r>
              <a:rPr lang="pt-BR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b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tb_produto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WHERE nome LIKE '%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%’;</a:t>
            </a:r>
            <a:b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Exemplo :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Mostrar todos os fabricantes cujos nomes começam com a letra “S” e possuem exatamente 4 letras.</a:t>
            </a: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tb_fabricante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WHERE nome LIKE 'S_ _ _';</a:t>
            </a: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4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2400" dirty="0"/>
            </a:br>
            <a:br>
              <a:rPr lang="pt-BR" sz="32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811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1EAF71B5-48CC-1C6F-B949-CFC3F95C1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1E5176B8-4897-6D1B-28EA-07C51949CA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576" y="391938"/>
            <a:ext cx="7923212" cy="6358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pt-BR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lista_de_colunas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pt-BR" sz="22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tabela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LIKE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expressão</a:t>
            </a:r>
            <a:b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Exemplo :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Mostrar todos os clientes cujos nomes não começam a letra “A”.</a:t>
            </a:r>
            <a:b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lang="pt-BR" sz="20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tb_cliente</a:t>
            </a:r>
            <a: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WHERE nome NOT LIKE 'A%';</a:t>
            </a: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4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2400" dirty="0"/>
            </a:br>
            <a:br>
              <a:rPr lang="pt-BR" sz="32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04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ctrTitle" idx="4294967295"/>
          </p:nvPr>
        </p:nvSpPr>
        <p:spPr>
          <a:xfrm>
            <a:off x="3595897" y="747444"/>
            <a:ext cx="1328170" cy="5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400"/>
              <a:buFont typeface="Merriweather"/>
              <a:buNone/>
            </a:pPr>
            <a:r>
              <a:rPr lang="pt-BR" sz="2800" b="1" i="0" u="none" strike="noStrike" cap="none" dirty="0">
                <a:solidFill>
                  <a:srgbClr val="FFA800"/>
                </a:solidFill>
                <a:latin typeface="+mj-lt"/>
                <a:ea typeface="Merriweather"/>
                <a:cs typeface="Merriweather"/>
                <a:sym typeface="Merriweather"/>
              </a:rPr>
              <a:t>Olá</a:t>
            </a:r>
            <a:r>
              <a:rPr lang="pt-BR" sz="2800" b="1" i="0" u="none" strike="noStrike" cap="none" dirty="0">
                <a:solidFill>
                  <a:srgbClr val="FFA800"/>
                </a:solidFill>
                <a:latin typeface="Merriweather"/>
                <a:ea typeface="Merriweather"/>
                <a:cs typeface="Merriweather"/>
                <a:sym typeface="Merriweather"/>
              </a:rPr>
              <a:t>!</a:t>
            </a:r>
            <a:endParaRPr sz="2800" b="1" i="0" u="none" strike="noStrike" cap="none" dirty="0">
              <a:solidFill>
                <a:srgbClr val="294667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2"/>
          <p:cNvSpPr txBox="1">
            <a:spLocks noGrp="1"/>
          </p:cNvSpPr>
          <p:nvPr>
            <p:ph type="subTitle" idx="4294967295"/>
          </p:nvPr>
        </p:nvSpPr>
        <p:spPr>
          <a:xfrm>
            <a:off x="1126183" y="2143122"/>
            <a:ext cx="6267598" cy="8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600"/>
              <a:buFont typeface="Open Sans"/>
              <a:buNone/>
            </a:pPr>
            <a:r>
              <a:rPr lang="pt-BR" sz="1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Sou:</a:t>
            </a:r>
            <a:br>
              <a:rPr lang="pt-BR" sz="1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600" b="1" dirty="0">
                <a:solidFill>
                  <a:srgbClr val="FFFFFF"/>
                </a:solidFill>
              </a:rPr>
              <a:t>Daniel Warella Pitsch</a:t>
            </a:r>
            <a:endParaRPr sz="16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B20310F7-4226-F03E-0CA2-50732B9F1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0C685E28-24F9-FF95-4834-772582428A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576" y="391937"/>
            <a:ext cx="7923212" cy="71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pt-BR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lista_de_colunas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pt-BR" sz="22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tabela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coluna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IS NULL</a:t>
            </a: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Exemplo :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Mostrar todos os pedidos que não possuem desconto</a:t>
            </a:r>
            <a:b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400" dirty="0">
                <a:solidFill>
                  <a:schemeClr val="bg1"/>
                </a:solidFill>
              </a:rPr>
            </a:br>
            <a:r>
              <a:rPr lang="en-GB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lang="en-GB" sz="20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tb_pedido</a:t>
            </a:r>
            <a:r>
              <a:rPr lang="en-GB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lang="en-GB" sz="20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desconto</a:t>
            </a:r>
            <a:r>
              <a:rPr lang="en-GB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IS NULL;</a:t>
            </a:r>
            <a:br>
              <a:rPr lang="en-GB" sz="2000" dirty="0">
                <a:solidFill>
                  <a:schemeClr val="bg1"/>
                </a:solidFill>
              </a:rPr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4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2400" dirty="0"/>
            </a:br>
            <a:br>
              <a:rPr lang="pt-BR" sz="32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6083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112108BC-B270-3634-0E99-E3CCCF731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D0483B03-A9AA-D9BD-ED0B-408CCCEFC6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576" y="391938"/>
            <a:ext cx="7923212" cy="704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pt-BR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lista_de_colunas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pt-BR" sz="22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tabela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pt-BR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colunax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= valor1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pt-BR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colunay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= valor2)</a:t>
            </a:r>
            <a:b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Exemplo :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Mostrar todos os produtos que são “Impressoras” da XEROX (código 104).</a:t>
            </a:r>
            <a:b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lang="pt-BR" sz="20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tb_produto</a:t>
            </a:r>
            <a: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WHERE nome = 'Impressora' AND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fabricante =  104;</a:t>
            </a:r>
            <a:br>
              <a:rPr lang="pt-BR" dirty="0"/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4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2400" dirty="0"/>
            </a:br>
            <a:br>
              <a:rPr lang="pt-BR" sz="32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3845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AFD570C5-A111-40F1-D2D9-44905FD48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B17E0901-AE7A-FC54-FF33-CABB1010A0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576" y="391938"/>
            <a:ext cx="7923212" cy="806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pt-BR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lista de colunas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pt-BR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tabela</a:t>
            </a:r>
            <a:r>
              <a:rPr lang="pt-BR" sz="2400" b="1" i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pt-BR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coluna</a:t>
            </a:r>
            <a:r>
              <a:rPr lang="pt-BR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[NOT]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pt-BR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intervalo</a:t>
            </a:r>
            <a:b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Exemplo :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Exibir todos os dados dos produtos com preço entre R$ 1.000,00 e R$ 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5.000,00 ordenados pelo nome do produto em ordem ascendente.</a:t>
            </a: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tb_produto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WHERE 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preco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BETWEEN 1000 AND 5000 ORDER BY 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nome ASC;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4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2400" dirty="0"/>
            </a:br>
            <a:br>
              <a:rPr lang="pt-BR" sz="32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641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60E5A991-D2F6-FC86-132F-936837539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BB808536-8B76-12DE-2497-5FBED5BEC2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576" y="391938"/>
            <a:ext cx="7923212" cy="743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pt-BR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(*)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tabela</a:t>
            </a:r>
            <a:r>
              <a:rPr lang="pt-BR" sz="2400" b="1" i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Exemplo :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Exibir em uma coluna chamada Quantidade o total de clientes 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cadastrados.</a:t>
            </a: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COUNT(*) AS Quantidade FROM 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tb_cliente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4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2400" dirty="0"/>
            </a:br>
            <a:br>
              <a:rPr lang="pt-BR" sz="32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1677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6A03D299-4DD1-BAAE-1136-B90E791A0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B354F483-7EA1-326B-49C8-70D52B4751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576" y="391938"/>
            <a:ext cx="7923212" cy="743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pt-BR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(coluna) 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tabela</a:t>
            </a:r>
            <a:r>
              <a:rPr lang="pt-BR" sz="2400" b="1" i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br>
              <a:rPr lang="pt-BR" sz="2400" b="1" i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Exemplo :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Exibir em uma nova coluna “Total” a soma dos valores de todos os produtos.</a:t>
            </a: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SUM(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preco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 AS Total FROM </a:t>
            </a:r>
            <a:r>
              <a:rPr lang="pt-BR" sz="24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tb_produto</a:t>
            </a:r>
            <a:r>
              <a:rPr lang="pt-BR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4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2400" dirty="0"/>
            </a:br>
            <a:br>
              <a:rPr lang="pt-BR" sz="32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4603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994F3A81-A45C-7D18-BBE5-93FB8B06A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69FEE5C4-F869-8AE5-0B2F-DE62E719F3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576" y="391938"/>
            <a:ext cx="7923212" cy="743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GB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  <a:r>
              <a:rPr lang="en-GB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coluna</a:t>
            </a:r>
            <a:r>
              <a:rPr lang="en-GB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GB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GB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tabela</a:t>
            </a:r>
            <a:r>
              <a:rPr lang="en-GB" sz="2400" b="1" i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br>
              <a:rPr lang="en-GB" sz="2400" dirty="0">
                <a:solidFill>
                  <a:schemeClr val="bg1"/>
                </a:solidFill>
              </a:rPr>
            </a:br>
            <a:br>
              <a:rPr lang="en-GB" sz="2400" dirty="0">
                <a:solidFill>
                  <a:schemeClr val="bg1"/>
                </a:solidFill>
              </a:rPr>
            </a:br>
            <a:r>
              <a:rPr lang="pt-BR" sz="2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Exemplo : </a:t>
            </a:r>
            <a:r>
              <a:rPr lang="pt-BR" sz="2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Exibir a “Média dos salários” dos vendedores da empresa.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sz="28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22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AVG(salario) AS 'Média dos Salários' FROM </a:t>
            </a:r>
            <a:r>
              <a:rPr lang="pt-BR" sz="22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tb_vendedor</a:t>
            </a:r>
            <a:r>
              <a:rPr lang="pt-BR" sz="22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4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2400" dirty="0"/>
            </a:br>
            <a:br>
              <a:rPr lang="pt-BR" sz="32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533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792C97D9-42AA-0F82-1D5C-6B747DC74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EC8FAD6F-177D-6F0F-4A21-2A23BCE43C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576" y="391938"/>
            <a:ext cx="7923212" cy="795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GB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GB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coluna</a:t>
            </a:r>
            <a:r>
              <a:rPr lang="en-GB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GB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GB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tabela</a:t>
            </a:r>
            <a:r>
              <a:rPr lang="en-GB" sz="2400" b="1" i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br>
              <a:rPr lang="en-GB" sz="2400" b="1" i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400" b="1" i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pt-BR" sz="2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Exemplo : </a:t>
            </a:r>
            <a:r>
              <a:rPr lang="pt-BR" sz="2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Exibir o “Maior preço” do produto mais caro na empresa.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sz="28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22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MAX(</a:t>
            </a:r>
            <a:r>
              <a:rPr lang="pt-BR" sz="22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preco</a:t>
            </a:r>
            <a:r>
              <a:rPr lang="pt-BR" sz="22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 AS 'Maior Preço' FROM </a:t>
            </a:r>
            <a:r>
              <a:rPr lang="pt-BR" sz="22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tb_produto</a:t>
            </a:r>
            <a:r>
              <a:rPr lang="pt-BR" sz="22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4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2400" dirty="0"/>
            </a:br>
            <a:br>
              <a:rPr lang="pt-BR" sz="32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3273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BE8CE454-703C-B077-F134-3ED35AEAA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7CEF0145-7735-277B-41B7-58AEEECE10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576" y="391938"/>
            <a:ext cx="7923212" cy="795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GB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GB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coluna</a:t>
            </a:r>
            <a:r>
              <a:rPr lang="en-GB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GB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GB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tabela</a:t>
            </a:r>
            <a:r>
              <a:rPr lang="en-GB" sz="2400" b="1" i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br>
              <a:rPr lang="en-GB" sz="2400" dirty="0">
                <a:solidFill>
                  <a:schemeClr val="bg1"/>
                </a:solidFill>
              </a:rPr>
            </a:br>
            <a:br>
              <a:rPr lang="en-GB" sz="2400" dirty="0">
                <a:solidFill>
                  <a:schemeClr val="bg1"/>
                </a:solidFill>
              </a:rPr>
            </a:br>
            <a:r>
              <a:rPr lang="pt-BR" sz="2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Exemplo : </a:t>
            </a:r>
            <a:r>
              <a:rPr lang="pt-BR" sz="2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Exibir o “Menor salário” pago a um vendedor na empresa.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sz="28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22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MIN(salario) AS 'Menor salário' FROM </a:t>
            </a:r>
            <a:r>
              <a:rPr lang="pt-BR" sz="22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tb_vendedor</a:t>
            </a:r>
            <a:r>
              <a:rPr lang="pt-BR" sz="22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4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2400" dirty="0"/>
            </a:br>
            <a:br>
              <a:rPr lang="pt-BR" sz="32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1200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84C9735A-CF45-F25B-4A9F-64095AC5E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DFD55F1C-77EB-1F6C-3EFE-EAE93F2AD6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576" y="391937"/>
            <a:ext cx="7923212" cy="89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2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pt-BR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lista de colunas 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pt-BR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tabela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coluna</a:t>
            </a:r>
            <a:r>
              <a:rPr lang="pt-BR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HAVING</a:t>
            </a:r>
            <a:r>
              <a:rPr lang="pt-BR" sz="2400" b="1" i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pt-BR" sz="2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pt-BR" sz="2400" b="1" i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400" b="1" i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2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Exemplo : </a:t>
            </a:r>
            <a:r>
              <a:rPr lang="pt-BR" sz="2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Exibir o tipo de pedido e a quantidade de pedidos de cada tipo.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sz="28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22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pt-BR" sz="22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tipoPagamento</a:t>
            </a:r>
            <a:r>
              <a:rPr lang="pt-BR" sz="22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 COUNT(*) as </a:t>
            </a:r>
            <a:r>
              <a:rPr lang="pt-BR" sz="22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Pedidos_Realizados</a:t>
            </a:r>
            <a:r>
              <a:rPr lang="pt-BR" sz="22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pt-BR" sz="22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22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pt-BR" sz="22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tb_pedido</a:t>
            </a:r>
            <a:r>
              <a:rPr lang="pt-BR" sz="22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GROUP BY </a:t>
            </a:r>
            <a:r>
              <a:rPr lang="pt-BR" sz="22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tipoPagamento</a:t>
            </a:r>
            <a:r>
              <a:rPr lang="pt-BR" sz="22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pt-BR" dirty="0"/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4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2400" dirty="0"/>
            </a:br>
            <a:br>
              <a:rPr lang="pt-BR" sz="3200" dirty="0"/>
            </a:br>
            <a:br>
              <a:rPr lang="pt-BR" sz="3200" dirty="0">
                <a:solidFill>
                  <a:schemeClr val="bg1"/>
                </a:solidFill>
              </a:rPr>
            </a:b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4497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>
          <a:extLst>
            <a:ext uri="{FF2B5EF4-FFF2-40B4-BE49-F238E27FC236}">
              <a16:creationId xmlns:a16="http://schemas.microsoft.com/office/drawing/2014/main" id="{1FF12248-9C4D-411A-D9B0-B0B381036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>
            <a:extLst>
              <a:ext uri="{FF2B5EF4-FFF2-40B4-BE49-F238E27FC236}">
                <a16:creationId xmlns:a16="http://schemas.microsoft.com/office/drawing/2014/main" id="{832D8488-E4F5-FC1E-2DEA-93867B7ECB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  <p:sp>
        <p:nvSpPr>
          <p:cNvPr id="227" name="Google Shape;227;p23">
            <a:extLst>
              <a:ext uri="{FF2B5EF4-FFF2-40B4-BE49-F238E27FC236}">
                <a16:creationId xmlns:a16="http://schemas.microsoft.com/office/drawing/2014/main" id="{A414D711-D432-A09B-FEC1-ADDAAF1B2258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06725" y="243911"/>
            <a:ext cx="6593700" cy="48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2400"/>
              <a:buFont typeface="Merriweather"/>
              <a:buNone/>
            </a:pPr>
            <a:r>
              <a:rPr lang="pt-BR" sz="2400" b="1" i="0" u="none" strike="noStrike" cap="none" dirty="0">
                <a:solidFill>
                  <a:srgbClr val="FFA800"/>
                </a:solidFill>
                <a:latin typeface="Merriweather"/>
                <a:ea typeface="Merriweather"/>
                <a:cs typeface="Merriweather"/>
                <a:sym typeface="Merriweather"/>
              </a:rPr>
              <a:t>Obrigado!</a:t>
            </a:r>
            <a:endParaRPr sz="1400" b="1" i="0" u="none" strike="noStrike" cap="none" dirty="0">
              <a:solidFill>
                <a:srgbClr val="294667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8" name="Google Shape;228;p23">
            <a:extLst>
              <a:ext uri="{FF2B5EF4-FFF2-40B4-BE49-F238E27FC236}">
                <a16:creationId xmlns:a16="http://schemas.microsoft.com/office/drawing/2014/main" id="{D69C5974-23D2-1D00-ED23-9CC3B7A314A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06725" y="833050"/>
            <a:ext cx="6862050" cy="3773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None/>
            </a:pPr>
            <a:r>
              <a:rPr lang="pt-BR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Perguntas?</a:t>
            </a:r>
            <a:endParaRPr sz="2000" b="0" i="0" u="none" strike="noStrike" cap="none" dirty="0">
              <a:solidFill>
                <a:srgbClr val="02102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i="1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Contatos: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pt-BR" sz="1600" b="1" i="1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24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24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        </a:t>
            </a:r>
            <a:r>
              <a:rPr lang="pt-BR" sz="2400" dirty="0">
                <a:solidFill>
                  <a:schemeClr val="tx1"/>
                </a:solidFill>
              </a:rPr>
              <a:t>https://www.linkedin.com/in/daniel-wp/</a:t>
            </a:r>
            <a:endParaRPr sz="24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24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pt-BR" sz="2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danielwarellapitsch@gmail.com</a:t>
            </a:r>
            <a:endParaRPr lang="pt-BR" sz="2400" dirty="0">
              <a:solidFill>
                <a:schemeClr val="tx1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  https://github.com/DanielWPitsch</a:t>
            </a:r>
            <a:endParaRPr sz="2400" b="0" i="0" u="none" strike="noStrike" cap="none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FFFFFF"/>
                </a:solidFill>
                <a:highlight>
                  <a:srgbClr val="808080"/>
                </a:highlight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2400" b="0" i="0" u="none" strike="noStrike" cap="none" dirty="0">
              <a:solidFill>
                <a:srgbClr val="FFFFFF"/>
              </a:solidFill>
              <a:highlight>
                <a:srgbClr val="80808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9" name="Google Shape;229;p23">
            <a:extLst>
              <a:ext uri="{FF2B5EF4-FFF2-40B4-BE49-F238E27FC236}">
                <a16:creationId xmlns:a16="http://schemas.microsoft.com/office/drawing/2014/main" id="{C901BDDC-9173-6E51-7164-6654B61F873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2115" y="2009009"/>
            <a:ext cx="503901" cy="44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>
            <a:extLst>
              <a:ext uri="{FF2B5EF4-FFF2-40B4-BE49-F238E27FC236}">
                <a16:creationId xmlns:a16="http://schemas.microsoft.com/office/drawing/2014/main" id="{B989A547-ED7B-6400-739D-523578BB425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3913" y="2719900"/>
            <a:ext cx="620702" cy="54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073C239-EFB9-50E5-97DC-E59DB1568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715" y="3461242"/>
            <a:ext cx="620702" cy="6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1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>
          <a:extLst>
            <a:ext uri="{FF2B5EF4-FFF2-40B4-BE49-F238E27FC236}">
              <a16:creationId xmlns:a16="http://schemas.microsoft.com/office/drawing/2014/main" id="{2C88B49B-C271-704C-6345-563DB8495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>
            <a:extLst>
              <a:ext uri="{FF2B5EF4-FFF2-40B4-BE49-F238E27FC236}">
                <a16:creationId xmlns:a16="http://schemas.microsoft.com/office/drawing/2014/main" id="{2988A86F-A81C-9F28-4A3F-74B0140025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9687" y="2150269"/>
            <a:ext cx="6409943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 dirty="0">
                <a:solidFill>
                  <a:schemeClr val="tx1"/>
                </a:solidFill>
                <a:latin typeface="+mj-lt"/>
              </a:rPr>
              <a:t>Já tem algum conhecimento prévio de modelagem de dados?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321CFA0B-6444-9657-E4C3-7F2F2FAA75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rgbClr val="294667"/>
                </a:solidFill>
              </a:rPr>
              <a:t>3</a:t>
            </a:fld>
            <a:endParaRPr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0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>
          <a:extLst>
            <a:ext uri="{FF2B5EF4-FFF2-40B4-BE49-F238E27FC236}">
              <a16:creationId xmlns:a16="http://schemas.microsoft.com/office/drawing/2014/main" id="{AA55F9A5-01DF-C732-6C30-FB2D3021E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>
            <a:extLst>
              <a:ext uri="{FF2B5EF4-FFF2-40B4-BE49-F238E27FC236}">
                <a16:creationId xmlns:a16="http://schemas.microsoft.com/office/drawing/2014/main" id="{AD3309BF-7E3D-4D54-F7EE-ADC3F30219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5374" y="1578769"/>
            <a:ext cx="6409943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 dirty="0">
                <a:solidFill>
                  <a:schemeClr val="tx1"/>
                </a:solidFill>
                <a:latin typeface="+mj-lt"/>
              </a:rPr>
              <a:t>Já tem algum conhecimento prévio de banco de dados?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234E73DA-07E4-C7E1-5B75-0D275D9548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rgbClr val="294667"/>
                </a:solidFill>
              </a:rPr>
              <a:t>4</a:t>
            </a:fld>
            <a:endParaRPr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23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93CD8FE1-39C8-10AB-2A1D-1F788885B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A79BDAB6-0243-E02A-9E69-02884E90EE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8082" y="764882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200" b="0" dirty="0" err="1">
                <a:solidFill>
                  <a:schemeClr val="tx1"/>
                </a:solidFill>
                <a:latin typeface="+mj-lt"/>
              </a:rPr>
              <a:t>Lembrete</a:t>
            </a: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Google Shape;99;p13">
            <a:extLst>
              <a:ext uri="{FF2B5EF4-FFF2-40B4-BE49-F238E27FC236}">
                <a16:creationId xmlns:a16="http://schemas.microsoft.com/office/drawing/2014/main" id="{55ACA62D-8E29-4E07-8963-28243A3DB7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533782"/>
            <a:ext cx="3692400" cy="3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ajudem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falar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devagar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Falar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Tempo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turma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Ministrar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workshop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Google Shape;106;p13">
            <a:extLst>
              <a:ext uri="{FF2B5EF4-FFF2-40B4-BE49-F238E27FC236}">
                <a16:creationId xmlns:a16="http://schemas.microsoft.com/office/drawing/2014/main" id="{D0BCB1B1-041D-DA5F-02EE-5817F50EC9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98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62381" y="-59150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 dirty="0">
                <a:latin typeface="+mj-lt"/>
              </a:rPr>
              <a:t>Ferramentas:</a:t>
            </a:r>
            <a:endParaRPr sz="3200" dirty="0">
              <a:latin typeface="+mj-lt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268350" y="850107"/>
            <a:ext cx="8661338" cy="395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3200" b="0" i="0" dirty="0">
              <a:solidFill>
                <a:schemeClr val="bg1">
                  <a:lumMod val="95000"/>
                </a:schemeClr>
              </a:solidFill>
              <a:effectLst/>
              <a:latin typeface="+mn-lt"/>
            </a:endParaRPr>
          </a:p>
          <a:p>
            <a:endParaRPr lang="pt-BR" sz="3200" dirty="0">
              <a:solidFill>
                <a:schemeClr val="tx1"/>
              </a:solidFill>
              <a:latin typeface="+mn-lt"/>
            </a:endParaRPr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endParaRPr lang="pt-BR" sz="3200" b="0" i="0" dirty="0">
              <a:solidFill>
                <a:schemeClr val="bg1">
                  <a:lumMod val="95000"/>
                </a:schemeClr>
              </a:solidFill>
              <a:effectLst/>
              <a:latin typeface="+mn-lt"/>
            </a:endParaRPr>
          </a:p>
          <a:p>
            <a:pPr marL="2857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endParaRPr sz="32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rgbClr val="294667"/>
                </a:solidFill>
              </a:rPr>
              <a:t>6</a:t>
            </a:fld>
            <a:endParaRPr>
              <a:solidFill>
                <a:srgbClr val="294667"/>
              </a:solidFill>
            </a:endParaRPr>
          </a:p>
        </p:txBody>
      </p:sp>
      <p:pic>
        <p:nvPicPr>
          <p:cNvPr id="4" name="Imagem 3" descr="Uma imagem com Gráficos, Tipo de letra, design&#10;&#10;Descrição gerada automaticamente">
            <a:extLst>
              <a:ext uri="{FF2B5EF4-FFF2-40B4-BE49-F238E27FC236}">
                <a16:creationId xmlns:a16="http://schemas.microsoft.com/office/drawing/2014/main" id="{345B77EF-8E02-D8AE-632A-5CD0A2A2D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462" y="1807368"/>
            <a:ext cx="1821657" cy="1821657"/>
          </a:xfrm>
          <a:prstGeom prst="rect">
            <a:avLst/>
          </a:prstGeom>
        </p:spPr>
      </p:pic>
      <p:pic>
        <p:nvPicPr>
          <p:cNvPr id="7" name="Imagem 6" descr="Uma imagem com texto, água, Azul elétrico, design&#10;&#10;Descrição gerada automaticamente">
            <a:extLst>
              <a:ext uri="{FF2B5EF4-FFF2-40B4-BE49-F238E27FC236}">
                <a16:creationId xmlns:a16="http://schemas.microsoft.com/office/drawing/2014/main" id="{23DC044C-49CB-D3AE-B7B7-307DC0D2C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037" y="1793080"/>
            <a:ext cx="1928813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6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4572000" y="1533782"/>
            <a:ext cx="3692400" cy="3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3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significa </a:t>
            </a:r>
            <a:r>
              <a:rPr lang="pt-BR" sz="3200" b="1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Structured</a:t>
            </a:r>
            <a:r>
              <a:rPr lang="pt-BR" sz="3200" b="1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Query </a:t>
            </a:r>
            <a:r>
              <a:rPr lang="pt-BR" sz="3200" b="1" i="1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Language</a:t>
            </a:r>
            <a:r>
              <a:rPr lang="pt-BR" sz="3200" b="1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pt-BR" sz="3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- </a:t>
            </a:r>
            <a:r>
              <a:rPr lang="pt-BR" sz="3200" b="0" i="1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Linguagem Estruturada de Pesquisa</a:t>
            </a:r>
            <a:r>
              <a:rPr lang="pt-BR" sz="3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1558082" y="764882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200" b="0" dirty="0">
                <a:solidFill>
                  <a:schemeClr val="tx1"/>
                </a:solidFill>
                <a:latin typeface="+mj-lt"/>
              </a:rPr>
              <a:t>SQL</a:t>
            </a: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1C83866F-AEAB-AAB5-1E9B-8CAD4F41F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>
            <a:extLst>
              <a:ext uri="{FF2B5EF4-FFF2-40B4-BE49-F238E27FC236}">
                <a16:creationId xmlns:a16="http://schemas.microsoft.com/office/drawing/2014/main" id="{10DB1591-3CB6-D179-5C80-8B61ED1BB48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" name="Imagem 4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DF8EB4EB-E037-D4CB-D904-4E305A403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594" y="815322"/>
            <a:ext cx="5968239" cy="361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1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DE337A11-E821-97FB-05C1-190265358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6EC24521-2776-CC0B-EA83-8C31E622BF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576" y="391938"/>
            <a:ext cx="7923212" cy="418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CREATE TABLE Pessoa(</a:t>
            </a:r>
            <a:b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CPF	VARCHAR(11)       NOT NULL,</a:t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      Nome  VARCHAR(30)       NOT NULL,</a:t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      Sexo 	VARCHAR(1)         NOT NULL,</a:t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      PRIMARY KEY (CPF)</a:t>
            </a:r>
            <a:br>
              <a:rPr lang="pt-BR" sz="3200" dirty="0">
                <a:solidFill>
                  <a:schemeClr val="bg1"/>
                </a:solidFill>
              </a:rPr>
            </a:br>
            <a:r>
              <a:rPr lang="pt-BR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br>
              <a:rPr lang="pt-BR" sz="3200" dirty="0"/>
            </a:br>
            <a:endParaRPr sz="32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038815"/>
      </p:ext>
    </p:extLst>
  </p:cSld>
  <p:clrMapOvr>
    <a:masterClrMapping/>
  </p:clrMapOvr>
</p:sld>
</file>

<file path=ppt/theme/theme1.xml><?xml version="1.0" encoding="utf-8"?>
<a:theme xmlns:a="http://schemas.openxmlformats.org/drawingml/2006/main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1264</Words>
  <Application>Microsoft Office PowerPoint</Application>
  <PresentationFormat>Apresentação no Ecrã (16:9)</PresentationFormat>
  <Paragraphs>55</Paragraphs>
  <Slides>29</Slides>
  <Notes>29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6" baseType="lpstr">
      <vt:lpstr>Open Sans</vt:lpstr>
      <vt:lpstr>Merriweather</vt:lpstr>
      <vt:lpstr>Calibri</vt:lpstr>
      <vt:lpstr>Courier New</vt:lpstr>
      <vt:lpstr>Arial</vt:lpstr>
      <vt:lpstr>Noto Sans Symbols</vt:lpstr>
      <vt:lpstr>Emilia template</vt:lpstr>
      <vt:lpstr>Workshop Fábrica de Software 2024.1</vt:lpstr>
      <vt:lpstr>Olá!</vt:lpstr>
      <vt:lpstr>Já tem algum conhecimento prévio de modelagem de dados?</vt:lpstr>
      <vt:lpstr>Já tem algum conhecimento prévio de banco de dados?</vt:lpstr>
      <vt:lpstr>Lembrete</vt:lpstr>
      <vt:lpstr>Ferramentas:</vt:lpstr>
      <vt:lpstr>SQL</vt:lpstr>
      <vt:lpstr>Apresentação do PowerPoint</vt:lpstr>
      <vt:lpstr>CREATE TABLE Pessoa(  CPF VARCHAR(11)       NOT NULL,           Nome  VARCHAR(30)       NOT NULL,           Sexo  VARCHAR(1)         NOT NULL,           PRIMARY KEY (CPF) ); </vt:lpstr>
      <vt:lpstr>Exemplo: </vt:lpstr>
      <vt:lpstr>ALTER TABLE funcionário ADD PRIMARY KEY  (codigo) // adiciona chave primária codigo na tabela funcionário.  ALTER TABLE funcionário ADD COLUMN categoria VARCHAR(10) DEFAULT ‘Júnior’ NOT NULL // adiciona a coluna categoria com o tipo varchar(10) e valor default ‘Junior’ na tabela funcionário  ALTER TABLE funcionario DROP COLUMN salario    // exclui a coluna salario da tabela funcionário.  ALTER TABLE funcionario MODIFY categoria CHAR(25) // modifica o tipo da coluna categoria para char(25) na tabela funcionário.   </vt:lpstr>
      <vt:lpstr>   insert into clientes (nome, cpf, data_nasc, sexo, salario) values (‘Antônio Maria’, ‘111.111.111-11’, ‘1999-11-22’, ‘M’ , 2650.90)  insert into filme (titulo, genero, duracao) values (‘Tropa de Elite’, ‘Ficção’, ’02:30:00’)  </vt:lpstr>
      <vt:lpstr>    UPDATE pessoa SET idade = 20 WHERE nome = ‘Alice Maria’  UPDATE cliente   SET salario = 5800    WHERE codigo = 11    </vt:lpstr>
      <vt:lpstr>       DELETE FROM pessoa WHERE nome = ‘alibaba’   Todas as pessoas cujos  nomes são “alibaba” serão retiradas da tabela pessoa.     </vt:lpstr>
      <vt:lpstr>       SELECT lista_de_colunas FROM tabela  SELECT* from cliente;  SELECT codigo, nome FROM tb_fabricante;  SELECT codigo AS Produto, preco AS Preço_Produto FROM tb_produto;       </vt:lpstr>
      <vt:lpstr>      Exibir o id, o nome e o bairro de todos o clientes ordenando pelo nome do cliente em ordem ascendente.  SELECT id, nome, bairro FROM tb_cliente ORDER BY nome;  SELECT formaPagamento, idCliente, dataEmbarque FROM tb_pedido ORDER BY dataEmbarque DESC;      </vt:lpstr>
      <vt:lpstr>     Sintaxe: SELECT lista_de_colunas  FROM tabela WHERE coluna LIKE expressão  Exemplo : Mostrar todos os clientes cujos nomes começam a letra “A”.  SELECT * FROM tb_cliente WHERE nome LIKE 'A%';       </vt:lpstr>
      <vt:lpstr>     Exemplo : Mostrar todos os produtos cujos nomes contém a sequência “or”.  SELECT * FROM tb_produto WHERE nome LIKE '%or%’;  Exemplo : Mostrar todos os fabricantes cujos nomes começam com a letra “S” e possuem exatamente 4 letras.  SELECT * FROM tb_fabricante WHERE nome LIKE 'S_ _ _';        </vt:lpstr>
      <vt:lpstr>     SELECT lista_de_colunas  FROM tabela NOT LIKE expressão Exemplo : Mostrar todos os clientes cujos nomes não começam a letra “A”.  SELECT * FROM tb_cliente WHERE nome NOT LIKE 'A%';         </vt:lpstr>
      <vt:lpstr>     SELECT lista_de_colunas  FROM tabela WHERE coluna IS NULL  Exemplo : Mostrar todos os pedidos que não possuem desconto  SELECT * FROM tb_pedido WHERE desconto IS NULL;          </vt:lpstr>
      <vt:lpstr>     SELECT lista_de_colunas  FROM tabela WHERE colunax = valor1 AND colunay = valor2)  Exemplo : Mostrar todos os produtos que são “Impressoras” da XEROX (código 104).  SELECT * FROM tb_produto WHERE nome = 'Impressora' AND  fabricante =  104;          </vt:lpstr>
      <vt:lpstr>     SELECT lista de colunas FROM tabela WHERE coluna [NOT] BETWEEN intervalo  Exemplo : Exibir todos os dados dos produtos com preço entre R$ 1.000,00 e R$  5.000,00 ordenados pelo nome do produto em ordem ascendente.  SELECT * FROM tb_produto WHERE preco BETWEEN 1000 AND 5000 ORDER BY  nome ASC;            </vt:lpstr>
      <vt:lpstr>     SELECT COUNT(*) FROM tabela       Exemplo : Exibir em uma coluna chamada Quantidade o total de clientes  cadastrados.  SELECT COUNT(*) AS Quantidade FROM tb_cliente;             </vt:lpstr>
      <vt:lpstr>     SELECT SUM(coluna) FROM tabela         Exemplo : Exibir em uma nova coluna “Total” a soma dos valores de todos os produtos.  SELECT SUM(preco) AS Total FROM tb_produto;               </vt:lpstr>
      <vt:lpstr>     SELECT AVG(coluna) FROM tabela        Exemplo : Exibir a “Média dos salários” dos vendedores da empresa.  SELECT AVG(salario) AS 'Média dos Salários' FROM tb_vendedor;                </vt:lpstr>
      <vt:lpstr>     SELECT MAX(coluna) FROM tabela 4       Exemplo : Exibir o “Maior preço” do produto mais caro na empresa.  SELECT MAX(preco) AS 'Maior Preço' FROM tb_produto;                 </vt:lpstr>
      <vt:lpstr>     SELECT MIN(coluna) FROM tabela        Exemplo : Exibir o “Menor salário” pago a um vendedor na empresa.  SELECT MIN(salario) AS 'Menor salário' FROM tb_vendedor;                 </vt:lpstr>
      <vt:lpstr>     SELECT lista de colunas  FROM tabela GROUP BY coluna[HAVING condição]  Exemplo : Exibir o tipo de pedido e a quantidade de pedidos de cada tipo.  SELECT tipoPagamento, COUNT(*) as Pedidos_Realizados  FROM tb_pedido GROUP BY tipoPagamento;                 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Palestras Imersão 2023.2</dc:title>
  <cp:lastModifiedBy>Daniel Pitsch</cp:lastModifiedBy>
  <cp:revision>15</cp:revision>
  <dcterms:modified xsi:type="dcterms:W3CDTF">2024-03-05T22:06:46Z</dcterms:modified>
</cp:coreProperties>
</file>