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81" r:id="rId15"/>
    <p:sldId id="270" r:id="rId16"/>
    <p:sldId id="282" r:id="rId17"/>
    <p:sldId id="283" r:id="rId18"/>
    <p:sldId id="284" r:id="rId19"/>
    <p:sldId id="285" r:id="rId20"/>
    <p:sldId id="286" r:id="rId21"/>
    <p:sldId id="278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05" autoAdjust="0"/>
  </p:normalViewPr>
  <p:slideViewPr>
    <p:cSldViewPr snapToGrid="0">
      <p:cViewPr varScale="1">
        <p:scale>
          <a:sx n="83" d="100"/>
          <a:sy n="83" d="100"/>
        </p:scale>
        <p:origin x="14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24FD-5281-4A55-BBEC-CE35976B871B}" type="datetimeFigureOut">
              <a:rPr lang="ru-RU" smtClean="0"/>
              <a:t>26.02.2018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876A3-4E4C-4D2F-9D14-BDC4EE47F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3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876A3-4E4C-4D2F-9D14-BDC4EE47FC4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2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9049-5924-4606-B72C-72DDED2D6C80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6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83BA-A38B-4779-B9C1-09C7DEB170F1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4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F79A-8EAF-4F77-B8B1-76D898880E84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7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7A4F-496E-492A-BC0A-6E1F5E667EFD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B6B6-0D5C-45B6-A5DD-8012CB4CED4A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955-8554-4BA5-9C27-EC7008809C2C}" type="datetime1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8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6315-AC85-413A-A00E-50A3308DD167}" type="datetime1">
              <a:rPr lang="ru-RU" smtClean="0"/>
              <a:t>26.02.2018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3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E1D3-5DC9-4373-89E6-83875D51C9BF}" type="datetime1">
              <a:rPr lang="ru-RU" smtClean="0"/>
              <a:t>26.02.2018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10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83F3-ABE0-4A36-9430-C316A0F9A384}" type="datetime1">
              <a:rPr lang="ru-RU" smtClean="0"/>
              <a:t>26.02.2018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15E7-DA08-4F15-BC1F-AD1F6B42BB4A}" type="datetime1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6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9A-D645-4FD8-A36D-539215915DFD}" type="datetime1">
              <a:rPr lang="ru-RU" smtClean="0"/>
              <a:t>26.02.2018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97CA-0973-4C32-9559-3C8D7E263714}" type="datetime1">
              <a:rPr lang="ru-RU" smtClean="0"/>
              <a:t>26.02.2018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D30E-68F2-4F38-B90B-0B6F9EA9F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4">
            <a:extLst>
              <a:ext uri="{FF2B5EF4-FFF2-40B4-BE49-F238E27FC236}">
                <a16:creationId xmlns:a16="http://schemas.microsoft.com/office/drawing/2014/main" xmlns="" id="{C47ABF6F-EA3C-4C9C-AD54-66F938B85A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6853" y="3167715"/>
            <a:ext cx="8520113" cy="1487487"/>
          </a:xfrm>
        </p:spPr>
        <p:txBody>
          <a:bodyPr>
            <a:no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веб-сервисов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компонентов пользовательского интерфейса системы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реализацией их взаимодействия</a:t>
            </a:r>
          </a:p>
        </p:txBody>
      </p:sp>
      <p:sp>
        <p:nvSpPr>
          <p:cNvPr id="11" name="Shape 55">
            <a:extLst>
              <a:ext uri="{FF2B5EF4-FFF2-40B4-BE49-F238E27FC236}">
                <a16:creationId xmlns:a16="http://schemas.microsoft.com/office/drawing/2014/main" xmlns="" id="{9AB0499D-6CF2-4779-95D6-E697464ED7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74729" y="4950833"/>
            <a:ext cx="2662237" cy="1907238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err="1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Музланов</a:t>
            </a: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И. В.</a:t>
            </a:r>
            <a:endParaRPr lang="ru-RU" sz="18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ИУ3-72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endParaRPr lang="ru-RU" sz="18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Руководитель:</a:t>
            </a:r>
            <a:endParaRPr lang="ru-RU" sz="18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800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Иванов А. М.</a:t>
            </a:r>
            <a:endParaRPr lang="ru-RU" sz="18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2" name="Shape 56">
            <a:extLst>
              <a:ext uri="{FF2B5EF4-FFF2-40B4-BE49-F238E27FC236}">
                <a16:creationId xmlns:a16="http://schemas.microsoft.com/office/drawing/2014/main" xmlns="" id="{E7948D95-5313-46BE-AD20-4D9C25261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98" y="260065"/>
            <a:ext cx="878363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3" name="Shape 57">
            <a:extLst>
              <a:ext uri="{FF2B5EF4-FFF2-40B4-BE49-F238E27FC236}">
                <a16:creationId xmlns:a16="http://schemas.microsoft.com/office/drawing/2014/main" xmlns="" id="{A56D05E3-7302-4294-9785-34FFCAD3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35" y="852204"/>
            <a:ext cx="9144000" cy="148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" name="Shape 58">
            <a:extLst>
              <a:ext uri="{FF2B5EF4-FFF2-40B4-BE49-F238E27FC236}">
                <a16:creationId xmlns:a16="http://schemas.microsoft.com/office/drawing/2014/main" xmlns="" id="{4950F846-93AA-427E-81CB-0297844A09C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735" y="457711"/>
            <a:ext cx="11382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hape 54">
            <a:extLst>
              <a:ext uri="{FF2B5EF4-FFF2-40B4-BE49-F238E27FC236}">
                <a16:creationId xmlns:a16="http://schemas.microsoft.com/office/drawing/2014/main" xmlns="" id="{C47ABF6F-EA3C-4C9C-AD54-66F938B85A3F}"/>
              </a:ext>
            </a:extLst>
          </p:cNvPr>
          <p:cNvSpPr txBox="1">
            <a:spLocks/>
          </p:cNvSpPr>
          <p:nvPr/>
        </p:nvSpPr>
        <p:spPr>
          <a:xfrm>
            <a:off x="416853" y="2413877"/>
            <a:ext cx="8520113" cy="7922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урсовой проект 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предмету 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обеспечения»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2E9BBE-9005-4038-B431-695F8FA5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-143565"/>
            <a:ext cx="7886700" cy="72180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44038BE-8747-435E-A42D-D04B7A25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455455"/>
            <a:ext cx="7647709" cy="62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66F5AC-CF19-4C0F-8AB9-34BE6461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263" y="136524"/>
            <a:ext cx="1795373" cy="773561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C11BB44-C54D-46D6-B908-4A1806CF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11</a:t>
            </a:fld>
            <a:endParaRPr lang="ru-RU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xmlns="" id="{86C7F34B-D73A-4A9A-8BA3-D63DF22F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604" y="1627217"/>
            <a:ext cx="4198368" cy="3410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метрик свидетельствуют об удовлетворении интереса разработчика к легкой поддержке и расширяемости проекта</a:t>
            </a:r>
          </a:p>
        </p:txBody>
      </p:sp>
      <p:pic>
        <p:nvPicPr>
          <p:cNvPr id="16" name="Рисунок 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6" t="8353" r="1742" b="8353"/>
          <a:stretch/>
        </p:blipFill>
        <p:spPr bwMode="auto">
          <a:xfrm>
            <a:off x="265285" y="136524"/>
            <a:ext cx="3900315" cy="6584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79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B64F7F-461B-4779-AF5F-B5E4EC25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76" y="258058"/>
            <a:ext cx="7886700" cy="84595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6D8A43-43E4-4EB0-BEE4-AEFE29DD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12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DC54C966-7091-473B-9314-AD019565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76" y="1320824"/>
            <a:ext cx="7886700" cy="429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между двумя основными модулями проекта: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9976" y="1967527"/>
            <a:ext cx="8526169" cy="43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E4433A-DE48-4C6C-B7E7-A8DC8B3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5" y="94111"/>
            <a:ext cx="7886700" cy="8627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72891B0-0547-4255-BCD2-284B01D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4879" y="870728"/>
            <a:ext cx="7616104" cy="56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E4433A-DE48-4C6C-B7E7-A8DC8B37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5" y="94111"/>
            <a:ext cx="7886700" cy="8627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зависимостей в коде системы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72891B0-0547-4255-BCD2-284B01D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0150" y="956893"/>
            <a:ext cx="7967086" cy="56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3769"/>
            <a:ext cx="8007350" cy="47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добавление нового устройства в зависимости от существования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введенным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792331"/>
            <a:ext cx="7582477" cy="44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17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1597891"/>
            <a:ext cx="7749020" cy="475846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ввода, когда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данным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отсутствует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0605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4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18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468"/>
            <a:ext cx="7886700" cy="675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1548356"/>
            <a:ext cx="7767493" cy="48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593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19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5908"/>
            <a:ext cx="7886700" cy="6757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Повторный ввод данных для добавления устройства, но с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существующей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31640"/>
            <a:ext cx="7314623" cy="50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3">
            <a:extLst>
              <a:ext uri="{FF2B5EF4-FFF2-40B4-BE49-F238E27FC236}">
                <a16:creationId xmlns:a16="http://schemas.microsoft.com/office/drawing/2014/main" xmlns="" id="{446BA8D9-B54B-485B-A484-CF020BE08F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239484"/>
            <a:ext cx="8521700" cy="573088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8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xmlns="" id="{06C3E445-DD39-4581-958B-51FED63992D9}"/>
              </a:ext>
            </a:extLst>
          </p:cNvPr>
          <p:cNvSpPr txBox="1">
            <a:spLocks/>
          </p:cNvSpPr>
          <p:nvPr/>
        </p:nvSpPr>
        <p:spPr>
          <a:xfrm>
            <a:off x="409515" y="812572"/>
            <a:ext cx="8521700" cy="5648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87350" algn="just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Портирование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веб-сервисов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компонентов пользовательского интерфейса системы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портлет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реализацией их взаимодействия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их графические интерфейсы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веб-сервисов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хранение данных в БД (функционал должен быть инкапсулирован);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тестирование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требования, конструкцию, особенности сборки и запуска в документации;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визуализацию данных в GUI;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событий GUI и отправка команд;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5C0648E-F2EB-4B66-B692-E6936A83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6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C33FD-B821-46B0-87C0-03AFDC81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593"/>
            <a:ext cx="7886700" cy="7408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 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3E3DB5-37D7-4918-A6CB-F8831A6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20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CA1FE6BC-4182-469A-9796-020A65D6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3902"/>
            <a:ext cx="7886700" cy="6757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добавление устройства с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существующей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геозоны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86893"/>
            <a:ext cx="7379277" cy="47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0CA2D9-7887-4876-A5C8-84D48707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995"/>
            <a:ext cx="7886700" cy="87208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ADAF627-CC36-471F-9580-AB917992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93" y="1094287"/>
            <a:ext cx="8064414" cy="523927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DeviceManager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GeofenceManager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компоненты пользовательского интерфейса системы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были успешно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портированы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платформу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Liferay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технологии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было реализовано взаимодействие данных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заимодействие веб-сервисов было протестировано методом ручного тестирования.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можно использовать как встраиваемый модуль для более удобного отображения в других системах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-трекинга, навигации и т.п.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 веб-сервисов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возможность масштабирования, расширения функционала или же он может быть быстро перестроен для работы с другими данными.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315FA4A-96DA-4290-A570-7E377F08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2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1C8670-A6C8-46BA-BF8D-E7B2D7AD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4" y="2766218"/>
            <a:ext cx="4031032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756051A-9906-468B-B28B-D62DD5C5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6F4A0B-5B39-401C-80A5-FD602F78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BBF35D1-AB47-4A4F-B4E6-83A33C464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2" y="656101"/>
            <a:ext cx="7943965" cy="57002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0462556-D421-4786-B005-BF255B04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A410406-01E2-4DB4-9F26-13E77F59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66DE3FAD-66FB-466F-8234-6B3E1625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2598"/>
            <a:ext cx="4003735" cy="68729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Liferay?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Картинки по запросу liferay">
            <a:extLst>
              <a:ext uri="{FF2B5EF4-FFF2-40B4-BE49-F238E27FC236}">
                <a16:creationId xmlns:a16="http://schemas.microsoft.com/office/drawing/2014/main" xmlns="" id="{5C013013-EA00-4850-8CB5-2634AF4360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8" y="814434"/>
            <a:ext cx="8714776" cy="5448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745237-4C03-434E-86E2-D4736AD4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33" y="244357"/>
            <a:ext cx="7281773" cy="885704"/>
          </a:xfrm>
        </p:spPr>
        <p:txBody>
          <a:bodyPr>
            <a:normAutofit/>
          </a:bodyPr>
          <a:lstStyle/>
          <a:p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 окружении смежных систем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C4495C9-940A-4D3D-A245-F0601363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CC3D30E-68F2-4F38-B90B-0B6F9EA9FACE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62C1F93-EEFC-42EE-B542-0F18D45C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130061"/>
            <a:ext cx="7665720" cy="52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D18BCB-B3B0-49A3-8160-6DFB2DE0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27" y="136524"/>
            <a:ext cx="7886700" cy="79081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заинтересованных сторон и их интересов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A0215F8-3B10-497C-A682-3C663F25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0" y="831273"/>
            <a:ext cx="8405812" cy="55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66312E6-FE67-4C6E-9335-71288A82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7</a:t>
            </a:fld>
            <a:endParaRPr lang="ru-RU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BDFEC8AA-850A-4792-913A-B435DF21F075}"/>
              </a:ext>
            </a:extLst>
          </p:cNvPr>
          <p:cNvSpPr txBox="1">
            <a:spLocks/>
          </p:cNvSpPr>
          <p:nvPr/>
        </p:nvSpPr>
        <p:spPr>
          <a:xfrm>
            <a:off x="381359" y="83267"/>
            <a:ext cx="8521700" cy="573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itchFamily="18" charset="0"/>
                <a:cs typeface="Arial" charset="0"/>
              </a:rPr>
              <a:t>Выбор технических решений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1A05E3A9-075D-40C4-AA86-A7318149F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72083"/>
              </p:ext>
            </p:extLst>
          </p:nvPr>
        </p:nvGraphicFramePr>
        <p:xfrm>
          <a:off x="798654" y="656355"/>
          <a:ext cx="7836060" cy="56465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18449">
                  <a:extLst>
                    <a:ext uri="{9D8B030D-6E8A-4147-A177-3AD203B41FA5}">
                      <a16:colId xmlns:a16="http://schemas.microsoft.com/office/drawing/2014/main" xmlns="" val="3571369949"/>
                    </a:ext>
                  </a:extLst>
                </a:gridCol>
                <a:gridCol w="3917611">
                  <a:extLst>
                    <a:ext uri="{9D8B030D-6E8A-4147-A177-3AD203B41FA5}">
                      <a16:colId xmlns:a16="http://schemas.microsoft.com/office/drawing/2014/main" xmlns="" val="2898526533"/>
                    </a:ext>
                  </a:extLst>
                </a:gridCol>
              </a:tblGrid>
              <a:tr h="285000"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Интересы заинтересованных сторон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решения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:a16="http://schemas.microsoft.com/office/drawing/2014/main" xmlns="" val="239430715"/>
                  </a:ext>
                </a:extLst>
              </a:tr>
              <a:tr h="1292559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П1 Удобное отображение всех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устройств и </a:t>
                      </a:r>
                      <a:r>
                        <a:rPr lang="ru-RU" sz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геозон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П2 Удобное взаимодействие пользователя с системой.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Визуализатор данных из БД.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Эргономичный интерфейс реализованных функций взаимодействия с базой данных устройств.</a:t>
                      </a:r>
                      <a:endParaRPr lang="ru-RU" sz="120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:a16="http://schemas.microsoft.com/office/drawing/2014/main" xmlns="" val="2127800106"/>
                  </a:ext>
                </a:extLst>
              </a:tr>
              <a:tr h="57000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Р1 Использование распространенных средств разработки.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Хорошо документированный код, наличие и файлов конфигураций.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:a16="http://schemas.microsoft.com/office/drawing/2014/main" xmlns="" val="2880807440"/>
                  </a:ext>
                </a:extLst>
              </a:tr>
              <a:tr h="3419998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В1 Быстрая и полная передача исходного кода, настроек, документов.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В2 Возможность в дальнейшем расширять систему, например, добавляя методы изменения полей устройств, добавленных в базу данных.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 и настройки разрабатываемой системы будут находиться в системе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Контроль версий будет производиться с использованием системы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Использование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Gradle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 инструмент сборки.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Gradle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как инструмент управления зависимостями для расширяемости.</a:t>
                      </a:r>
                    </a:p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обеспечения расширяемости код разрабатываемой системы будет разбит на модули, зависимости между которыми будут только через стандартные интерфейсы взаимодействия с БД.</a:t>
                      </a:r>
                      <a:endParaRPr lang="ru-RU" sz="1200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706" marR="44706" marT="0" marB="0"/>
                </a:tc>
                <a:extLst>
                  <a:ext uri="{0D108BD9-81ED-4DB2-BD59-A6C34878D82A}">
                    <a16:rowId xmlns:a16="http://schemas.microsoft.com/office/drawing/2014/main" xmlns="" val="271218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0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7EFC3-C0D0-4FDB-9AAC-0985C896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8" y="-166200"/>
            <a:ext cx="7886700" cy="83394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1E132F-4250-4B42-90BC-8E85B20B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949"/>
            <a:ext cx="8996218" cy="60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83995B0-46E3-4374-BDF2-2040ED41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789" y="77711"/>
            <a:ext cx="3555161" cy="851199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service.xml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686E041-160E-45EF-81B0-6E91898F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D30E-68F2-4F38-B90B-0B6F9EA9FACE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" y="1256144"/>
            <a:ext cx="4073582" cy="414630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10" y="1099128"/>
            <a:ext cx="4149898" cy="44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481</Words>
  <Application>Microsoft Office PowerPoint</Application>
  <PresentationFormat>Экран (4:3)</PresentationFormat>
  <Paragraphs>101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Тема Office</vt:lpstr>
      <vt:lpstr>Портирование веб-сервисов DeviceManager и GeofenceManager и компонентов пользовательского интерфейса системы Traccar на OSGi сервис и портлет платформы Liferay с реализацией их взаимодействия</vt:lpstr>
      <vt:lpstr>Техническое задание</vt:lpstr>
      <vt:lpstr>Что такое Traccar?</vt:lpstr>
      <vt:lpstr>Что такое Liferay?</vt:lpstr>
      <vt:lpstr>Система в окружении смежных систем</vt:lpstr>
      <vt:lpstr>Выявление заинтересованных сторон и их интересов</vt:lpstr>
      <vt:lpstr>Презентация PowerPoint</vt:lpstr>
      <vt:lpstr>Диаграмма компонентов</vt:lpstr>
      <vt:lpstr>Структуры service.xml</vt:lpstr>
      <vt:lpstr>Диаграмма классов</vt:lpstr>
      <vt:lpstr>Метрики</vt:lpstr>
      <vt:lpstr>Анализ зависимостей в коде системы 1</vt:lpstr>
      <vt:lpstr>Анализ зависимостей в коде системы 2</vt:lpstr>
      <vt:lpstr>Анализ зависимостей в коде системы 3</vt:lpstr>
      <vt:lpstr>Тестирование системы 1</vt:lpstr>
      <vt:lpstr>Тестирование системы 2</vt:lpstr>
      <vt:lpstr>Тестирование системы 3</vt:lpstr>
      <vt:lpstr>Тестирование системы 4</vt:lpstr>
      <vt:lpstr>Тестирование системы 5</vt:lpstr>
      <vt:lpstr>Тестирование системы 6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dc:creator>Mikhail Strakhov</dc:creator>
  <cp:lastModifiedBy>Игорь Музланов</cp:lastModifiedBy>
  <cp:revision>27</cp:revision>
  <dcterms:created xsi:type="dcterms:W3CDTF">2018-02-04T14:46:52Z</dcterms:created>
  <dcterms:modified xsi:type="dcterms:W3CDTF">2018-02-26T13:15:02Z</dcterms:modified>
</cp:coreProperties>
</file>