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SourceSansPr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48284c5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48284c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48284c5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648284c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648284c53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648284c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648284c5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648284c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c1a8922e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c1a892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48284c53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48284c5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656729a7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656729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656729a7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656729a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c1a8922e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c1a8922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c1a8922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c1a8922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c1a8922e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c1a8922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56729a7c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56729a7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5c1a8922e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5c1a892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paperswithcode.com/paper/plant-disease-detection-using-image" TargetMode="External"/><Relationship Id="rId4" Type="http://schemas.openxmlformats.org/officeDocument/2006/relationships/hyperlink" Target="https://paperswithcode.com/paper/plant-disease-detection-using-imag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Plant disease detection using images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DIP Project - 2022</a:t>
            </a:r>
            <a:endParaRPr/>
          </a:p>
        </p:txBody>
      </p:sp>
      <p:sp>
        <p:nvSpPr>
          <p:cNvPr id="60" name="Google Shape;60;p13"/>
          <p:cNvSpPr txBox="1"/>
          <p:nvPr>
            <p:ph idx="1" type="subTitle"/>
          </p:nvPr>
        </p:nvSpPr>
        <p:spPr>
          <a:xfrm>
            <a:off x="480150" y="3196750"/>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Igor Fontes</a:t>
            </a:r>
            <a:endParaRPr/>
          </a:p>
          <a:p>
            <a:pPr indent="0" lvl="0" marL="0" rtl="0" algn="l">
              <a:spcBef>
                <a:spcPts val="0"/>
              </a:spcBef>
              <a:spcAft>
                <a:spcPts val="0"/>
              </a:spcAft>
              <a:buNone/>
            </a:pPr>
            <a:r>
              <a:rPr lang="pt-BR"/>
              <a:t>João Pedro Brito</a:t>
            </a:r>
            <a:endParaRPr/>
          </a:p>
        </p:txBody>
      </p:sp>
      <p:pic>
        <p:nvPicPr>
          <p:cNvPr id="61" name="Google Shape;61;p13"/>
          <p:cNvPicPr preferRelativeResize="0"/>
          <p:nvPr/>
        </p:nvPicPr>
        <p:blipFill>
          <a:blip r:embed="rId3">
            <a:alphaModFix/>
          </a:blip>
          <a:stretch>
            <a:fillRect/>
          </a:stretch>
        </p:blipFill>
        <p:spPr>
          <a:xfrm>
            <a:off x="5829300" y="1453663"/>
            <a:ext cx="2628900" cy="1743075"/>
          </a:xfrm>
          <a:prstGeom prst="rect">
            <a:avLst/>
          </a:prstGeom>
          <a:noFill/>
          <a:ln>
            <a:noFill/>
          </a:ln>
        </p:spPr>
      </p:pic>
      <p:pic>
        <p:nvPicPr>
          <p:cNvPr id="62" name="Google Shape;62;p13"/>
          <p:cNvPicPr preferRelativeResize="0"/>
          <p:nvPr/>
        </p:nvPicPr>
        <p:blipFill>
          <a:blip r:embed="rId4">
            <a:alphaModFix/>
          </a:blip>
          <a:stretch>
            <a:fillRect/>
          </a:stretch>
        </p:blipFill>
        <p:spPr>
          <a:xfrm>
            <a:off x="4084025" y="2305400"/>
            <a:ext cx="2938978" cy="2204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55560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PlantVillage Dataset</a:t>
            </a:r>
            <a:endParaRPr/>
          </a:p>
        </p:txBody>
      </p:sp>
      <p:sp>
        <p:nvSpPr>
          <p:cNvPr id="119" name="Google Shape;119;p22"/>
          <p:cNvSpPr txBox="1"/>
          <p:nvPr>
            <p:ph idx="1" type="body"/>
          </p:nvPr>
        </p:nvSpPr>
        <p:spPr>
          <a:xfrm>
            <a:off x="356975" y="1311300"/>
            <a:ext cx="2919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600"/>
              <a:t>The dataset consists of 87000 RGB images of healthy and unhealthy plant leaves having 38 classes.</a:t>
            </a:r>
            <a:endParaRPr sz="1600"/>
          </a:p>
        </p:txBody>
      </p:sp>
      <p:pic>
        <p:nvPicPr>
          <p:cNvPr id="120" name="Google Shape;120;p22"/>
          <p:cNvPicPr preferRelativeResize="0"/>
          <p:nvPr/>
        </p:nvPicPr>
        <p:blipFill>
          <a:blip r:embed="rId3">
            <a:alphaModFix/>
          </a:blip>
          <a:stretch>
            <a:fillRect/>
          </a:stretch>
        </p:blipFill>
        <p:spPr>
          <a:xfrm>
            <a:off x="3708300" y="152400"/>
            <a:ext cx="5283300" cy="4519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38850" y="77295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Data preprocessing and feature extraction</a:t>
            </a:r>
            <a:endParaRPr/>
          </a:p>
        </p:txBody>
      </p:sp>
      <p:pic>
        <p:nvPicPr>
          <p:cNvPr id="126" name="Google Shape;126;p23"/>
          <p:cNvPicPr preferRelativeResize="0"/>
          <p:nvPr/>
        </p:nvPicPr>
        <p:blipFill>
          <a:blip r:embed="rId3">
            <a:alphaModFix/>
          </a:blip>
          <a:stretch>
            <a:fillRect/>
          </a:stretch>
        </p:blipFill>
        <p:spPr>
          <a:xfrm>
            <a:off x="4269725" y="106638"/>
            <a:ext cx="3527075" cy="493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38850" y="77295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Feature selection</a:t>
            </a:r>
            <a:endParaRPr/>
          </a:p>
        </p:txBody>
      </p:sp>
      <p:pic>
        <p:nvPicPr>
          <p:cNvPr id="132" name="Google Shape;132;p24"/>
          <p:cNvPicPr preferRelativeResize="0"/>
          <p:nvPr/>
        </p:nvPicPr>
        <p:blipFill>
          <a:blip r:embed="rId3">
            <a:alphaModFix/>
          </a:blip>
          <a:stretch>
            <a:fillRect/>
          </a:stretch>
        </p:blipFill>
        <p:spPr>
          <a:xfrm>
            <a:off x="3798850" y="107125"/>
            <a:ext cx="4763242" cy="4838699"/>
          </a:xfrm>
          <a:prstGeom prst="rect">
            <a:avLst/>
          </a:prstGeom>
          <a:noFill/>
          <a:ln>
            <a:noFill/>
          </a:ln>
        </p:spPr>
      </p:pic>
      <p:sp>
        <p:nvSpPr>
          <p:cNvPr id="133" name="Google Shape;133;p24"/>
          <p:cNvSpPr txBox="1"/>
          <p:nvPr/>
        </p:nvSpPr>
        <p:spPr>
          <a:xfrm>
            <a:off x="338850" y="1857450"/>
            <a:ext cx="3000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pt-BR" sz="1600">
                <a:solidFill>
                  <a:schemeClr val="lt2"/>
                </a:solidFill>
                <a:latin typeface="Source Sans Pro"/>
                <a:ea typeface="Source Sans Pro"/>
                <a:cs typeface="Source Sans Pro"/>
                <a:sym typeface="Source Sans Pro"/>
              </a:rPr>
              <a:t>Correlation plot for Apple dataset</a:t>
            </a:r>
            <a:endParaRPr sz="1600">
              <a:solidFill>
                <a:schemeClr val="lt2"/>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38850" y="77295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Classification Algorithm</a:t>
            </a:r>
            <a:endParaRPr/>
          </a:p>
        </p:txBody>
      </p:sp>
      <p:sp>
        <p:nvSpPr>
          <p:cNvPr id="139" name="Google Shape;139;p25"/>
          <p:cNvSpPr txBox="1"/>
          <p:nvPr/>
        </p:nvSpPr>
        <p:spPr>
          <a:xfrm>
            <a:off x="338850" y="1857450"/>
            <a:ext cx="3000000" cy="9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600">
                <a:solidFill>
                  <a:schemeClr val="lt2"/>
                </a:solidFill>
                <a:latin typeface="Source Sans Pro"/>
                <a:ea typeface="Source Sans Pro"/>
                <a:cs typeface="Source Sans Pro"/>
                <a:sym typeface="Source Sans Pro"/>
              </a:rPr>
              <a:t>Random forest classifier</a:t>
            </a:r>
            <a:endParaRPr sz="16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None/>
            </a:pPr>
            <a:r>
              <a:rPr lang="pt-BR" sz="1600">
                <a:solidFill>
                  <a:schemeClr val="lt2"/>
                </a:solidFill>
                <a:latin typeface="Source Sans Pro"/>
                <a:ea typeface="Source Sans Pro"/>
                <a:cs typeface="Source Sans Pro"/>
                <a:sym typeface="Source Sans Pro"/>
              </a:rPr>
              <a:t>K-fold cross validation</a:t>
            </a:r>
            <a:endParaRPr sz="1600">
              <a:solidFill>
                <a:schemeClr val="lt2"/>
              </a:solidFill>
              <a:latin typeface="Source Sans Pro"/>
              <a:ea typeface="Source Sans Pro"/>
              <a:cs typeface="Source Sans Pro"/>
              <a:sym typeface="Source Sans Pro"/>
            </a:endParaRPr>
          </a:p>
        </p:txBody>
      </p:sp>
      <p:pic>
        <p:nvPicPr>
          <p:cNvPr id="140" name="Google Shape;140;p25"/>
          <p:cNvPicPr preferRelativeResize="0"/>
          <p:nvPr/>
        </p:nvPicPr>
        <p:blipFill>
          <a:blip r:embed="rId3">
            <a:alphaModFix/>
          </a:blip>
          <a:stretch>
            <a:fillRect/>
          </a:stretch>
        </p:blipFill>
        <p:spPr>
          <a:xfrm>
            <a:off x="2732125" y="1620533"/>
            <a:ext cx="6118201" cy="13933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38850" y="77295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Classification Algorithm</a:t>
            </a:r>
            <a:endParaRPr/>
          </a:p>
        </p:txBody>
      </p:sp>
      <p:sp>
        <p:nvSpPr>
          <p:cNvPr id="146" name="Google Shape;146;p26"/>
          <p:cNvSpPr txBox="1"/>
          <p:nvPr/>
        </p:nvSpPr>
        <p:spPr>
          <a:xfrm>
            <a:off x="338850" y="1857450"/>
            <a:ext cx="3000000" cy="23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600">
                <a:solidFill>
                  <a:schemeClr val="lt2"/>
                </a:solidFill>
                <a:latin typeface="Source Sans Pro"/>
                <a:ea typeface="Source Sans Pro"/>
                <a:cs typeface="Source Sans Pro"/>
                <a:sym typeface="Source Sans Pro"/>
              </a:rPr>
              <a:t>Confusion matrices</a:t>
            </a:r>
            <a:endParaRPr sz="16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t/>
            </a:r>
            <a:endParaRPr sz="16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pt-BR" sz="1600">
                <a:solidFill>
                  <a:schemeClr val="lt2"/>
                </a:solidFill>
                <a:latin typeface="Source Sans Pro"/>
                <a:ea typeface="Source Sans Pro"/>
                <a:cs typeface="Source Sans Pro"/>
                <a:sym typeface="Source Sans Pro"/>
              </a:rPr>
              <a:t>F1-score</a:t>
            </a:r>
            <a:endParaRPr sz="16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pt-BR" sz="1600">
                <a:solidFill>
                  <a:schemeClr val="lt2"/>
                </a:solidFill>
                <a:latin typeface="Source Sans Pro"/>
                <a:ea typeface="Source Sans Pro"/>
                <a:cs typeface="Source Sans Pro"/>
                <a:sym typeface="Source Sans Pro"/>
              </a:rPr>
              <a:t>Precision</a:t>
            </a:r>
            <a:endParaRPr sz="16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None/>
            </a:pPr>
            <a:r>
              <a:rPr lang="pt-BR" sz="1600">
                <a:solidFill>
                  <a:schemeClr val="lt2"/>
                </a:solidFill>
                <a:latin typeface="Source Sans Pro"/>
                <a:ea typeface="Source Sans Pro"/>
                <a:cs typeface="Source Sans Pro"/>
                <a:sym typeface="Source Sans Pro"/>
              </a:rPr>
              <a:t>Recall</a:t>
            </a:r>
            <a:endParaRPr sz="1600">
              <a:solidFill>
                <a:schemeClr val="lt2"/>
              </a:solidFill>
              <a:latin typeface="Source Sans Pro"/>
              <a:ea typeface="Source Sans Pro"/>
              <a:cs typeface="Source Sans Pro"/>
              <a:sym typeface="Source Sans Pro"/>
            </a:endParaRPr>
          </a:p>
        </p:txBody>
      </p:sp>
      <p:pic>
        <p:nvPicPr>
          <p:cNvPr id="147" name="Google Shape;147;p26"/>
          <p:cNvPicPr preferRelativeResize="0"/>
          <p:nvPr/>
        </p:nvPicPr>
        <p:blipFill>
          <a:blip r:embed="rId3">
            <a:alphaModFix/>
          </a:blip>
          <a:stretch>
            <a:fillRect/>
          </a:stretch>
        </p:blipFill>
        <p:spPr>
          <a:xfrm>
            <a:off x="3735450" y="152400"/>
            <a:ext cx="5238227"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Original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Advantages</a:t>
            </a:r>
            <a:endParaRPr/>
          </a:p>
        </p:txBody>
      </p:sp>
      <p:sp>
        <p:nvSpPr>
          <p:cNvPr id="153" name="Google Shape;153;p27"/>
          <p:cNvSpPr txBox="1"/>
          <p:nvPr>
            <p:ph idx="2" type="body"/>
          </p:nvPr>
        </p:nvSpPr>
        <p:spPr>
          <a:xfrm>
            <a:off x="4939500" y="724200"/>
            <a:ext cx="39435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pt-BR" sz="2100"/>
              <a:t>Provide feature analysis and selection</a:t>
            </a:r>
            <a:endParaRPr sz="2100"/>
          </a:p>
          <a:p>
            <a:pPr indent="-361950" lvl="0" marL="457200" rtl="0" algn="l">
              <a:spcBef>
                <a:spcPts val="0"/>
              </a:spcBef>
              <a:spcAft>
                <a:spcPts val="0"/>
              </a:spcAft>
              <a:buSzPts val="2100"/>
              <a:buChar char="●"/>
            </a:pPr>
            <a:r>
              <a:rPr lang="pt-BR" sz="2100"/>
              <a:t>Explore diverse diseases and crops</a:t>
            </a:r>
            <a:endParaRPr sz="2100"/>
          </a:p>
          <a:p>
            <a:pPr indent="-361950" lvl="0" marL="457200" rtl="0" algn="l">
              <a:spcBef>
                <a:spcPts val="0"/>
              </a:spcBef>
              <a:spcAft>
                <a:spcPts val="0"/>
              </a:spcAft>
              <a:buSzPts val="2100"/>
              <a:buChar char="●"/>
            </a:pPr>
            <a:r>
              <a:rPr lang="pt-BR" sz="2100"/>
              <a:t>Focus on image processing</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Original paper</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pt-BR"/>
              <a:t>Limitations</a:t>
            </a:r>
            <a:endParaRPr/>
          </a:p>
          <a:p>
            <a:pPr indent="0" lvl="0" marL="0" rtl="0" algn="l">
              <a:spcBef>
                <a:spcPts val="0"/>
              </a:spcBef>
              <a:spcAft>
                <a:spcPts val="0"/>
              </a:spcAft>
              <a:buNone/>
            </a:pPr>
            <a:r>
              <a:t/>
            </a:r>
            <a:endParaRPr/>
          </a:p>
        </p:txBody>
      </p:sp>
      <p:sp>
        <p:nvSpPr>
          <p:cNvPr id="159" name="Google Shape;159;p28"/>
          <p:cNvSpPr txBox="1"/>
          <p:nvPr>
            <p:ph idx="2" type="body"/>
          </p:nvPr>
        </p:nvSpPr>
        <p:spPr>
          <a:xfrm>
            <a:off x="4939500" y="724200"/>
            <a:ext cx="39435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pt-BR" sz="2100"/>
              <a:t>Explore a specific group of classes from dataset</a:t>
            </a:r>
            <a:endParaRPr sz="2100"/>
          </a:p>
          <a:p>
            <a:pPr indent="-361950" lvl="0" marL="457200" rtl="0" algn="l">
              <a:spcBef>
                <a:spcPts val="0"/>
              </a:spcBef>
              <a:spcAft>
                <a:spcPts val="0"/>
              </a:spcAft>
              <a:buSzPts val="2100"/>
              <a:buChar char="●"/>
            </a:pPr>
            <a:r>
              <a:rPr lang="pt-BR" sz="2100"/>
              <a:t>Other feature extraction and selection processes are not included</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289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Possible improvements to include</a:t>
            </a:r>
            <a:endParaRPr/>
          </a:p>
        </p:txBody>
      </p:sp>
      <p:cxnSp>
        <p:nvCxnSpPr>
          <p:cNvPr id="165" name="Google Shape;165;p29"/>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166" name="Google Shape;166;p29"/>
          <p:cNvGrpSpPr/>
          <p:nvPr/>
        </p:nvGrpSpPr>
        <p:grpSpPr>
          <a:xfrm>
            <a:off x="648675" y="1581271"/>
            <a:ext cx="196200" cy="1306800"/>
            <a:chOff x="648675" y="1657471"/>
            <a:chExt cx="196200" cy="1306800"/>
          </a:xfrm>
        </p:grpSpPr>
        <p:sp>
          <p:nvSpPr>
            <p:cNvPr id="167" name="Google Shape;167;p29"/>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9"/>
            <p:cNvCxnSpPr>
              <a:stCxn id="167"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69" name="Google Shape;169;p29"/>
          <p:cNvSpPr txBox="1"/>
          <p:nvPr>
            <p:ph idx="4294967295" type="body"/>
          </p:nvPr>
        </p:nvSpPr>
        <p:spPr>
          <a:xfrm>
            <a:off x="844875" y="1515375"/>
            <a:ext cx="33342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a:solidFill>
                  <a:schemeClr val="dk2"/>
                </a:solidFill>
              </a:rPr>
              <a:t>Evaluate the feature selection process</a:t>
            </a:r>
            <a:endParaRPr b="1">
              <a:solidFill>
                <a:schemeClr val="dk2"/>
              </a:solidFill>
            </a:endParaRPr>
          </a:p>
          <a:p>
            <a:pPr indent="0" lvl="0" marL="0" rtl="0" algn="l">
              <a:spcBef>
                <a:spcPts val="0"/>
              </a:spcBef>
              <a:spcAft>
                <a:spcPts val="1600"/>
              </a:spcAft>
              <a:buNone/>
            </a:pPr>
            <a:r>
              <a:t/>
            </a:r>
            <a:endParaRPr b="1">
              <a:solidFill>
                <a:schemeClr val="dk2"/>
              </a:solidFill>
            </a:endParaRPr>
          </a:p>
        </p:txBody>
      </p:sp>
      <p:grpSp>
        <p:nvGrpSpPr>
          <p:cNvPr id="170" name="Google Shape;170;p29"/>
          <p:cNvGrpSpPr/>
          <p:nvPr/>
        </p:nvGrpSpPr>
        <p:grpSpPr>
          <a:xfrm>
            <a:off x="2512925" y="2692171"/>
            <a:ext cx="196200" cy="1404905"/>
            <a:chOff x="2512925" y="2768371"/>
            <a:chExt cx="196200" cy="1404905"/>
          </a:xfrm>
        </p:grpSpPr>
        <p:cxnSp>
          <p:nvCxnSpPr>
            <p:cNvPr id="171" name="Google Shape;171;p29"/>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72" name="Google Shape;172;p29"/>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9"/>
          <p:cNvSpPr txBox="1"/>
          <p:nvPr>
            <p:ph idx="4294967295" type="body"/>
          </p:nvPr>
        </p:nvSpPr>
        <p:spPr>
          <a:xfrm>
            <a:off x="2709125" y="3687200"/>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rPr>
              <a:t>Explore alternative features from images</a:t>
            </a:r>
            <a:endParaRPr sz="1400"/>
          </a:p>
        </p:txBody>
      </p:sp>
      <p:grpSp>
        <p:nvGrpSpPr>
          <p:cNvPr id="174" name="Google Shape;174;p29"/>
          <p:cNvGrpSpPr/>
          <p:nvPr/>
        </p:nvGrpSpPr>
        <p:grpSpPr>
          <a:xfrm>
            <a:off x="4279200" y="1483171"/>
            <a:ext cx="196200" cy="1404900"/>
            <a:chOff x="4279200" y="1559371"/>
            <a:chExt cx="196200" cy="1404900"/>
          </a:xfrm>
        </p:grpSpPr>
        <p:cxnSp>
          <p:nvCxnSpPr>
            <p:cNvPr id="175" name="Google Shape;175;p29"/>
            <p:cNvCxnSpPr>
              <a:stCxn id="176"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76" name="Google Shape;176;p29"/>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9"/>
          <p:cNvSpPr txBox="1"/>
          <p:nvPr>
            <p:ph idx="4294967295" type="body"/>
          </p:nvPr>
        </p:nvSpPr>
        <p:spPr>
          <a:xfrm>
            <a:off x="4475400" y="1263725"/>
            <a:ext cx="30315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rPr>
              <a:t>Explore image filtering to improve classification</a:t>
            </a:r>
            <a:endParaRPr b="1">
              <a:solidFill>
                <a:schemeClr val="dk2"/>
              </a:solidFill>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a:p>
        </p:txBody>
      </p:sp>
      <p:sp>
        <p:nvSpPr>
          <p:cNvPr id="178" name="Google Shape;178;p29"/>
          <p:cNvSpPr txBox="1"/>
          <p:nvPr>
            <p:ph idx="4294967295" type="body"/>
          </p:nvPr>
        </p:nvSpPr>
        <p:spPr>
          <a:xfrm>
            <a:off x="5873175" y="5462400"/>
            <a:ext cx="2883000" cy="9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p>
        </p:txBody>
      </p:sp>
      <p:sp>
        <p:nvSpPr>
          <p:cNvPr id="179" name="Google Shape;179;p29"/>
          <p:cNvSpPr txBox="1"/>
          <p:nvPr/>
        </p:nvSpPr>
        <p:spPr>
          <a:xfrm>
            <a:off x="-1356525" y="-402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DIP Vídeo 1</a:t>
            </a:r>
            <a:endParaRPr/>
          </a:p>
        </p:txBody>
      </p:sp>
      <p:sp>
        <p:nvSpPr>
          <p:cNvPr id="185" name="Google Shape;185;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chemeClr val="dk2"/>
                </a:solidFill>
              </a:rPr>
              <a:t>Projeto</a:t>
            </a:r>
            <a:endParaRPr b="1" sz="1600">
              <a:solidFill>
                <a:schemeClr val="dk2"/>
              </a:solidFill>
            </a:endParaRPr>
          </a:p>
          <a:p>
            <a:pPr indent="0" lvl="0" marL="0" rtl="0" algn="l">
              <a:spcBef>
                <a:spcPts val="0"/>
              </a:spcBef>
              <a:spcAft>
                <a:spcPts val="0"/>
              </a:spcAft>
              <a:buNone/>
            </a:pPr>
            <a:r>
              <a:rPr b="1" lang="pt-BR" sz="1600">
                <a:solidFill>
                  <a:schemeClr val="dk2"/>
                </a:solidFill>
              </a:rPr>
              <a:t>___</a:t>
            </a:r>
            <a:endParaRPr b="1" sz="1600">
              <a:solidFill>
                <a:schemeClr val="dk2"/>
              </a:solidFill>
            </a:endParaRPr>
          </a:p>
        </p:txBody>
      </p:sp>
      <p:pic>
        <p:nvPicPr>
          <p:cNvPr id="186" name="Google Shape;186;p30"/>
          <p:cNvPicPr preferRelativeResize="0"/>
          <p:nvPr/>
        </p:nvPicPr>
        <p:blipFill>
          <a:blip r:embed="rId3">
            <a:alphaModFix/>
          </a:blip>
          <a:stretch>
            <a:fillRect/>
          </a:stretch>
        </p:blipFill>
        <p:spPr>
          <a:xfrm>
            <a:off x="3441098" y="0"/>
            <a:ext cx="5702899"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Introduction</a:t>
            </a:r>
            <a:endParaRPr/>
          </a:p>
        </p:txBody>
      </p:sp>
      <p:sp>
        <p:nvSpPr>
          <p:cNvPr id="68" name="Google Shape;68;p14"/>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Plant Disease Classification</a:t>
            </a:r>
            <a:endParaRPr/>
          </a:p>
        </p:txBody>
      </p:sp>
      <p:pic>
        <p:nvPicPr>
          <p:cNvPr id="69" name="Google Shape;69;p14"/>
          <p:cNvPicPr preferRelativeResize="0"/>
          <p:nvPr/>
        </p:nvPicPr>
        <p:blipFill>
          <a:blip r:embed="rId3">
            <a:alphaModFix/>
          </a:blip>
          <a:stretch>
            <a:fillRect/>
          </a:stretch>
        </p:blipFill>
        <p:spPr>
          <a:xfrm>
            <a:off x="729325" y="2780800"/>
            <a:ext cx="2624701" cy="1968526"/>
          </a:xfrm>
          <a:prstGeom prst="rect">
            <a:avLst/>
          </a:prstGeom>
          <a:noFill/>
          <a:ln>
            <a:noFill/>
          </a:ln>
        </p:spPr>
      </p:pic>
      <p:pic>
        <p:nvPicPr>
          <p:cNvPr id="70" name="Google Shape;70;p14"/>
          <p:cNvPicPr preferRelativeResize="0"/>
          <p:nvPr/>
        </p:nvPicPr>
        <p:blipFill>
          <a:blip r:embed="rId4">
            <a:alphaModFix/>
          </a:blip>
          <a:stretch>
            <a:fillRect/>
          </a:stretch>
        </p:blipFill>
        <p:spPr>
          <a:xfrm>
            <a:off x="3721550" y="2947050"/>
            <a:ext cx="4903100" cy="152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Challenges</a:t>
            </a:r>
            <a:endParaRPr/>
          </a:p>
        </p:txBody>
      </p:sp>
      <p:sp>
        <p:nvSpPr>
          <p:cNvPr id="76" name="Google Shape;76;p15"/>
          <p:cNvSpPr txBox="1"/>
          <p:nvPr>
            <p:ph idx="1" type="subTitle"/>
          </p:nvPr>
        </p:nvSpPr>
        <p:spPr>
          <a:xfrm>
            <a:off x="480150" y="1640300"/>
            <a:ext cx="8183700" cy="3141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pt-BR" sz="2100"/>
              <a:t>Detection of multiple infections in one or multiple sets of whole leaf samples.</a:t>
            </a:r>
            <a:endParaRPr sz="2100"/>
          </a:p>
          <a:p>
            <a:pPr indent="-361950" lvl="0" marL="457200" rtl="0" algn="l">
              <a:spcBef>
                <a:spcPts val="0"/>
              </a:spcBef>
              <a:spcAft>
                <a:spcPts val="0"/>
              </a:spcAft>
              <a:buSzPts val="2100"/>
              <a:buChar char="●"/>
            </a:pPr>
            <a:r>
              <a:rPr lang="pt-BR" sz="2100"/>
              <a:t>Detection of multiple infections for multiple diseases.</a:t>
            </a:r>
            <a:endParaRPr sz="2100"/>
          </a:p>
          <a:p>
            <a:pPr indent="-361950" lvl="0" marL="457200" rtl="0" algn="l">
              <a:spcBef>
                <a:spcPts val="0"/>
              </a:spcBef>
              <a:spcAft>
                <a:spcPts val="0"/>
              </a:spcAft>
              <a:buClr>
                <a:schemeClr val="lt1"/>
              </a:buClr>
              <a:buSzPts val="2100"/>
              <a:buChar char="●"/>
            </a:pPr>
            <a:r>
              <a:rPr lang="pt-BR" sz="2100">
                <a:solidFill>
                  <a:schemeClr val="lt1"/>
                </a:solidFill>
              </a:rPr>
              <a:t>Detection in several fruits of the same branch.</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Computational Complexity (Time).</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Complex environments with different real conditions.</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Level of infection or determination of disease life cycle.</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Segmentation sensitivity for an ROI.</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The marks around and their shades in the identification of the fruits.</a:t>
            </a:r>
            <a:endParaRPr sz="2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21150" y="187770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Image classification</a:t>
            </a:r>
            <a:endParaRPr/>
          </a:p>
          <a:p>
            <a:pPr indent="0" lvl="0" marL="0" rtl="0" algn="l">
              <a:spcBef>
                <a:spcPts val="0"/>
              </a:spcBef>
              <a:spcAft>
                <a:spcPts val="0"/>
              </a:spcAft>
              <a:buNone/>
            </a:pPr>
            <a:r>
              <a:rPr lang="pt-BR"/>
              <a:t>Overview</a:t>
            </a:r>
            <a:endParaRPr/>
          </a:p>
        </p:txBody>
      </p:sp>
      <p:pic>
        <p:nvPicPr>
          <p:cNvPr id="82" name="Google Shape;82;p16"/>
          <p:cNvPicPr preferRelativeResize="0"/>
          <p:nvPr/>
        </p:nvPicPr>
        <p:blipFill>
          <a:blip r:embed="rId3">
            <a:alphaModFix/>
          </a:blip>
          <a:stretch>
            <a:fillRect/>
          </a:stretch>
        </p:blipFill>
        <p:spPr>
          <a:xfrm>
            <a:off x="3347800" y="866050"/>
            <a:ext cx="5562325" cy="32028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7"/>
          <p:cNvSpPr txBox="1"/>
          <p:nvPr>
            <p:ph type="ctrTitle"/>
          </p:nvPr>
        </p:nvSpPr>
        <p:spPr>
          <a:xfrm>
            <a:off x="480150" y="4715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Imaging methods</a:t>
            </a:r>
            <a:endParaRPr/>
          </a:p>
        </p:txBody>
      </p:sp>
      <p:sp>
        <p:nvSpPr>
          <p:cNvPr id="88" name="Google Shape;88;p17"/>
          <p:cNvSpPr txBox="1"/>
          <p:nvPr>
            <p:ph idx="1" type="subTitle"/>
          </p:nvPr>
        </p:nvSpPr>
        <p:spPr>
          <a:xfrm>
            <a:off x="670300" y="1612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t>
            </a:r>
            <a:r>
              <a:rPr lang="pt-BR"/>
              <a:t>hermal, hyperspectral, fluorescence, Multispectral, and 3D imaging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775250" y="2260050"/>
            <a:ext cx="55935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24292F"/>
                </a:solidFill>
                <a:highlight>
                  <a:srgbClr val="FFFFFF"/>
                </a:highlight>
                <a:latin typeface="Arial"/>
                <a:ea typeface="Arial"/>
                <a:cs typeface="Arial"/>
                <a:sym typeface="Arial"/>
              </a:rPr>
              <a:t>State of The Art (SOTA)</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480150" y="4715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Image Classification</a:t>
            </a:r>
            <a:endParaRPr/>
          </a:p>
        </p:txBody>
      </p:sp>
      <p:sp>
        <p:nvSpPr>
          <p:cNvPr id="99" name="Google Shape;99;p19"/>
          <p:cNvSpPr txBox="1"/>
          <p:nvPr>
            <p:ph idx="1" type="subTitle"/>
          </p:nvPr>
        </p:nvSpPr>
        <p:spPr>
          <a:xfrm>
            <a:off x="670300" y="1612075"/>
            <a:ext cx="81837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a:t>SVM, K-means clustering, Deep learning, and K-NN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317500" lvl="0" marL="457200" rtl="0" algn="l">
              <a:spcBef>
                <a:spcPts val="0"/>
              </a:spcBef>
              <a:spcAft>
                <a:spcPts val="0"/>
              </a:spcAft>
              <a:buClr>
                <a:schemeClr val="lt1"/>
              </a:buClr>
              <a:buSzPts val="1400"/>
              <a:buChar char="●"/>
            </a:pPr>
            <a:r>
              <a:rPr lang="pt-BR" sz="1400">
                <a:solidFill>
                  <a:schemeClr val="lt1"/>
                </a:solidFill>
              </a:rPr>
              <a:t>Tian, K.; Li, J.; Zeng, J.; Evans, A.; Zhang, L. Segmentation of tomato leaf images based on adaptive clustering number of K-means algorithm. Comput. Electron. Agric. 2019, 165, 104962.</a:t>
            </a:r>
            <a:endParaRPr sz="1400">
              <a:solidFill>
                <a:schemeClr val="lt1"/>
              </a:solidFill>
            </a:endParaRPr>
          </a:p>
          <a:p>
            <a:pPr indent="-317500" lvl="0" marL="457200" rtl="0" algn="l">
              <a:spcBef>
                <a:spcPts val="0"/>
              </a:spcBef>
              <a:spcAft>
                <a:spcPts val="0"/>
              </a:spcAft>
              <a:buClr>
                <a:schemeClr val="lt1"/>
              </a:buClr>
              <a:buSzPts val="1400"/>
              <a:buChar char="●"/>
            </a:pPr>
            <a:r>
              <a:rPr lang="pt-BR" sz="1400">
                <a:solidFill>
                  <a:schemeClr val="lt1"/>
                </a:solidFill>
              </a:rPr>
              <a:t>Ngugi, L.C.; Abdelwahab, M.M.; Abo-Zahhad, M. Recent advances in image processing techniques for automated leaf pest and disease recognition—A review. Inf. Process. Agric. 2020. (ROI Segmentation)</a:t>
            </a:r>
            <a:endParaRPr sz="1400">
              <a:solidFill>
                <a:schemeClr val="lt1"/>
              </a:solidFill>
            </a:endParaRPr>
          </a:p>
          <a:p>
            <a:pPr indent="-317500" lvl="0" marL="457200" rtl="0" algn="l">
              <a:spcBef>
                <a:spcPts val="0"/>
              </a:spcBef>
              <a:spcAft>
                <a:spcPts val="0"/>
              </a:spcAft>
              <a:buClr>
                <a:schemeClr val="lt1"/>
              </a:buClr>
              <a:buSzPts val="1400"/>
              <a:buChar char="●"/>
            </a:pPr>
            <a:r>
              <a:rPr lang="pt-BR" sz="1400">
                <a:solidFill>
                  <a:schemeClr val="lt1"/>
                </a:solidFill>
              </a:rPr>
              <a:t>Sannakki, S.S.; Rajpurohit, V.S.; Nargund, V.B. SVM-DSD: SVM Based Diagnostic System for the Detection of Pomegranate Leaf Diseases.</a:t>
            </a:r>
            <a:endParaRPr sz="1400">
              <a:solidFill>
                <a:schemeClr val="lt1"/>
              </a:solidFill>
            </a:endParaRPr>
          </a:p>
          <a:p>
            <a:pPr indent="-317500" lvl="0" marL="457200" rtl="0" algn="l">
              <a:spcBef>
                <a:spcPts val="0"/>
              </a:spcBef>
              <a:spcAft>
                <a:spcPts val="0"/>
              </a:spcAft>
              <a:buClr>
                <a:schemeClr val="lt1"/>
              </a:buClr>
              <a:buSzPts val="1400"/>
              <a:buChar char="●"/>
            </a:pPr>
            <a:r>
              <a:rPr lang="pt-BR" sz="1400">
                <a:solidFill>
                  <a:schemeClr val="lt1"/>
                </a:solidFill>
              </a:rPr>
              <a:t>Hossain, E.; Hossain, F.; Rahaman, M.A. A Color and Texture Based Approach for the Detection and Classification of Plant Leaf Disease Using KNN Classifier. In Proceedings of the 2019 International Conference on Electrical, Computer and Communication Engineering (ECCE), Cox’s Bazar, Bangladesh, 7–9 February 2019;</a:t>
            </a:r>
            <a:endParaRPr sz="1400">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0"/>
          <p:cNvSpPr txBox="1"/>
          <p:nvPr>
            <p:ph type="ctrTitle"/>
          </p:nvPr>
        </p:nvSpPr>
        <p:spPr>
          <a:xfrm>
            <a:off x="670300" y="10150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Image Processing</a:t>
            </a:r>
            <a:endParaRPr/>
          </a:p>
        </p:txBody>
      </p:sp>
      <p:sp>
        <p:nvSpPr>
          <p:cNvPr id="105" name="Google Shape;105;p20"/>
          <p:cNvSpPr txBox="1"/>
          <p:nvPr>
            <p:ph idx="1" type="subTitle"/>
          </p:nvPr>
        </p:nvSpPr>
        <p:spPr>
          <a:xfrm>
            <a:off x="670300" y="1612075"/>
            <a:ext cx="81837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317500" lvl="0" marL="457200" rtl="0" algn="l">
              <a:spcBef>
                <a:spcPts val="0"/>
              </a:spcBef>
              <a:spcAft>
                <a:spcPts val="0"/>
              </a:spcAft>
              <a:buClr>
                <a:schemeClr val="lt1"/>
              </a:buClr>
              <a:buSzPts val="1400"/>
              <a:buChar char="●"/>
            </a:pPr>
            <a:r>
              <a:rPr lang="pt-BR" sz="1400">
                <a:solidFill>
                  <a:schemeClr val="lt1"/>
                </a:solidFill>
              </a:rPr>
              <a:t>Sharif, M.; Khan, M.A.; Iqbal, Z.; Azam, M.F.; Lali, M.I.U.; Javed, M.Y. Detection and classification of citrus diseases in agriculture based on optimized weighted segmentation and feature selection. Comput. Electron. Agric. 2018, 150, 220–234.</a:t>
            </a:r>
            <a:endParaRPr sz="1400">
              <a:solidFill>
                <a:schemeClr val="lt1"/>
              </a:solidFill>
            </a:endParaRPr>
          </a:p>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952625" y="3516775"/>
            <a:ext cx="5238750" cy="13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485875" y="1368175"/>
            <a:ext cx="7338000" cy="3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100"/>
              <a:t>Plant Disease Detection Using Image Processing and Machine Learning</a:t>
            </a:r>
            <a:endParaRPr sz="3100"/>
          </a:p>
        </p:txBody>
      </p:sp>
      <p:sp>
        <p:nvSpPr>
          <p:cNvPr id="112" name="Google Shape;112;p21"/>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Original paper</a:t>
            </a:r>
            <a:endParaRPr/>
          </a:p>
        </p:txBody>
      </p:sp>
      <p:sp>
        <p:nvSpPr>
          <p:cNvPr id="113" name="Google Shape;113;p21">
            <a:hlinkClick r:id="rId3"/>
          </p:cNvPr>
          <p:cNvSpPr txBox="1"/>
          <p:nvPr/>
        </p:nvSpPr>
        <p:spPr>
          <a:xfrm>
            <a:off x="1131950" y="3341475"/>
            <a:ext cx="596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rPr>
              <a:t>Article</a:t>
            </a:r>
            <a:r>
              <a:rPr lang="pt-BR">
                <a:solidFill>
                  <a:schemeClr val="lt1"/>
                </a:solidFill>
              </a:rPr>
              <a:t>: </a:t>
            </a:r>
            <a:r>
              <a:rPr lang="pt-BR" u="sng">
                <a:solidFill>
                  <a:schemeClr val="lt1"/>
                </a:solidFill>
                <a:hlinkClick r:id="rId4">
                  <a:extLst>
                    <a:ext uri="{A12FA001-AC4F-418D-AE19-62706E023703}">
                      <ahyp:hlinkClr val="tx"/>
                    </a:ext>
                  </a:extLst>
                </a:hlinkClick>
              </a:rPr>
              <a:t>Plant Disease Detection Using Image Processing and Machine Learning | Papers With Code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