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8" r:id="rId3"/>
    <p:sldId id="257" r:id="rId4"/>
    <p:sldId id="259" r:id="rId5"/>
    <p:sldId id="260" r:id="rId6"/>
    <p:sldId id="261" r:id="rId7"/>
    <p:sldId id="264" r:id="rId8"/>
    <p:sldId id="265" r:id="rId9"/>
    <p:sldId id="266" r:id="rId10"/>
    <p:sldId id="267"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19"/>
    <p:restoredTop sz="86635"/>
  </p:normalViewPr>
  <p:slideViewPr>
    <p:cSldViewPr snapToGrid="0" snapToObjects="1">
      <p:cViewPr varScale="1">
        <p:scale>
          <a:sx n="94" d="100"/>
          <a:sy n="94" d="100"/>
        </p:scale>
        <p:origin x="118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851582-B288-1442-97F2-F8123652D8DA}" type="datetimeFigureOut">
              <a:rPr lang="en-AT" smtClean="0"/>
              <a:t>23.05.23</a:t>
            </a:fld>
            <a:endParaRPr lang="en-A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6B469-A321-AD47-9290-84BD2973F89D}" type="slidenum">
              <a:rPr lang="en-AT" smtClean="0"/>
              <a:t>‹#›</a:t>
            </a:fld>
            <a:endParaRPr lang="en-AT"/>
          </a:p>
        </p:txBody>
      </p:sp>
    </p:spTree>
    <p:extLst>
      <p:ext uri="{BB962C8B-B14F-4D97-AF65-F5344CB8AC3E}">
        <p14:creationId xmlns:p14="http://schemas.microsoft.com/office/powerpoint/2010/main" val="3468414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effectLst/>
                <a:latin typeface="Helvetica Neue" panose="02000503000000020004" pitchFamily="2" charset="0"/>
              </a:rPr>
              <a:t>Content</a:t>
            </a:r>
            <a:endParaRPr lang="en-GB" dirty="0">
              <a:effectLst/>
              <a:latin typeface="Helvetica Neue" panose="02000503000000020004" pitchFamily="2" charset="0"/>
            </a:endParaRPr>
          </a:p>
          <a:p>
            <a:r>
              <a:rPr lang="en-GB" dirty="0">
                <a:effectLst/>
                <a:latin typeface="Helvetica Neue" panose="02000503000000020004" pitchFamily="2" charset="0"/>
              </a:rPr>
              <a:t>Attribute Information:</a:t>
            </a:r>
          </a:p>
          <a:p>
            <a:pPr>
              <a:buFont typeface="+mj-lt"/>
              <a:buAutoNum type="arabicPeriod"/>
            </a:pPr>
            <a:r>
              <a:rPr lang="en-GB" dirty="0">
                <a:effectLst/>
                <a:latin typeface="Helvetica Neue" panose="02000503000000020004" pitchFamily="2" charset="0"/>
              </a:rPr>
              <a:t>Id number: 1 to 214 (removed from CSV file)</a:t>
            </a:r>
          </a:p>
          <a:p>
            <a:pPr>
              <a:buFont typeface="+mj-lt"/>
              <a:buAutoNum type="arabicPeriod"/>
            </a:pPr>
            <a:r>
              <a:rPr lang="en-GB" dirty="0">
                <a:effectLst/>
                <a:latin typeface="Helvetica Neue" panose="02000503000000020004" pitchFamily="2" charset="0"/>
              </a:rPr>
              <a:t>RI: refractive index (</a:t>
            </a:r>
            <a:r>
              <a:rPr lang="ru-RU" dirty="0">
                <a:effectLst/>
                <a:latin typeface="Helvetica Neue" panose="02000503000000020004" pitchFamily="2" charset="0"/>
              </a:rPr>
              <a:t>показатель преломления)</a:t>
            </a:r>
          </a:p>
          <a:p>
            <a:pPr>
              <a:buFont typeface="+mj-lt"/>
              <a:buAutoNum type="arabicPeriod"/>
            </a:pPr>
            <a:r>
              <a:rPr lang="en-GB" dirty="0">
                <a:effectLst/>
                <a:latin typeface="Helvetica Neue" panose="02000503000000020004" pitchFamily="2" charset="0"/>
              </a:rPr>
              <a:t>Na: Sodium (</a:t>
            </a:r>
            <a:r>
              <a:rPr lang="ru-RU" dirty="0">
                <a:effectLst/>
                <a:latin typeface="Helvetica Neue" panose="02000503000000020004" pitchFamily="2" charset="0"/>
              </a:rPr>
              <a:t>натрий) (</a:t>
            </a:r>
            <a:r>
              <a:rPr lang="en-GB" dirty="0">
                <a:effectLst/>
                <a:latin typeface="Helvetica Neue" panose="02000503000000020004" pitchFamily="2" charset="0"/>
              </a:rPr>
              <a:t>unit measurement: weight percent in corresponding oxide, as are attributes 4-10) </a:t>
            </a:r>
          </a:p>
          <a:p>
            <a:pPr>
              <a:buFont typeface="+mj-lt"/>
              <a:buAutoNum type="arabicPeriod"/>
            </a:pPr>
            <a:r>
              <a:rPr lang="en-GB" dirty="0">
                <a:effectLst/>
                <a:latin typeface="Helvetica Neue" panose="02000503000000020004" pitchFamily="2" charset="0"/>
              </a:rPr>
              <a:t>Mg: Magnesium</a:t>
            </a:r>
          </a:p>
          <a:p>
            <a:pPr>
              <a:buFont typeface="+mj-lt"/>
              <a:buAutoNum type="arabicPeriod"/>
            </a:pPr>
            <a:r>
              <a:rPr lang="en-GB" dirty="0">
                <a:effectLst/>
                <a:latin typeface="Helvetica Neue" panose="02000503000000020004" pitchFamily="2" charset="0"/>
              </a:rPr>
              <a:t>Al: </a:t>
            </a:r>
            <a:r>
              <a:rPr lang="en-GB" dirty="0" err="1">
                <a:effectLst/>
                <a:latin typeface="Helvetica Neue" panose="02000503000000020004" pitchFamily="2" charset="0"/>
              </a:rPr>
              <a:t>Aluminum</a:t>
            </a:r>
            <a:endParaRPr lang="en-GB" dirty="0">
              <a:effectLst/>
              <a:latin typeface="Helvetica Neue" panose="02000503000000020004" pitchFamily="2" charset="0"/>
            </a:endParaRPr>
          </a:p>
          <a:p>
            <a:pPr>
              <a:buFont typeface="+mj-lt"/>
              <a:buAutoNum type="arabicPeriod"/>
            </a:pPr>
            <a:r>
              <a:rPr lang="en-GB" dirty="0">
                <a:effectLst/>
                <a:latin typeface="Helvetica Neue" panose="02000503000000020004" pitchFamily="2" charset="0"/>
              </a:rPr>
              <a:t>Si: Silicon</a:t>
            </a:r>
          </a:p>
          <a:p>
            <a:pPr>
              <a:buFont typeface="+mj-lt"/>
              <a:buAutoNum type="arabicPeriod"/>
            </a:pPr>
            <a:r>
              <a:rPr lang="en-GB" dirty="0">
                <a:effectLst/>
                <a:latin typeface="Helvetica Neue" panose="02000503000000020004" pitchFamily="2" charset="0"/>
              </a:rPr>
              <a:t>K: Potassium (</a:t>
            </a:r>
            <a:r>
              <a:rPr lang="ru-RU" dirty="0">
                <a:effectLst/>
                <a:latin typeface="Helvetica Neue" panose="02000503000000020004" pitchFamily="2" charset="0"/>
              </a:rPr>
              <a:t>калий) </a:t>
            </a:r>
          </a:p>
          <a:p>
            <a:pPr>
              <a:buFont typeface="+mj-lt"/>
              <a:buAutoNum type="arabicPeriod"/>
            </a:pPr>
            <a:r>
              <a:rPr lang="en-GB" dirty="0">
                <a:effectLst/>
                <a:latin typeface="Helvetica Neue" panose="02000503000000020004" pitchFamily="2" charset="0"/>
              </a:rPr>
              <a:t>Ca: Calcium</a:t>
            </a:r>
          </a:p>
          <a:p>
            <a:pPr>
              <a:buFont typeface="+mj-lt"/>
              <a:buAutoNum type="arabicPeriod"/>
            </a:pPr>
            <a:r>
              <a:rPr lang="en-GB" dirty="0">
                <a:effectLst/>
                <a:latin typeface="Helvetica Neue" panose="02000503000000020004" pitchFamily="2" charset="0"/>
              </a:rPr>
              <a:t>Ba: Barium</a:t>
            </a:r>
          </a:p>
          <a:p>
            <a:pPr>
              <a:buFont typeface="+mj-lt"/>
              <a:buAutoNum type="arabicPeriod"/>
            </a:pPr>
            <a:r>
              <a:rPr lang="en-GB" dirty="0">
                <a:effectLst/>
                <a:latin typeface="Helvetica Neue" panose="02000503000000020004" pitchFamily="2" charset="0"/>
              </a:rPr>
              <a:t>Fe: Iron</a:t>
            </a:r>
          </a:p>
          <a:p>
            <a:pPr>
              <a:buFont typeface="+mj-lt"/>
              <a:buAutoNum type="arabicPeriod"/>
            </a:pPr>
            <a:r>
              <a:rPr lang="en-GB" dirty="0">
                <a:effectLst/>
                <a:latin typeface="Helvetica Neue" panose="02000503000000020004" pitchFamily="2" charset="0"/>
              </a:rPr>
              <a:t>Type of glass: (class attribute) </a:t>
            </a:r>
            <a:br>
              <a:rPr lang="en-GB" dirty="0">
                <a:effectLst/>
                <a:latin typeface="Helvetica Neue" panose="02000503000000020004" pitchFamily="2" charset="0"/>
              </a:rPr>
            </a:br>
            <a:r>
              <a:rPr lang="en-GB" dirty="0">
                <a:effectLst/>
                <a:latin typeface="Helvetica Neue" panose="02000503000000020004" pitchFamily="2" charset="0"/>
              </a:rPr>
              <a:t>-- 1 </a:t>
            </a:r>
            <a:r>
              <a:rPr lang="en-GB" dirty="0" err="1">
                <a:effectLst/>
                <a:latin typeface="Helvetica Neue" panose="02000503000000020004" pitchFamily="2" charset="0"/>
              </a:rPr>
              <a:t>building_windows_float_processed</a:t>
            </a:r>
            <a:r>
              <a:rPr lang="en-GB" dirty="0">
                <a:effectLst/>
                <a:latin typeface="Helvetica Neue" panose="02000503000000020004" pitchFamily="2" charset="0"/>
              </a:rPr>
              <a:t>  (</a:t>
            </a:r>
            <a:r>
              <a:rPr lang="ru-RU" dirty="0">
                <a:effectLst/>
                <a:latin typeface="Helvetica Neue" panose="02000503000000020004" pitchFamily="2" charset="0"/>
              </a:rPr>
              <a:t>листовое окно)</a:t>
            </a:r>
            <a:br>
              <a:rPr lang="ru-RU" dirty="0">
                <a:effectLst/>
                <a:latin typeface="Helvetica Neue" panose="02000503000000020004" pitchFamily="2" charset="0"/>
              </a:rPr>
            </a:br>
            <a:r>
              <a:rPr lang="ru-RU" dirty="0">
                <a:effectLst/>
                <a:latin typeface="Helvetica Neue" panose="02000503000000020004" pitchFamily="2" charset="0"/>
              </a:rPr>
              <a:t>-- 2 </a:t>
            </a:r>
            <a:r>
              <a:rPr lang="en-GB" dirty="0" err="1">
                <a:effectLst/>
                <a:latin typeface="Helvetica Neue" panose="02000503000000020004" pitchFamily="2" charset="0"/>
              </a:rPr>
              <a:t>building_windows_non_float_processed</a:t>
            </a:r>
            <a:r>
              <a:rPr lang="en-GB" dirty="0">
                <a:effectLst/>
                <a:latin typeface="Helvetica Neue" panose="02000503000000020004" pitchFamily="2" charset="0"/>
              </a:rPr>
              <a:t>  (</a:t>
            </a:r>
            <a:r>
              <a:rPr lang="ru-RU" dirty="0">
                <a:effectLst/>
                <a:latin typeface="Helvetica Neue" panose="02000503000000020004" pitchFamily="2" charset="0"/>
              </a:rPr>
              <a:t>не листовое)</a:t>
            </a:r>
            <a:br>
              <a:rPr lang="ru-RU" dirty="0">
                <a:effectLst/>
                <a:latin typeface="Helvetica Neue" panose="02000503000000020004" pitchFamily="2" charset="0"/>
              </a:rPr>
            </a:br>
            <a:r>
              <a:rPr lang="ru-RU" dirty="0">
                <a:effectLst/>
                <a:latin typeface="Helvetica Neue" panose="02000503000000020004" pitchFamily="2" charset="0"/>
              </a:rPr>
              <a:t>-- 3 </a:t>
            </a:r>
            <a:r>
              <a:rPr lang="en-GB" dirty="0" err="1">
                <a:effectLst/>
                <a:latin typeface="Helvetica Neue" panose="02000503000000020004" pitchFamily="2" charset="0"/>
              </a:rPr>
              <a:t>vehicle_windows_float_processed</a:t>
            </a:r>
            <a:r>
              <a:rPr lang="en-GB" dirty="0">
                <a:effectLst/>
                <a:latin typeface="Helvetica Neue" panose="02000503000000020004" pitchFamily="2" charset="0"/>
              </a:rPr>
              <a:t>  </a:t>
            </a:r>
            <a:br>
              <a:rPr lang="en-GB" dirty="0">
                <a:effectLst/>
                <a:latin typeface="Helvetica Neue" panose="02000503000000020004" pitchFamily="2" charset="0"/>
              </a:rPr>
            </a:br>
            <a:r>
              <a:rPr lang="en-GB" dirty="0">
                <a:effectLst/>
                <a:latin typeface="Helvetica Neue" panose="02000503000000020004" pitchFamily="2" charset="0"/>
              </a:rPr>
              <a:t>-- 4 </a:t>
            </a:r>
            <a:r>
              <a:rPr lang="en-GB" dirty="0" err="1">
                <a:effectLst/>
                <a:latin typeface="Helvetica Neue" panose="02000503000000020004" pitchFamily="2" charset="0"/>
              </a:rPr>
              <a:t>vehicle_windows_non_float_processed</a:t>
            </a:r>
            <a:r>
              <a:rPr lang="en-GB" dirty="0">
                <a:effectLst/>
                <a:latin typeface="Helvetica Neue" panose="02000503000000020004" pitchFamily="2" charset="0"/>
              </a:rPr>
              <a:t> (none in this database) </a:t>
            </a:r>
            <a:br>
              <a:rPr lang="en-GB" dirty="0">
                <a:effectLst/>
                <a:latin typeface="Helvetica Neue" panose="02000503000000020004" pitchFamily="2" charset="0"/>
              </a:rPr>
            </a:br>
            <a:r>
              <a:rPr lang="en-GB" dirty="0">
                <a:effectLst/>
                <a:latin typeface="Helvetica Neue" panose="02000503000000020004" pitchFamily="2" charset="0"/>
              </a:rPr>
              <a:t>-- 5 containers </a:t>
            </a:r>
            <a:br>
              <a:rPr lang="en-GB" dirty="0">
                <a:effectLst/>
                <a:latin typeface="Helvetica Neue" panose="02000503000000020004" pitchFamily="2" charset="0"/>
              </a:rPr>
            </a:br>
            <a:r>
              <a:rPr lang="en-GB" dirty="0">
                <a:effectLst/>
                <a:latin typeface="Helvetica Neue" panose="02000503000000020004" pitchFamily="2" charset="0"/>
              </a:rPr>
              <a:t>-- 6 tableware  (</a:t>
            </a:r>
            <a:r>
              <a:rPr lang="ru-RU" dirty="0">
                <a:effectLst/>
                <a:latin typeface="Helvetica Neue" panose="02000503000000020004" pitchFamily="2" charset="0"/>
              </a:rPr>
              <a:t>посуда)</a:t>
            </a:r>
            <a:br>
              <a:rPr lang="ru-RU" dirty="0">
                <a:effectLst/>
                <a:latin typeface="Helvetica Neue" panose="02000503000000020004" pitchFamily="2" charset="0"/>
              </a:rPr>
            </a:br>
            <a:r>
              <a:rPr lang="ru-RU" dirty="0">
                <a:effectLst/>
                <a:latin typeface="Helvetica Neue" panose="02000503000000020004" pitchFamily="2" charset="0"/>
              </a:rPr>
              <a:t>-- 7 </a:t>
            </a:r>
            <a:r>
              <a:rPr lang="en-GB" dirty="0">
                <a:effectLst/>
                <a:latin typeface="Helvetica Neue" panose="02000503000000020004" pitchFamily="2" charset="0"/>
              </a:rPr>
              <a:t>headlamps (</a:t>
            </a:r>
            <a:r>
              <a:rPr lang="ru-RU" dirty="0">
                <a:effectLst/>
                <a:latin typeface="Helvetica Neue" panose="02000503000000020004" pitchFamily="2" charset="0"/>
              </a:rPr>
              <a:t>фары)</a:t>
            </a:r>
            <a:br>
              <a:rPr lang="ru-RU" dirty="0">
                <a:effectLst/>
                <a:latin typeface="Helvetica Neue" panose="02000503000000020004" pitchFamily="2" charset="0"/>
              </a:rPr>
            </a:br>
            <a:endParaRPr lang="en-US" dirty="0">
              <a:effectLst/>
              <a:latin typeface="Helvetica Neue" panose="02000503000000020004" pitchFamily="2" charset="0"/>
            </a:endParaRPr>
          </a:p>
          <a:p>
            <a:pPr>
              <a:buFont typeface="+mj-lt"/>
              <a:buAutoNum type="arabicPeriod"/>
            </a:pPr>
            <a:r>
              <a:rPr lang="en-GB" b="0" i="0" u="none" strike="noStrike" dirty="0">
                <a:solidFill>
                  <a:srgbClr val="212121"/>
                </a:solidFill>
                <a:effectLst/>
                <a:latin typeface="Roboto" panose="02000000000000000000" pitchFamily="2" charset="0"/>
              </a:rPr>
              <a:t>DF has 214 rows and 10 columns. The dataset consists of 214 observations.</a:t>
            </a:r>
            <a:endParaRPr lang="en-GB" b="1" dirty="0">
              <a:effectLst/>
              <a:latin typeface="Helvetica Neue" panose="02000503000000020004" pitchFamily="2" charset="0"/>
            </a:endParaRPr>
          </a:p>
          <a:p>
            <a:endParaRPr lang="en-GB" b="1" dirty="0">
              <a:effectLst/>
              <a:latin typeface="Helvetica Neue" panose="02000503000000020004" pitchFamily="2" charset="0"/>
            </a:endParaRPr>
          </a:p>
          <a:p>
            <a:r>
              <a:rPr lang="en-GB" b="1" dirty="0">
                <a:effectLst/>
                <a:latin typeface="Helvetica Neue" panose="02000503000000020004" pitchFamily="2" charset="0"/>
              </a:rPr>
              <a:t>Inspiration</a:t>
            </a:r>
            <a:endParaRPr lang="en-GB" dirty="0">
              <a:effectLst/>
              <a:latin typeface="Helvetica Neue" panose="02000503000000020004" pitchFamily="2" charset="0"/>
            </a:endParaRPr>
          </a:p>
          <a:p>
            <a:r>
              <a:rPr lang="en-GB" dirty="0">
                <a:effectLst/>
                <a:latin typeface="Helvetica Neue" panose="02000503000000020004" pitchFamily="2" charset="0"/>
              </a:rPr>
              <a:t>Data exploration of this dataset reveals two important characteristics :</a:t>
            </a:r>
          </a:p>
          <a:p>
            <a:r>
              <a:rPr lang="en-GB" dirty="0">
                <a:effectLst/>
                <a:latin typeface="Helvetica Neue" panose="02000503000000020004" pitchFamily="2" charset="0"/>
              </a:rPr>
              <a:t>1) The variables are highly </a:t>
            </a:r>
            <a:r>
              <a:rPr lang="en-GB" b="1" dirty="0">
                <a:effectLst/>
                <a:latin typeface="Helvetica Neue" panose="02000503000000020004" pitchFamily="2" charset="0"/>
              </a:rPr>
              <a:t>corelated</a:t>
            </a:r>
            <a:r>
              <a:rPr lang="en-GB" dirty="0">
                <a:effectLst/>
                <a:latin typeface="Helvetica Neue" panose="02000503000000020004" pitchFamily="2" charset="0"/>
              </a:rPr>
              <a:t> with each other including the response variables:</a:t>
            </a:r>
          </a:p>
          <a:p>
            <a:r>
              <a:rPr lang="en-GB" dirty="0">
                <a:effectLst/>
                <a:latin typeface="Helvetica Neue" panose="02000503000000020004" pitchFamily="2" charset="0"/>
              </a:rPr>
              <a:t>So which kind of ML algorithm is most suitable for this dataset Random Forest , KNN or other? Also since dataset is too small is there any chance of applying PCA or it should be completely avoided?</a:t>
            </a:r>
          </a:p>
          <a:p>
            <a:r>
              <a:rPr lang="en-GB" dirty="0">
                <a:effectLst/>
                <a:latin typeface="Helvetica Neue" panose="02000503000000020004" pitchFamily="2" charset="0"/>
              </a:rPr>
              <a:t>2) Highly </a:t>
            </a:r>
            <a:r>
              <a:rPr lang="en-GB" b="1" dirty="0">
                <a:effectLst/>
                <a:latin typeface="Helvetica Neue" panose="02000503000000020004" pitchFamily="2" charset="0"/>
              </a:rPr>
              <a:t>Skewed</a:t>
            </a:r>
            <a:r>
              <a:rPr lang="en-GB" dirty="0">
                <a:effectLst/>
                <a:latin typeface="Helvetica Neue" panose="02000503000000020004" pitchFamily="2" charset="0"/>
              </a:rPr>
              <a:t> Data:</a:t>
            </a:r>
          </a:p>
          <a:p>
            <a:r>
              <a:rPr lang="en-GB" dirty="0">
                <a:effectLst/>
                <a:latin typeface="Helvetica Neue" panose="02000503000000020004" pitchFamily="2" charset="0"/>
              </a:rPr>
              <a:t>Is scaling sufficient or are there any other techniques which should be applied to normalize data? Like BOX-COX Power transformation?</a:t>
            </a:r>
          </a:p>
          <a:p>
            <a:endParaRPr lang="en-AT" dirty="0"/>
          </a:p>
        </p:txBody>
      </p:sp>
      <p:sp>
        <p:nvSpPr>
          <p:cNvPr id="4" name="Slide Number Placeholder 3"/>
          <p:cNvSpPr>
            <a:spLocks noGrp="1"/>
          </p:cNvSpPr>
          <p:nvPr>
            <p:ph type="sldNum" sz="quarter" idx="5"/>
          </p:nvPr>
        </p:nvSpPr>
        <p:spPr/>
        <p:txBody>
          <a:bodyPr/>
          <a:lstStyle/>
          <a:p>
            <a:fld id="{6DC6B469-A321-AD47-9290-84BD2973F89D}" type="slidenum">
              <a:rPr lang="en-AT" smtClean="0"/>
              <a:t>2</a:t>
            </a:fld>
            <a:endParaRPr lang="en-AT"/>
          </a:p>
        </p:txBody>
      </p:sp>
    </p:spTree>
    <p:extLst>
      <p:ext uri="{BB962C8B-B14F-4D97-AF65-F5344CB8AC3E}">
        <p14:creationId xmlns:p14="http://schemas.microsoft.com/office/powerpoint/2010/main" val="21617725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12121"/>
                </a:solidFill>
                <a:effectLst/>
                <a:latin typeface="Roboto" panose="02000000000000000000" pitchFamily="2" charset="0"/>
              </a:rPr>
              <a:t>Now it's time to compare the performance of different machine learning algorithms. We'll use 10-folds cross-validation to assess the performance of each model with the metric being the classification accuracy. Pipelines encompassing </a:t>
            </a:r>
            <a:r>
              <a:rPr lang="en-GB" b="0" i="0" dirty="0" err="1">
                <a:solidFill>
                  <a:srgbClr val="212121"/>
                </a:solidFill>
                <a:effectLst/>
                <a:latin typeface="Roboto" panose="02000000000000000000" pitchFamily="2" charset="0"/>
              </a:rPr>
              <a:t>Standarization</a:t>
            </a:r>
            <a:r>
              <a:rPr lang="en-GB" b="0" i="0" dirty="0">
                <a:solidFill>
                  <a:srgbClr val="212121"/>
                </a:solidFill>
                <a:effectLst/>
                <a:latin typeface="Roboto" panose="02000000000000000000" pitchFamily="2" charset="0"/>
              </a:rPr>
              <a:t> and PCA are used in order to avoid data leakage. </a:t>
            </a:r>
            <a:r>
              <a:rPr lang="en-GB" b="0" i="0" dirty="0" err="1">
                <a:solidFill>
                  <a:srgbClr val="212121"/>
                </a:solidFill>
                <a:effectLst/>
                <a:latin typeface="Roboto" panose="02000000000000000000" pitchFamily="2" charset="0"/>
              </a:rPr>
              <a:t>Standarization</a:t>
            </a:r>
            <a:r>
              <a:rPr lang="en-GB" b="0" i="0" dirty="0">
                <a:solidFill>
                  <a:srgbClr val="212121"/>
                </a:solidFill>
                <a:effectLst/>
                <a:latin typeface="Roboto" panose="02000000000000000000" pitchFamily="2" charset="0"/>
              </a:rPr>
              <a:t> is not performed for tree-based methods.</a:t>
            </a:r>
            <a:endParaRPr lang="en-AT" dirty="0"/>
          </a:p>
        </p:txBody>
      </p:sp>
      <p:sp>
        <p:nvSpPr>
          <p:cNvPr id="4" name="Slide Number Placeholder 3"/>
          <p:cNvSpPr>
            <a:spLocks noGrp="1"/>
          </p:cNvSpPr>
          <p:nvPr>
            <p:ph type="sldNum" sz="quarter" idx="5"/>
          </p:nvPr>
        </p:nvSpPr>
        <p:spPr/>
        <p:txBody>
          <a:bodyPr/>
          <a:lstStyle/>
          <a:p>
            <a:fld id="{6DC6B469-A321-AD47-9290-84BD2973F89D}" type="slidenum">
              <a:rPr lang="en-AT" smtClean="0"/>
              <a:t>12</a:t>
            </a:fld>
            <a:endParaRPr lang="en-AT"/>
          </a:p>
        </p:txBody>
      </p:sp>
    </p:spTree>
    <p:extLst>
      <p:ext uri="{BB962C8B-B14F-4D97-AF65-F5344CB8AC3E}">
        <p14:creationId xmlns:p14="http://schemas.microsoft.com/office/powerpoint/2010/main" val="2872920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effectLst/>
                <a:latin typeface="Helvetica Neue" panose="02000503000000020004" pitchFamily="2" charset="0"/>
              </a:rPr>
              <a:t>Library that I used</a:t>
            </a:r>
          </a:p>
          <a:p>
            <a:br>
              <a:rPr lang="en-GB" dirty="0">
                <a:effectLst/>
                <a:latin typeface="Helvetica Neue" panose="02000503000000020004" pitchFamily="2" charset="0"/>
              </a:rPr>
            </a:br>
            <a:endParaRPr lang="en-GB" dirty="0">
              <a:effectLst/>
              <a:latin typeface="Helvetica Neue" panose="02000503000000020004" pitchFamily="2" charset="0"/>
            </a:endParaRPr>
          </a:p>
          <a:p>
            <a:r>
              <a:rPr lang="en-GB" dirty="0">
                <a:effectLst/>
                <a:latin typeface="Helvetica Neue" panose="02000503000000020004" pitchFamily="2" charset="0"/>
              </a:rPr>
              <a:t>Here's a brief explanation of each library and its main functions:</a:t>
            </a:r>
          </a:p>
          <a:p>
            <a:pPr>
              <a:buFont typeface="Arial" panose="020B0604020202020204" pitchFamily="34" charset="0"/>
              <a:buChar char="•"/>
            </a:pPr>
            <a:r>
              <a:rPr lang="en-GB" b="1" dirty="0" err="1">
                <a:effectLst/>
                <a:latin typeface="Helvetica Neue" panose="02000503000000020004" pitchFamily="2" charset="0"/>
              </a:rPr>
              <a:t>numpy</a:t>
            </a:r>
            <a:r>
              <a:rPr lang="en-GB" dirty="0">
                <a:effectLst/>
                <a:latin typeface="Helvetica Neue" panose="02000503000000020004" pitchFamily="2" charset="0"/>
              </a:rPr>
              <a:t>: is a library for numerical computing in Python, which provides efficient and convenient array manipulation and mathematical operations.</a:t>
            </a:r>
          </a:p>
          <a:p>
            <a:pPr>
              <a:buFont typeface="Arial" panose="020B0604020202020204" pitchFamily="34" charset="0"/>
              <a:buChar char="•"/>
            </a:pPr>
            <a:r>
              <a:rPr lang="en-GB" b="1" dirty="0">
                <a:effectLst/>
                <a:latin typeface="Helvetica Neue" panose="02000503000000020004" pitchFamily="2" charset="0"/>
              </a:rPr>
              <a:t>pandas</a:t>
            </a:r>
            <a:r>
              <a:rPr lang="en-GB" dirty="0">
                <a:effectLst/>
                <a:latin typeface="Helvetica Neue" panose="02000503000000020004" pitchFamily="2" charset="0"/>
              </a:rPr>
              <a:t>: is a library for data manipulation and analysis, which provides data structures for efficiently storing and manipulating large datasets.</a:t>
            </a:r>
          </a:p>
          <a:p>
            <a:pPr>
              <a:buFont typeface="Arial" panose="020B0604020202020204" pitchFamily="34" charset="0"/>
              <a:buChar char="•"/>
            </a:pPr>
            <a:r>
              <a:rPr lang="en-GB" b="1" dirty="0" err="1">
                <a:effectLst/>
                <a:latin typeface="Helvetica Neue" panose="02000503000000020004" pitchFamily="2" charset="0"/>
              </a:rPr>
              <a:t>matplotlib.pyplot</a:t>
            </a:r>
            <a:r>
              <a:rPr lang="en-GB" dirty="0">
                <a:effectLst/>
                <a:latin typeface="Helvetica Neue" panose="02000503000000020004" pitchFamily="2" charset="0"/>
              </a:rPr>
              <a:t>: is a library for data visualization, which provides a wide variety of visualization options to create graphs, charts, and other visual representations of data.</a:t>
            </a:r>
          </a:p>
          <a:p>
            <a:pPr>
              <a:buFont typeface="Arial" panose="020B0604020202020204" pitchFamily="34" charset="0"/>
              <a:buChar char="•"/>
            </a:pPr>
            <a:r>
              <a:rPr lang="en-GB" b="1" dirty="0">
                <a:effectLst/>
                <a:latin typeface="Helvetica Neue" panose="02000503000000020004" pitchFamily="2" charset="0"/>
              </a:rPr>
              <a:t>seaborn</a:t>
            </a:r>
            <a:r>
              <a:rPr lang="en-GB" dirty="0">
                <a:effectLst/>
                <a:latin typeface="Helvetica Neue" panose="02000503000000020004" pitchFamily="2" charset="0"/>
              </a:rPr>
              <a:t>: is a library for statistical data visualization, which provides additional visualization options and aesthetics beyond what is available in matplotlib.</a:t>
            </a:r>
          </a:p>
          <a:p>
            <a:pPr>
              <a:buFont typeface="Arial" panose="020B0604020202020204" pitchFamily="34" charset="0"/>
              <a:buChar char="•"/>
            </a:pPr>
            <a:r>
              <a:rPr lang="en-GB" b="1" dirty="0" err="1">
                <a:effectLst/>
                <a:latin typeface="Helvetica Neue" panose="02000503000000020004" pitchFamily="2" charset="0"/>
              </a:rPr>
              <a:t>sklearn.base.TransformerMixin</a:t>
            </a:r>
            <a:r>
              <a:rPr lang="en-GB" dirty="0">
                <a:effectLst/>
                <a:latin typeface="Helvetica Neue" panose="02000503000000020004" pitchFamily="2" charset="0"/>
              </a:rPr>
              <a:t>: is a base class for creating custom transformers that can be used in a machine learning pipeline.</a:t>
            </a:r>
          </a:p>
          <a:p>
            <a:pPr>
              <a:buFont typeface="Arial" panose="020B0604020202020204" pitchFamily="34" charset="0"/>
              <a:buChar char="•"/>
            </a:pPr>
            <a:r>
              <a:rPr lang="en-GB" b="1" dirty="0" err="1">
                <a:effectLst/>
                <a:latin typeface="Helvetica Neue" panose="02000503000000020004" pitchFamily="2" charset="0"/>
              </a:rPr>
              <a:t>sklearn.preprocessing.FunctionTransformer</a:t>
            </a:r>
            <a:r>
              <a:rPr lang="en-GB" dirty="0">
                <a:effectLst/>
                <a:latin typeface="Helvetica Neue" panose="02000503000000020004" pitchFamily="2" charset="0"/>
              </a:rPr>
              <a:t>: is a transformer that applies a user-defined function to each element or feature of a dataset.</a:t>
            </a:r>
          </a:p>
          <a:p>
            <a:pPr>
              <a:buFont typeface="Arial" panose="020B0604020202020204" pitchFamily="34" charset="0"/>
              <a:buChar char="•"/>
            </a:pPr>
            <a:r>
              <a:rPr lang="en-GB" b="1" dirty="0" err="1">
                <a:effectLst/>
                <a:latin typeface="Helvetica Neue" panose="02000503000000020004" pitchFamily="2" charset="0"/>
              </a:rPr>
              <a:t>sklearn.preprocessing.StandardScaler</a:t>
            </a:r>
            <a:r>
              <a:rPr lang="en-GB" dirty="0">
                <a:effectLst/>
                <a:latin typeface="Helvetica Neue" panose="02000503000000020004" pitchFamily="2" charset="0"/>
              </a:rPr>
              <a:t>: is a transformer that scales features to have zero mean and unit variance.</a:t>
            </a:r>
          </a:p>
          <a:p>
            <a:pPr>
              <a:buFont typeface="Arial" panose="020B0604020202020204" pitchFamily="34" charset="0"/>
              <a:buChar char="•"/>
            </a:pPr>
            <a:r>
              <a:rPr lang="en-GB" b="1" dirty="0" err="1">
                <a:effectLst/>
                <a:latin typeface="Helvetica Neue" panose="02000503000000020004" pitchFamily="2" charset="0"/>
              </a:rPr>
              <a:t>sklearn.decomposition.PCA</a:t>
            </a:r>
            <a:r>
              <a:rPr lang="en-GB" dirty="0">
                <a:effectLst/>
                <a:latin typeface="Helvetica Neue" panose="02000503000000020004" pitchFamily="2" charset="0"/>
              </a:rPr>
              <a:t>: is a method for reducing the dimensionality of a dataset by projecting it onto a lower-dimensional space while preserving the most important features.</a:t>
            </a:r>
          </a:p>
          <a:p>
            <a:pPr>
              <a:buFont typeface="Arial" panose="020B0604020202020204" pitchFamily="34" charset="0"/>
              <a:buChar char="•"/>
            </a:pPr>
            <a:r>
              <a:rPr lang="en-GB" b="1" dirty="0" err="1">
                <a:effectLst/>
                <a:latin typeface="Helvetica Neue" panose="02000503000000020004" pitchFamily="2" charset="0"/>
              </a:rPr>
              <a:t>sklearn.discriminant_analysis.LinearDiscriminantAnalysis</a:t>
            </a:r>
            <a:r>
              <a:rPr lang="en-GB" dirty="0">
                <a:effectLst/>
                <a:latin typeface="Helvetica Neue" panose="02000503000000020004" pitchFamily="2" charset="0"/>
              </a:rPr>
              <a:t>: is a method for dimensionality reduction and classification that maximizes the separation between different classes.</a:t>
            </a:r>
          </a:p>
          <a:p>
            <a:pPr>
              <a:buFont typeface="Arial" panose="020B0604020202020204" pitchFamily="34" charset="0"/>
              <a:buChar char="•"/>
            </a:pPr>
            <a:r>
              <a:rPr lang="en-GB" b="1" dirty="0" err="1">
                <a:effectLst/>
                <a:latin typeface="Helvetica Neue" panose="02000503000000020004" pitchFamily="2" charset="0"/>
              </a:rPr>
              <a:t>scipy.stats.boxcox</a:t>
            </a:r>
            <a:r>
              <a:rPr lang="en-GB" dirty="0">
                <a:effectLst/>
                <a:latin typeface="Helvetica Neue" panose="02000503000000020004" pitchFamily="2" charset="0"/>
              </a:rPr>
              <a:t>: is a method for transforming non-normal data to a more normal distribution.</a:t>
            </a:r>
          </a:p>
          <a:p>
            <a:pPr>
              <a:buFont typeface="Arial" panose="020B0604020202020204" pitchFamily="34" charset="0"/>
              <a:buChar char="•"/>
            </a:pPr>
            <a:r>
              <a:rPr lang="en-GB" b="1" dirty="0" err="1">
                <a:effectLst/>
                <a:latin typeface="Helvetica Neue" panose="02000503000000020004" pitchFamily="2" charset="0"/>
              </a:rPr>
              <a:t>sklearn.model_selection</a:t>
            </a:r>
            <a:r>
              <a:rPr lang="en-GB" dirty="0">
                <a:effectLst/>
                <a:latin typeface="Helvetica Neue" panose="02000503000000020004" pitchFamily="2" charset="0"/>
              </a:rPr>
              <a:t>: is a library for model selection, which provides functions for splitting data into training and testing sets, cross-validation, hyperparameter tuning, and more.</a:t>
            </a:r>
          </a:p>
          <a:p>
            <a:endParaRPr lang="en-AT" dirty="0"/>
          </a:p>
        </p:txBody>
      </p:sp>
      <p:sp>
        <p:nvSpPr>
          <p:cNvPr id="4" name="Slide Number Placeholder 3"/>
          <p:cNvSpPr>
            <a:spLocks noGrp="1"/>
          </p:cNvSpPr>
          <p:nvPr>
            <p:ph type="sldNum" sz="quarter" idx="5"/>
          </p:nvPr>
        </p:nvSpPr>
        <p:spPr/>
        <p:txBody>
          <a:bodyPr/>
          <a:lstStyle/>
          <a:p>
            <a:fld id="{6DC6B469-A321-AD47-9290-84BD2973F89D}" type="slidenum">
              <a:rPr lang="en-AT" smtClean="0"/>
              <a:t>3</a:t>
            </a:fld>
            <a:endParaRPr lang="en-AT"/>
          </a:p>
        </p:txBody>
      </p:sp>
    </p:spTree>
    <p:extLst>
      <p:ext uri="{BB962C8B-B14F-4D97-AF65-F5344CB8AC3E}">
        <p14:creationId xmlns:p14="http://schemas.microsoft.com/office/powerpoint/2010/main" val="1673655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212121"/>
                </a:solidFill>
                <a:effectLst/>
                <a:latin typeface="Roboto" panose="02000000000000000000" pitchFamily="2" charset="0"/>
              </a:rPr>
              <a:t>The features are not on the same scale. For example Si has a mean of 72.65 while Fe has a mean value of 0.057. Features should be on the same scale for algorithms such as logistic regression (gradient descent) to converge smoothly. Let's go ahead and check the distribution of the glass types.</a:t>
            </a:r>
          </a:p>
          <a:p>
            <a:endParaRPr lang="en-GB" b="0" i="0" u="none" strike="noStrike" dirty="0">
              <a:solidFill>
                <a:srgbClr val="212121"/>
              </a:solidFill>
              <a:effectLst/>
              <a:latin typeface="Roboto" panose="02000000000000000000" pitchFamily="2" charset="0"/>
            </a:endParaRPr>
          </a:p>
          <a:p>
            <a:r>
              <a:rPr lang="en-GB" b="0" i="0" u="none" strike="noStrike" dirty="0">
                <a:solidFill>
                  <a:srgbClr val="212121"/>
                </a:solidFill>
                <a:effectLst/>
                <a:latin typeface="Roboto" panose="02000000000000000000" pitchFamily="2" charset="0"/>
              </a:rPr>
              <a:t>he dataset is pretty unbalanced. The instances of types 1 and 2 constitute more than 67 % of the glass types.</a:t>
            </a:r>
            <a:endParaRPr lang="en-AT" dirty="0"/>
          </a:p>
        </p:txBody>
      </p:sp>
      <p:sp>
        <p:nvSpPr>
          <p:cNvPr id="4" name="Slide Number Placeholder 3"/>
          <p:cNvSpPr>
            <a:spLocks noGrp="1"/>
          </p:cNvSpPr>
          <p:nvPr>
            <p:ph type="sldNum" sz="quarter" idx="5"/>
          </p:nvPr>
        </p:nvSpPr>
        <p:spPr/>
        <p:txBody>
          <a:bodyPr/>
          <a:lstStyle/>
          <a:p>
            <a:fld id="{6DC6B469-A321-AD47-9290-84BD2973F89D}" type="slidenum">
              <a:rPr lang="en-AT" smtClean="0"/>
              <a:t>4</a:t>
            </a:fld>
            <a:endParaRPr lang="en-AT"/>
          </a:p>
        </p:txBody>
      </p:sp>
    </p:spTree>
    <p:extLst>
      <p:ext uri="{BB962C8B-B14F-4D97-AF65-F5344CB8AC3E}">
        <p14:creationId xmlns:p14="http://schemas.microsoft.com/office/powerpoint/2010/main" val="2819660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212121"/>
                </a:solidFill>
                <a:effectLst/>
                <a:latin typeface="Roboto" panose="02000000000000000000" pitchFamily="2" charset="0"/>
              </a:rPr>
              <a:t>Let's go ahead an look at the distribution of the different features of this dataset</a:t>
            </a:r>
          </a:p>
          <a:p>
            <a:endParaRPr lang="en-GB" b="0" i="0" u="none" strike="noStrike" dirty="0">
              <a:solidFill>
                <a:srgbClr val="212121"/>
              </a:solidFill>
              <a:effectLst/>
              <a:latin typeface="Roboto" panose="02000000000000000000" pitchFamily="2" charset="0"/>
            </a:endParaRPr>
          </a:p>
          <a:p>
            <a:pPr algn="l"/>
            <a:r>
              <a:rPr lang="en-GB" b="0" i="0" u="none" strike="noStrike" dirty="0">
                <a:solidFill>
                  <a:srgbClr val="212121"/>
                </a:solidFill>
                <a:effectLst/>
                <a:latin typeface="Roboto" panose="02000000000000000000" pitchFamily="2" charset="0"/>
              </a:rPr>
              <a:t>None of the features is normally distributed. The features Fe, Ba, Ca and K exhibit the highest skew coefficients. Moreover, the distribution of potassium (K) and Barium (Ba) seem to contain many outliers. Let's identify the indices of the observations containing outliers using Turkey's method.</a:t>
            </a:r>
          </a:p>
          <a:p>
            <a:endParaRPr lang="en-AT" dirty="0"/>
          </a:p>
        </p:txBody>
      </p:sp>
      <p:sp>
        <p:nvSpPr>
          <p:cNvPr id="4" name="Slide Number Placeholder 3"/>
          <p:cNvSpPr>
            <a:spLocks noGrp="1"/>
          </p:cNvSpPr>
          <p:nvPr>
            <p:ph type="sldNum" sz="quarter" idx="5"/>
          </p:nvPr>
        </p:nvSpPr>
        <p:spPr/>
        <p:txBody>
          <a:bodyPr/>
          <a:lstStyle/>
          <a:p>
            <a:fld id="{6DC6B469-A321-AD47-9290-84BD2973F89D}" type="slidenum">
              <a:rPr lang="en-AT" smtClean="0"/>
              <a:t>5</a:t>
            </a:fld>
            <a:endParaRPr lang="en-AT"/>
          </a:p>
        </p:txBody>
      </p:sp>
    </p:spTree>
    <p:extLst>
      <p:ext uri="{BB962C8B-B14F-4D97-AF65-F5344CB8AC3E}">
        <p14:creationId xmlns:p14="http://schemas.microsoft.com/office/powerpoint/2010/main" val="3126573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u="none" strike="noStrike" dirty="0">
                <a:solidFill>
                  <a:srgbClr val="212121"/>
                </a:solidFill>
                <a:effectLst/>
                <a:latin typeface="Roboto" panose="02000000000000000000" pitchFamily="2" charset="0"/>
              </a:rPr>
              <a:t>Turkey's method, also known as the Tukey's fences method or the Tukey's test, is a statistical technique used for identifying outliers in a dataset. It defines a range of values called fences that are used to identify observations that are significantly different from the majority of the data.</a:t>
            </a:r>
          </a:p>
          <a:p>
            <a:pPr algn="l"/>
            <a:r>
              <a:rPr lang="en-GB" b="0" i="0" u="none" strike="noStrike" dirty="0">
                <a:solidFill>
                  <a:srgbClr val="212121"/>
                </a:solidFill>
                <a:effectLst/>
                <a:latin typeface="Roboto" panose="02000000000000000000" pitchFamily="2" charset="0"/>
              </a:rPr>
              <a:t>In Tukey's method, outliers are identified using the interquartile range (IQR), which is the range between the first quartile (Q1) and the third quartile (Q3) of the data. The method defines an upper fence and a lower fence as follows:</a:t>
            </a:r>
          </a:p>
          <a:p>
            <a:pPr algn="l">
              <a:buFont typeface="Arial" panose="020B0604020202020204" pitchFamily="34" charset="0"/>
              <a:buChar char="•"/>
            </a:pPr>
            <a:r>
              <a:rPr lang="en-GB" b="0" i="0" u="none" strike="noStrike" dirty="0">
                <a:solidFill>
                  <a:srgbClr val="212121"/>
                </a:solidFill>
                <a:effectLst/>
                <a:latin typeface="Roboto" panose="02000000000000000000" pitchFamily="2" charset="0"/>
              </a:rPr>
              <a:t>Upper Fence: Q3 + (1.5 * IQR)</a:t>
            </a:r>
          </a:p>
          <a:p>
            <a:pPr algn="l">
              <a:buFont typeface="Arial" panose="020B0604020202020204" pitchFamily="34" charset="0"/>
              <a:buChar char="•"/>
            </a:pPr>
            <a:r>
              <a:rPr lang="en-GB" b="0" i="0" u="none" strike="noStrike" dirty="0">
                <a:solidFill>
                  <a:srgbClr val="212121"/>
                </a:solidFill>
                <a:effectLst/>
                <a:latin typeface="Roboto" panose="02000000000000000000" pitchFamily="2" charset="0"/>
              </a:rPr>
              <a:t>Lower Fence: Q1 - (1.5 * IQR)</a:t>
            </a:r>
          </a:p>
          <a:p>
            <a:pPr algn="l"/>
            <a:r>
              <a:rPr lang="en-GB" b="0" i="0" u="none" strike="noStrike" dirty="0">
                <a:solidFill>
                  <a:srgbClr val="212121"/>
                </a:solidFill>
                <a:effectLst/>
                <a:latin typeface="Roboto" panose="02000000000000000000" pitchFamily="2" charset="0"/>
              </a:rPr>
              <a:t>Any observation that falls outside these fences is considered an outlier. The factor of 1.5 is a common choice, but it can be adjusted based on the specific requirements of the analysis.</a:t>
            </a:r>
          </a:p>
          <a:p>
            <a:pPr algn="l"/>
            <a:endParaRPr lang="en-GB" b="0" i="0" u="none" strike="noStrike" dirty="0">
              <a:solidFill>
                <a:srgbClr val="212121"/>
              </a:solidFill>
              <a:effectLst/>
              <a:latin typeface="Roboto" panose="02000000000000000000" pitchFamily="2" charset="0"/>
            </a:endParaRPr>
          </a:p>
          <a:p>
            <a:pPr algn="l"/>
            <a:r>
              <a:rPr lang="en-GB" b="0" i="0" u="none" strike="noStrike" dirty="0">
                <a:solidFill>
                  <a:srgbClr val="212121"/>
                </a:solidFill>
                <a:effectLst/>
                <a:latin typeface="Roboto" panose="02000000000000000000" pitchFamily="2" charset="0"/>
              </a:rPr>
              <a:t>There exists some 14 observations with multiple outliers. These could harm the efficiency of our learning algorithms. We'll make sure to get rid of these in the next sections.</a:t>
            </a:r>
          </a:p>
          <a:p>
            <a:endParaRPr lang="en-AT" dirty="0"/>
          </a:p>
        </p:txBody>
      </p:sp>
      <p:sp>
        <p:nvSpPr>
          <p:cNvPr id="4" name="Slide Number Placeholder 3"/>
          <p:cNvSpPr>
            <a:spLocks noGrp="1"/>
          </p:cNvSpPr>
          <p:nvPr>
            <p:ph type="sldNum" sz="quarter" idx="5"/>
          </p:nvPr>
        </p:nvSpPr>
        <p:spPr/>
        <p:txBody>
          <a:bodyPr/>
          <a:lstStyle/>
          <a:p>
            <a:fld id="{6DC6B469-A321-AD47-9290-84BD2973F89D}" type="slidenum">
              <a:rPr lang="en-AT" smtClean="0"/>
              <a:t>6</a:t>
            </a:fld>
            <a:endParaRPr lang="en-AT"/>
          </a:p>
        </p:txBody>
      </p:sp>
    </p:spTree>
    <p:extLst>
      <p:ext uri="{BB962C8B-B14F-4D97-AF65-F5344CB8AC3E}">
        <p14:creationId xmlns:p14="http://schemas.microsoft.com/office/powerpoint/2010/main" val="188441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u="none" strike="noStrike" dirty="0">
                <a:solidFill>
                  <a:srgbClr val="000000"/>
                </a:solidFill>
                <a:effectLst/>
                <a:latin typeface="Courier New" panose="02070309020205020404" pitchFamily="49" charset="0"/>
              </a:rPr>
              <a:t>There seems to be a strong positive correlation between RI and Ca. This could be a hint to perform Principal component analysis in order to decorrelate some of the input features.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u="none" strike="noStrike" dirty="0">
              <a:solidFill>
                <a:srgbClr val="000000"/>
              </a:solidFill>
              <a:effectLst/>
              <a:latin typeface="Courier New" panose="02070309020205020404" pitchFamily="49" charset="0"/>
            </a:endParaRPr>
          </a:p>
          <a:p>
            <a:pPr>
              <a:buFont typeface="+mj-lt"/>
              <a:buAutoNum type="arabicPeriod"/>
            </a:pPr>
            <a:r>
              <a:rPr lang="en-GB" dirty="0">
                <a:effectLst/>
                <a:latin typeface="Helvetica Neue" panose="02000503000000020004" pitchFamily="2" charset="0"/>
              </a:rPr>
              <a:t>RI: refractive index </a:t>
            </a:r>
          </a:p>
          <a:p>
            <a:pPr>
              <a:buFont typeface="+mj-lt"/>
              <a:buAutoNum type="arabicPeriod"/>
            </a:pPr>
            <a:r>
              <a:rPr lang="en-GB" dirty="0">
                <a:effectLst/>
                <a:latin typeface="Helvetica Neue" panose="02000503000000020004" pitchFamily="2" charset="0"/>
              </a:rPr>
              <a:t>Na: Sodium (</a:t>
            </a:r>
            <a:r>
              <a:rPr lang="ru-RU" dirty="0">
                <a:effectLst/>
                <a:latin typeface="Helvetica Neue" panose="02000503000000020004" pitchFamily="2" charset="0"/>
              </a:rPr>
              <a:t>натрий) (</a:t>
            </a:r>
            <a:r>
              <a:rPr lang="en-GB" dirty="0">
                <a:effectLst/>
                <a:latin typeface="Helvetica Neue" panose="02000503000000020004" pitchFamily="2" charset="0"/>
              </a:rPr>
              <a:t>unit measurement: weight percent in corresponding oxide, as are attributes 4-10) </a:t>
            </a:r>
          </a:p>
          <a:p>
            <a:pPr>
              <a:buFont typeface="+mj-lt"/>
              <a:buAutoNum type="arabicPeriod"/>
            </a:pPr>
            <a:r>
              <a:rPr lang="en-GB" dirty="0">
                <a:effectLst/>
                <a:latin typeface="Helvetica Neue" panose="02000503000000020004" pitchFamily="2" charset="0"/>
              </a:rPr>
              <a:t>Mg: Magnesium</a:t>
            </a:r>
          </a:p>
          <a:p>
            <a:pPr>
              <a:buFont typeface="+mj-lt"/>
              <a:buAutoNum type="arabicPeriod"/>
            </a:pPr>
            <a:r>
              <a:rPr lang="en-GB" dirty="0">
                <a:effectLst/>
                <a:latin typeface="Helvetica Neue" panose="02000503000000020004" pitchFamily="2" charset="0"/>
              </a:rPr>
              <a:t>Al: </a:t>
            </a:r>
            <a:r>
              <a:rPr lang="en-GB" dirty="0" err="1">
                <a:effectLst/>
                <a:latin typeface="Helvetica Neue" panose="02000503000000020004" pitchFamily="2" charset="0"/>
              </a:rPr>
              <a:t>Aluminum</a:t>
            </a:r>
            <a:endParaRPr lang="en-GB" dirty="0">
              <a:effectLst/>
              <a:latin typeface="Helvetica Neue" panose="02000503000000020004" pitchFamily="2" charset="0"/>
            </a:endParaRPr>
          </a:p>
          <a:p>
            <a:pPr>
              <a:buFont typeface="+mj-lt"/>
              <a:buAutoNum type="arabicPeriod"/>
            </a:pPr>
            <a:r>
              <a:rPr lang="en-GB" dirty="0">
                <a:effectLst/>
                <a:latin typeface="Helvetica Neue" panose="02000503000000020004" pitchFamily="2" charset="0"/>
              </a:rPr>
              <a:t>Si: Silicon</a:t>
            </a:r>
          </a:p>
          <a:p>
            <a:pPr>
              <a:buFont typeface="+mj-lt"/>
              <a:buAutoNum type="arabicPeriod"/>
            </a:pPr>
            <a:r>
              <a:rPr lang="en-GB" dirty="0">
                <a:effectLst/>
                <a:latin typeface="Helvetica Neue" panose="02000503000000020004" pitchFamily="2" charset="0"/>
              </a:rPr>
              <a:t>K: Potassium (</a:t>
            </a:r>
            <a:r>
              <a:rPr lang="ru-RU" dirty="0">
                <a:effectLst/>
                <a:latin typeface="Helvetica Neue" panose="02000503000000020004" pitchFamily="2" charset="0"/>
              </a:rPr>
              <a:t>калий) </a:t>
            </a:r>
          </a:p>
          <a:p>
            <a:pPr>
              <a:buFont typeface="+mj-lt"/>
              <a:buAutoNum type="arabicPeriod"/>
            </a:pPr>
            <a:r>
              <a:rPr lang="en-GB" dirty="0">
                <a:effectLst/>
                <a:latin typeface="Helvetica Neue" panose="02000503000000020004" pitchFamily="2" charset="0"/>
              </a:rPr>
              <a:t>Ca: Calcium</a:t>
            </a:r>
          </a:p>
          <a:p>
            <a:pPr>
              <a:buFont typeface="+mj-lt"/>
              <a:buAutoNum type="arabicPeriod"/>
            </a:pPr>
            <a:r>
              <a:rPr lang="en-GB" dirty="0">
                <a:effectLst/>
                <a:latin typeface="Helvetica Neue" panose="02000503000000020004" pitchFamily="2" charset="0"/>
              </a:rPr>
              <a:t>Ba: Barium</a:t>
            </a:r>
          </a:p>
          <a:p>
            <a:pPr>
              <a:buFont typeface="+mj-lt"/>
              <a:buAutoNum type="arabicPeriod"/>
            </a:pPr>
            <a:r>
              <a:rPr lang="en-GB" dirty="0">
                <a:effectLst/>
                <a:latin typeface="Helvetica Neue" panose="02000503000000020004" pitchFamily="2" charset="0"/>
              </a:rPr>
              <a:t>Fe: Iron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u="none" strike="noStrike" dirty="0">
              <a:solidFill>
                <a:srgbClr val="000000"/>
              </a:solidFill>
              <a:effectLst/>
              <a:latin typeface="Courier New" panose="02070309020205020404" pitchFamily="49" charset="0"/>
            </a:endParaRPr>
          </a:p>
          <a:p>
            <a:pPr algn="l"/>
            <a:r>
              <a:rPr lang="en-GB" b="0" i="0" u="none" strike="noStrike" dirty="0">
                <a:solidFill>
                  <a:srgbClr val="000000"/>
                </a:solidFill>
                <a:effectLst/>
                <a:latin typeface="Courier New" panose="02070309020205020404" pitchFamily="49" charset="0"/>
              </a:rPr>
              <a:t>A correlation coefficient measures the strength and direction of the linear relationship between two variables. The value of the correlation coefficient ranges from -1 to 1, where:</a:t>
            </a:r>
          </a:p>
          <a:p>
            <a:pPr algn="l"/>
            <a:br>
              <a:rPr lang="en-GB" b="0" i="0" u="none" strike="noStrike" dirty="0">
                <a:solidFill>
                  <a:srgbClr val="000000"/>
                </a:solidFill>
                <a:effectLst/>
                <a:latin typeface="Courier New" panose="02070309020205020404" pitchFamily="49" charset="0"/>
              </a:rPr>
            </a:br>
            <a:r>
              <a:rPr lang="en-GB" b="0" i="0" u="none" strike="noStrike" dirty="0">
                <a:solidFill>
                  <a:srgbClr val="0000FF"/>
                </a:solidFill>
                <a:effectLst/>
                <a:latin typeface="Courier New" panose="02070309020205020404" pitchFamily="49" charset="0"/>
              </a:rPr>
              <a:t>* </a:t>
            </a:r>
            <a:r>
              <a:rPr lang="en-GB" b="0" i="0" u="none" strike="noStrike" dirty="0">
                <a:solidFill>
                  <a:srgbClr val="000000"/>
                </a:solidFill>
                <a:effectLst/>
                <a:latin typeface="Courier New" panose="02070309020205020404" pitchFamily="49" charset="0"/>
              </a:rPr>
              <a:t>-1 represents a perfect negative correlation (as one variable increases, the other decreases linearly),</a:t>
            </a:r>
          </a:p>
          <a:p>
            <a:pPr algn="l"/>
            <a:br>
              <a:rPr lang="en-GB" b="0" i="0" u="none" strike="noStrike" dirty="0">
                <a:solidFill>
                  <a:srgbClr val="000000"/>
                </a:solidFill>
                <a:effectLst/>
                <a:latin typeface="Courier New" panose="02070309020205020404" pitchFamily="49" charset="0"/>
              </a:rPr>
            </a:br>
            <a:r>
              <a:rPr lang="en-GB" b="0" i="0" u="none" strike="noStrike" dirty="0">
                <a:solidFill>
                  <a:srgbClr val="0000FF"/>
                </a:solidFill>
                <a:effectLst/>
                <a:latin typeface="Courier New" panose="02070309020205020404" pitchFamily="49" charset="0"/>
              </a:rPr>
              <a:t>* </a:t>
            </a:r>
            <a:r>
              <a:rPr lang="en-GB" b="0" i="0" u="none" strike="noStrike" dirty="0">
                <a:solidFill>
                  <a:srgbClr val="000000"/>
                </a:solidFill>
                <a:effectLst/>
                <a:latin typeface="Courier New" panose="02070309020205020404" pitchFamily="49" charset="0"/>
              </a:rPr>
              <a:t>0 represents no correlation (no linear relationship between the variables), </a:t>
            </a:r>
          </a:p>
          <a:p>
            <a:pPr algn="l"/>
            <a:br>
              <a:rPr lang="en-GB" b="0" i="0" u="none" strike="noStrike" dirty="0">
                <a:solidFill>
                  <a:srgbClr val="000000"/>
                </a:solidFill>
                <a:effectLst/>
                <a:latin typeface="Courier New" panose="02070309020205020404" pitchFamily="49" charset="0"/>
              </a:rPr>
            </a:br>
            <a:r>
              <a:rPr lang="en-GB" b="0" i="0" u="none" strike="noStrike" dirty="0">
                <a:solidFill>
                  <a:srgbClr val="0000FF"/>
                </a:solidFill>
                <a:effectLst/>
                <a:latin typeface="Courier New" panose="02070309020205020404" pitchFamily="49" charset="0"/>
              </a:rPr>
              <a:t>* </a:t>
            </a:r>
            <a:r>
              <a:rPr lang="en-GB" b="0" i="0" u="none" strike="noStrike" dirty="0">
                <a:solidFill>
                  <a:srgbClr val="000000"/>
                </a:solidFill>
                <a:effectLst/>
                <a:latin typeface="Courier New" panose="02070309020205020404" pitchFamily="49" charset="0"/>
              </a:rPr>
              <a:t>1 represents a perfect positive correlation (as one variable increases, the other increases linearly).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u="none" strike="noStrike" dirty="0">
              <a:solidFill>
                <a:srgbClr val="000000"/>
              </a:solidFill>
              <a:effectLst/>
              <a:latin typeface="Courier New" panose="02070309020205020404" pitchFamily="49" charset="0"/>
            </a:endParaRPr>
          </a:p>
          <a:p>
            <a:endParaRPr lang="en-AT" dirty="0"/>
          </a:p>
        </p:txBody>
      </p:sp>
      <p:sp>
        <p:nvSpPr>
          <p:cNvPr id="4" name="Slide Number Placeholder 3"/>
          <p:cNvSpPr>
            <a:spLocks noGrp="1"/>
          </p:cNvSpPr>
          <p:nvPr>
            <p:ph type="sldNum" sz="quarter" idx="5"/>
          </p:nvPr>
        </p:nvSpPr>
        <p:spPr/>
        <p:txBody>
          <a:bodyPr/>
          <a:lstStyle/>
          <a:p>
            <a:fld id="{6DC6B469-A321-AD47-9290-84BD2973F89D}" type="slidenum">
              <a:rPr lang="en-AT" smtClean="0"/>
              <a:t>7</a:t>
            </a:fld>
            <a:endParaRPr lang="en-AT"/>
          </a:p>
        </p:txBody>
      </p:sp>
    </p:spTree>
    <p:extLst>
      <p:ext uri="{BB962C8B-B14F-4D97-AF65-F5344CB8AC3E}">
        <p14:creationId xmlns:p14="http://schemas.microsoft.com/office/powerpoint/2010/main" val="1829484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effectLst/>
                <a:latin typeface="Inter"/>
              </a:rPr>
              <a:t>Let's examine if a Box-Cox transform can contribute to the normalization of some features. It should be emphasized that all transformations should only be done on the training set to avoid data snooping. Otherwise the test error estimation will be biased.</a:t>
            </a:r>
          </a:p>
          <a:p>
            <a:endParaRPr lang="en-GB" b="0" i="0" u="none" strike="noStrike" dirty="0">
              <a:effectLst/>
              <a:latin typeface="Inter"/>
            </a:endParaRPr>
          </a:p>
          <a:p>
            <a:pPr algn="l"/>
            <a:r>
              <a:rPr lang="en-GB" b="0" i="0" u="none" strike="noStrike" dirty="0">
                <a:solidFill>
                  <a:srgbClr val="374151"/>
                </a:solidFill>
                <a:effectLst/>
                <a:latin typeface="Söhne"/>
              </a:rPr>
              <a:t>The Box-Cox transformation is a technique used to stabilize the variance of a variable and make it approximately follow a normal distribution. It is particularly useful when dealing with skewed data or when the assumption of normality is required for statistical analysis or </a:t>
            </a:r>
            <a:r>
              <a:rPr lang="en-GB" b="0" i="0" u="none" strike="noStrike" dirty="0" err="1">
                <a:solidFill>
                  <a:srgbClr val="374151"/>
                </a:solidFill>
                <a:effectLst/>
                <a:latin typeface="Söhne"/>
              </a:rPr>
              <a:t>modeling</a:t>
            </a:r>
            <a:r>
              <a:rPr lang="en-GB" b="0" i="0" u="none" strike="noStrike" dirty="0">
                <a:solidFill>
                  <a:srgbClr val="374151"/>
                </a:solidFill>
                <a:effectLst/>
                <a:latin typeface="Söhne"/>
              </a:rPr>
              <a:t>.</a:t>
            </a:r>
          </a:p>
          <a:p>
            <a:pPr algn="l"/>
            <a:r>
              <a:rPr lang="en-GB" b="0" i="0" u="none" strike="noStrike" dirty="0">
                <a:solidFill>
                  <a:srgbClr val="374151"/>
                </a:solidFill>
                <a:effectLst/>
                <a:latin typeface="Söhne"/>
              </a:rPr>
              <a:t>In the code you provided, the Box-Cox transformation is applied to each feature in the </a:t>
            </a:r>
            <a:r>
              <a:rPr lang="en-GB" b="0" i="0" u="none" strike="noStrike" dirty="0" err="1">
                <a:solidFill>
                  <a:srgbClr val="374151"/>
                </a:solidFill>
                <a:effectLst/>
                <a:latin typeface="Söhne"/>
              </a:rPr>
              <a:t>DataFrame</a:t>
            </a:r>
            <a:r>
              <a:rPr lang="en-GB" b="0" i="0" u="none" strike="noStrike" dirty="0">
                <a:solidFill>
                  <a:srgbClr val="374151"/>
                </a:solidFill>
                <a:effectLst/>
                <a:latin typeface="Söhne"/>
              </a:rPr>
              <a:t> df using the </a:t>
            </a:r>
            <a:r>
              <a:rPr lang="en-GB" b="0" i="0" u="none" strike="noStrike" dirty="0" err="1">
                <a:solidFill>
                  <a:srgbClr val="374151"/>
                </a:solidFill>
                <a:effectLst/>
                <a:latin typeface="Söhne"/>
              </a:rPr>
              <a:t>boxcox</a:t>
            </a:r>
            <a:r>
              <a:rPr lang="en-GB" b="0" i="0" u="none" strike="noStrike" dirty="0">
                <a:solidFill>
                  <a:srgbClr val="374151"/>
                </a:solidFill>
                <a:effectLst/>
                <a:latin typeface="Söhne"/>
              </a:rPr>
              <a:t> function. Here's an explanation of the steps:</a:t>
            </a:r>
          </a:p>
          <a:p>
            <a:pPr algn="l">
              <a:buFont typeface="+mj-lt"/>
              <a:buAutoNum type="arabicPeriod"/>
            </a:pPr>
            <a:r>
              <a:rPr lang="en-GB" b="0" i="0" u="none" strike="noStrike" dirty="0">
                <a:solidFill>
                  <a:srgbClr val="374151"/>
                </a:solidFill>
                <a:effectLst/>
                <a:latin typeface="Söhne"/>
              </a:rPr>
              <a:t>It initializes an empty list called </a:t>
            </a:r>
            <a:r>
              <a:rPr lang="en-GB" b="0" i="0" u="none" strike="noStrike" dirty="0" err="1">
                <a:solidFill>
                  <a:srgbClr val="374151"/>
                </a:solidFill>
                <a:effectLst/>
                <a:latin typeface="Söhne"/>
              </a:rPr>
              <a:t>features_boxcox</a:t>
            </a:r>
            <a:r>
              <a:rPr lang="en-GB" b="0" i="0" u="none" strike="noStrike" dirty="0">
                <a:solidFill>
                  <a:srgbClr val="374151"/>
                </a:solidFill>
                <a:effectLst/>
                <a:latin typeface="Söhne"/>
              </a:rPr>
              <a:t> to store the transformed features.</a:t>
            </a:r>
          </a:p>
          <a:p>
            <a:pPr algn="l">
              <a:buFont typeface="+mj-lt"/>
              <a:buAutoNum type="arabicPeriod"/>
            </a:pPr>
            <a:r>
              <a:rPr lang="en-GB" b="0" i="0" u="none" strike="noStrike" dirty="0">
                <a:solidFill>
                  <a:srgbClr val="374151"/>
                </a:solidFill>
                <a:effectLst/>
                <a:latin typeface="Söhne"/>
              </a:rPr>
              <a:t>The code iterates over each feature in the features list.</a:t>
            </a:r>
          </a:p>
          <a:p>
            <a:pPr algn="l">
              <a:buFont typeface="+mj-lt"/>
              <a:buAutoNum type="arabicPeriod"/>
            </a:pPr>
            <a:r>
              <a:rPr lang="en-GB" b="0" i="0" u="none" strike="noStrike" dirty="0">
                <a:solidFill>
                  <a:srgbClr val="374151"/>
                </a:solidFill>
                <a:effectLst/>
                <a:latin typeface="Söhne"/>
              </a:rPr>
              <a:t>For each feature, it applies the Box-Cox transformation using the </a:t>
            </a:r>
            <a:r>
              <a:rPr lang="en-GB" b="0" i="0" u="none" strike="noStrike" dirty="0" err="1">
                <a:solidFill>
                  <a:srgbClr val="374151"/>
                </a:solidFill>
                <a:effectLst/>
                <a:latin typeface="Söhne"/>
              </a:rPr>
              <a:t>boxcox</a:t>
            </a:r>
            <a:r>
              <a:rPr lang="en-GB" b="0" i="0" u="none" strike="noStrike" dirty="0">
                <a:solidFill>
                  <a:srgbClr val="374151"/>
                </a:solidFill>
                <a:effectLst/>
                <a:latin typeface="Söhne"/>
              </a:rPr>
              <a:t> function. df[feature]+1 is passed as the input to the </a:t>
            </a:r>
            <a:r>
              <a:rPr lang="en-GB" b="0" i="0" u="none" strike="noStrike" dirty="0" err="1">
                <a:solidFill>
                  <a:srgbClr val="374151"/>
                </a:solidFill>
                <a:effectLst/>
                <a:latin typeface="Söhne"/>
              </a:rPr>
              <a:t>boxcox</a:t>
            </a:r>
            <a:r>
              <a:rPr lang="en-GB" b="0" i="0" u="none" strike="noStrike" dirty="0">
                <a:solidFill>
                  <a:srgbClr val="374151"/>
                </a:solidFill>
                <a:effectLst/>
                <a:latin typeface="Söhne"/>
              </a:rPr>
              <a:t> function, where 1 is added to avoid taking the logarithm of negative values (since the Box-Cox transformation involves computing logarithms).</a:t>
            </a:r>
          </a:p>
          <a:p>
            <a:pPr algn="l">
              <a:buFont typeface="+mj-lt"/>
              <a:buAutoNum type="arabicPeriod"/>
            </a:pPr>
            <a:r>
              <a:rPr lang="en-GB" b="0" i="0" u="none" strike="noStrike" dirty="0">
                <a:solidFill>
                  <a:srgbClr val="374151"/>
                </a:solidFill>
                <a:effectLst/>
                <a:latin typeface="Söhne"/>
              </a:rPr>
              <a:t>The </a:t>
            </a:r>
            <a:r>
              <a:rPr lang="en-GB" b="0" i="0" u="none" strike="noStrike" dirty="0" err="1">
                <a:solidFill>
                  <a:srgbClr val="374151"/>
                </a:solidFill>
                <a:effectLst/>
                <a:latin typeface="Söhne"/>
              </a:rPr>
              <a:t>boxcox</a:t>
            </a:r>
            <a:r>
              <a:rPr lang="en-GB" b="0" i="0" u="none" strike="noStrike" dirty="0">
                <a:solidFill>
                  <a:srgbClr val="374151"/>
                </a:solidFill>
                <a:effectLst/>
                <a:latin typeface="Söhne"/>
              </a:rPr>
              <a:t> function returns the transformed values (</a:t>
            </a:r>
            <a:r>
              <a:rPr lang="en-GB" b="0" i="0" u="none" strike="noStrike" dirty="0" err="1">
                <a:solidFill>
                  <a:srgbClr val="374151"/>
                </a:solidFill>
                <a:effectLst/>
                <a:latin typeface="Söhne"/>
              </a:rPr>
              <a:t>bc_transformed</a:t>
            </a:r>
            <a:r>
              <a:rPr lang="en-GB" b="0" i="0" u="none" strike="noStrike" dirty="0">
                <a:solidFill>
                  <a:srgbClr val="374151"/>
                </a:solidFill>
                <a:effectLst/>
                <a:latin typeface="Söhne"/>
              </a:rPr>
              <a:t>) and the lambda parameter used for the transformation (which is not used in this code snippet, indicated by the underscore _).</a:t>
            </a:r>
          </a:p>
          <a:p>
            <a:pPr algn="l">
              <a:buFont typeface="+mj-lt"/>
              <a:buAutoNum type="arabicPeriod"/>
            </a:pPr>
            <a:r>
              <a:rPr lang="en-GB" b="0" i="0" u="none" strike="noStrike" dirty="0">
                <a:solidFill>
                  <a:srgbClr val="374151"/>
                </a:solidFill>
                <a:effectLst/>
                <a:latin typeface="Söhne"/>
              </a:rPr>
              <a:t>The transformed feature (</a:t>
            </a:r>
            <a:r>
              <a:rPr lang="en-GB" b="0" i="0" u="none" strike="noStrike" dirty="0" err="1">
                <a:solidFill>
                  <a:srgbClr val="374151"/>
                </a:solidFill>
                <a:effectLst/>
                <a:latin typeface="Söhne"/>
              </a:rPr>
              <a:t>bc_transformed</a:t>
            </a:r>
            <a:r>
              <a:rPr lang="en-GB" b="0" i="0" u="none" strike="noStrike" dirty="0">
                <a:solidFill>
                  <a:srgbClr val="374151"/>
                </a:solidFill>
                <a:effectLst/>
                <a:latin typeface="Söhne"/>
              </a:rPr>
              <a:t>) is appended to the </a:t>
            </a:r>
            <a:r>
              <a:rPr lang="en-GB" b="0" i="0" u="none" strike="noStrike" dirty="0" err="1">
                <a:solidFill>
                  <a:srgbClr val="374151"/>
                </a:solidFill>
                <a:effectLst/>
                <a:latin typeface="Söhne"/>
              </a:rPr>
              <a:t>features_boxcox</a:t>
            </a:r>
            <a:r>
              <a:rPr lang="en-GB" b="0" i="0" u="none" strike="noStrike" dirty="0">
                <a:solidFill>
                  <a:srgbClr val="374151"/>
                </a:solidFill>
                <a:effectLst/>
                <a:latin typeface="Söhne"/>
              </a:rPr>
              <a:t> list.</a:t>
            </a:r>
          </a:p>
          <a:p>
            <a:pPr algn="l">
              <a:buFont typeface="+mj-lt"/>
              <a:buAutoNum type="arabicPeriod"/>
            </a:pPr>
            <a:r>
              <a:rPr lang="en-GB" b="0" i="0" u="none" strike="noStrike" dirty="0">
                <a:solidFill>
                  <a:srgbClr val="374151"/>
                </a:solidFill>
                <a:effectLst/>
                <a:latin typeface="Söhne"/>
              </a:rPr>
              <a:t>After iterating over all features, the </a:t>
            </a:r>
            <a:r>
              <a:rPr lang="en-GB" b="0" i="0" u="none" strike="noStrike" dirty="0" err="1">
                <a:solidFill>
                  <a:srgbClr val="374151"/>
                </a:solidFill>
                <a:effectLst/>
                <a:latin typeface="Söhne"/>
              </a:rPr>
              <a:t>features_boxcox</a:t>
            </a:r>
            <a:r>
              <a:rPr lang="en-GB" b="0" i="0" u="none" strike="noStrike" dirty="0">
                <a:solidFill>
                  <a:srgbClr val="374151"/>
                </a:solidFill>
                <a:effectLst/>
                <a:latin typeface="Söhne"/>
              </a:rPr>
              <a:t> list is converted into a </a:t>
            </a:r>
            <a:r>
              <a:rPr lang="en-GB" b="0" i="0" u="none" strike="noStrike" dirty="0" err="1">
                <a:solidFill>
                  <a:srgbClr val="374151"/>
                </a:solidFill>
                <a:effectLst/>
                <a:latin typeface="Söhne"/>
              </a:rPr>
              <a:t>numpy</a:t>
            </a:r>
            <a:r>
              <a:rPr lang="en-GB" b="0" i="0" u="none" strike="noStrike" dirty="0">
                <a:solidFill>
                  <a:srgbClr val="374151"/>
                </a:solidFill>
                <a:effectLst/>
                <a:latin typeface="Söhne"/>
              </a:rPr>
              <a:t> array using </a:t>
            </a:r>
            <a:r>
              <a:rPr lang="en-GB" b="0" i="0" u="none" strike="noStrike" dirty="0" err="1">
                <a:solidFill>
                  <a:srgbClr val="374151"/>
                </a:solidFill>
                <a:effectLst/>
                <a:latin typeface="Söhne"/>
              </a:rPr>
              <a:t>np.column_stack</a:t>
            </a:r>
            <a:r>
              <a:rPr lang="en-GB" b="0" i="0" u="none" strike="noStrike" dirty="0">
                <a:solidFill>
                  <a:srgbClr val="374151"/>
                </a:solidFill>
                <a:effectLst/>
                <a:latin typeface="Söhne"/>
              </a:rPr>
              <a:t>(</a:t>
            </a:r>
            <a:r>
              <a:rPr lang="en-GB" b="0" i="0" u="none" strike="noStrike" dirty="0" err="1">
                <a:solidFill>
                  <a:srgbClr val="374151"/>
                </a:solidFill>
                <a:effectLst/>
                <a:latin typeface="Söhne"/>
              </a:rPr>
              <a:t>features_boxcox</a:t>
            </a:r>
            <a:r>
              <a:rPr lang="en-GB" b="0" i="0" u="none" strike="noStrike" dirty="0">
                <a:solidFill>
                  <a:srgbClr val="374151"/>
                </a:solidFill>
                <a:effectLst/>
                <a:latin typeface="Söhne"/>
              </a:rPr>
              <a:t>). This creates a 2D array where each transformed feature is a column.</a:t>
            </a:r>
          </a:p>
          <a:p>
            <a:pPr algn="l">
              <a:buFont typeface="+mj-lt"/>
              <a:buAutoNum type="arabicPeriod"/>
            </a:pPr>
            <a:r>
              <a:rPr lang="en-GB" b="0" i="0" u="none" strike="noStrike" dirty="0">
                <a:solidFill>
                  <a:srgbClr val="374151"/>
                </a:solidFill>
                <a:effectLst/>
                <a:latin typeface="Söhne"/>
              </a:rPr>
              <a:t>The transformed array is then used to create a new </a:t>
            </a:r>
            <a:r>
              <a:rPr lang="en-GB" b="0" i="0" u="none" strike="noStrike" dirty="0" err="1">
                <a:solidFill>
                  <a:srgbClr val="374151"/>
                </a:solidFill>
                <a:effectLst/>
                <a:latin typeface="Söhne"/>
              </a:rPr>
              <a:t>DataFrame</a:t>
            </a:r>
            <a:r>
              <a:rPr lang="en-GB" b="0" i="0" u="none" strike="noStrike" dirty="0">
                <a:solidFill>
                  <a:srgbClr val="374151"/>
                </a:solidFill>
                <a:effectLst/>
                <a:latin typeface="Söhne"/>
              </a:rPr>
              <a:t> </a:t>
            </a:r>
            <a:r>
              <a:rPr lang="en-GB" b="0" i="0" u="none" strike="noStrike" dirty="0" err="1">
                <a:solidFill>
                  <a:srgbClr val="374151"/>
                </a:solidFill>
                <a:effectLst/>
                <a:latin typeface="Söhne"/>
              </a:rPr>
              <a:t>df_bc</a:t>
            </a:r>
            <a:r>
              <a:rPr lang="en-GB" b="0" i="0" u="none" strike="noStrike" dirty="0">
                <a:solidFill>
                  <a:srgbClr val="374151"/>
                </a:solidFill>
                <a:effectLst/>
                <a:latin typeface="Söhne"/>
              </a:rPr>
              <a:t> using </a:t>
            </a:r>
            <a:r>
              <a:rPr lang="en-GB" b="0" i="0" u="none" strike="noStrike" dirty="0" err="1">
                <a:solidFill>
                  <a:srgbClr val="374151"/>
                </a:solidFill>
                <a:effectLst/>
                <a:latin typeface="Söhne"/>
              </a:rPr>
              <a:t>pd.DataFrame</a:t>
            </a:r>
            <a:r>
              <a:rPr lang="en-GB" b="0" i="0" u="none" strike="noStrike" dirty="0">
                <a:solidFill>
                  <a:srgbClr val="374151"/>
                </a:solidFill>
                <a:effectLst/>
                <a:latin typeface="Söhne"/>
              </a:rPr>
              <a:t>(data=</a:t>
            </a:r>
            <a:r>
              <a:rPr lang="en-GB" b="0" i="0" u="none" strike="noStrike" dirty="0" err="1">
                <a:solidFill>
                  <a:srgbClr val="374151"/>
                </a:solidFill>
                <a:effectLst/>
                <a:latin typeface="Söhne"/>
              </a:rPr>
              <a:t>features_boxcox</a:t>
            </a:r>
            <a:r>
              <a:rPr lang="en-GB" b="0" i="0" u="none" strike="noStrike" dirty="0">
                <a:solidFill>
                  <a:srgbClr val="374151"/>
                </a:solidFill>
                <a:effectLst/>
                <a:latin typeface="Söhne"/>
              </a:rPr>
              <a:t>, columns=features) with the original feature names as column names.</a:t>
            </a:r>
          </a:p>
          <a:p>
            <a:pPr algn="l">
              <a:buFont typeface="+mj-lt"/>
              <a:buAutoNum type="arabicPeriod"/>
            </a:pPr>
            <a:r>
              <a:rPr lang="en-GB" b="0" i="0" u="none" strike="noStrike" dirty="0">
                <a:solidFill>
                  <a:srgbClr val="374151"/>
                </a:solidFill>
                <a:effectLst/>
                <a:latin typeface="Söhne"/>
              </a:rPr>
              <a:t>The 'Type' column from the original </a:t>
            </a:r>
            <a:r>
              <a:rPr lang="en-GB" b="0" i="0" u="none" strike="noStrike" dirty="0" err="1">
                <a:solidFill>
                  <a:srgbClr val="374151"/>
                </a:solidFill>
                <a:effectLst/>
                <a:latin typeface="Söhne"/>
              </a:rPr>
              <a:t>DataFrame</a:t>
            </a:r>
            <a:r>
              <a:rPr lang="en-GB" b="0" i="0" u="none" strike="noStrike" dirty="0">
                <a:solidFill>
                  <a:srgbClr val="374151"/>
                </a:solidFill>
                <a:effectLst/>
                <a:latin typeface="Söhne"/>
              </a:rPr>
              <a:t> df is appended to the new </a:t>
            </a:r>
            <a:r>
              <a:rPr lang="en-GB" b="0" i="0" u="none" strike="noStrike" dirty="0" err="1">
                <a:solidFill>
                  <a:srgbClr val="374151"/>
                </a:solidFill>
                <a:effectLst/>
                <a:latin typeface="Söhne"/>
              </a:rPr>
              <a:t>DataFrame</a:t>
            </a:r>
            <a:r>
              <a:rPr lang="en-GB" b="0" i="0" u="none" strike="noStrike" dirty="0">
                <a:solidFill>
                  <a:srgbClr val="374151"/>
                </a:solidFill>
                <a:effectLst/>
                <a:latin typeface="Söhne"/>
              </a:rPr>
              <a:t> </a:t>
            </a:r>
            <a:r>
              <a:rPr lang="en-GB" b="0" i="0" u="none" strike="noStrike" dirty="0" err="1">
                <a:solidFill>
                  <a:srgbClr val="374151"/>
                </a:solidFill>
                <a:effectLst/>
                <a:latin typeface="Söhne"/>
              </a:rPr>
              <a:t>df_bc</a:t>
            </a:r>
            <a:r>
              <a:rPr lang="en-GB" b="0" i="0" u="none" strike="noStrike" dirty="0">
                <a:solidFill>
                  <a:srgbClr val="374151"/>
                </a:solidFill>
                <a:effectLst/>
                <a:latin typeface="Söhne"/>
              </a:rPr>
              <a:t> using </a:t>
            </a:r>
            <a:r>
              <a:rPr lang="en-GB" b="0" i="0" u="none" strike="noStrike" dirty="0" err="1">
                <a:solidFill>
                  <a:srgbClr val="374151"/>
                </a:solidFill>
                <a:effectLst/>
                <a:latin typeface="Söhne"/>
              </a:rPr>
              <a:t>df_bc</a:t>
            </a:r>
            <a:r>
              <a:rPr lang="en-GB" b="0" i="0" u="none" strike="noStrike" dirty="0">
                <a:solidFill>
                  <a:srgbClr val="374151"/>
                </a:solidFill>
                <a:effectLst/>
                <a:latin typeface="Söhne"/>
              </a:rPr>
              <a:t>['Type'] = df['Type']. This step ensures that the target variable or any additional relevant columns are retained in the transformed </a:t>
            </a:r>
            <a:r>
              <a:rPr lang="en-GB" b="0" i="0" u="none" strike="noStrike" dirty="0" err="1">
                <a:solidFill>
                  <a:srgbClr val="374151"/>
                </a:solidFill>
                <a:effectLst/>
                <a:latin typeface="Söhne"/>
              </a:rPr>
              <a:t>DataFrame</a:t>
            </a:r>
            <a:r>
              <a:rPr lang="en-GB" b="0" i="0" u="none" strike="noStrike" dirty="0">
                <a:solidFill>
                  <a:srgbClr val="374151"/>
                </a:solidFill>
                <a:effectLst/>
                <a:latin typeface="Söhne"/>
              </a:rPr>
              <a:t>.</a:t>
            </a:r>
          </a:p>
          <a:p>
            <a:pPr algn="l"/>
            <a:r>
              <a:rPr lang="en-GB" b="0" i="0" u="none" strike="noStrike" dirty="0">
                <a:solidFill>
                  <a:srgbClr val="374151"/>
                </a:solidFill>
                <a:effectLst/>
                <a:latin typeface="Söhne"/>
              </a:rPr>
              <a:t>The resulting </a:t>
            </a:r>
            <a:r>
              <a:rPr lang="en-GB" b="0" i="0" u="none" strike="noStrike" dirty="0" err="1">
                <a:solidFill>
                  <a:srgbClr val="374151"/>
                </a:solidFill>
                <a:effectLst/>
                <a:latin typeface="Söhne"/>
              </a:rPr>
              <a:t>df_bc</a:t>
            </a:r>
            <a:r>
              <a:rPr lang="en-GB" b="0" i="0" u="none" strike="noStrike" dirty="0">
                <a:solidFill>
                  <a:srgbClr val="374151"/>
                </a:solidFill>
                <a:effectLst/>
                <a:latin typeface="Söhne"/>
              </a:rPr>
              <a:t> </a:t>
            </a:r>
            <a:r>
              <a:rPr lang="en-GB" b="0" i="0" u="none" strike="noStrike" dirty="0" err="1">
                <a:solidFill>
                  <a:srgbClr val="374151"/>
                </a:solidFill>
                <a:effectLst/>
                <a:latin typeface="Söhne"/>
              </a:rPr>
              <a:t>DataFrame</a:t>
            </a:r>
            <a:r>
              <a:rPr lang="en-GB" b="0" i="0" u="none" strike="noStrike" dirty="0">
                <a:solidFill>
                  <a:srgbClr val="374151"/>
                </a:solidFill>
                <a:effectLst/>
                <a:latin typeface="Söhne"/>
              </a:rPr>
              <a:t> contains the Box-Cox transformed features, which are expected to have a more symmetric distribution and potentially exhibit a more constant variance, making them suitable for certain statistical analyses or </a:t>
            </a:r>
            <a:r>
              <a:rPr lang="en-GB" b="0" i="0" u="none" strike="noStrike" dirty="0" err="1">
                <a:solidFill>
                  <a:srgbClr val="374151"/>
                </a:solidFill>
                <a:effectLst/>
                <a:latin typeface="Söhne"/>
              </a:rPr>
              <a:t>modeling</a:t>
            </a:r>
            <a:r>
              <a:rPr lang="en-GB" b="0" i="0" u="none" strike="noStrike" dirty="0">
                <a:solidFill>
                  <a:srgbClr val="374151"/>
                </a:solidFill>
                <a:effectLst/>
                <a:latin typeface="Söhne"/>
              </a:rPr>
              <a:t> techniques that assume normality or require standardized variables.</a:t>
            </a:r>
          </a:p>
          <a:p>
            <a:endParaRPr lang="en-GB" b="0" i="0" u="none" strike="noStrike" dirty="0">
              <a:effectLst/>
              <a:latin typeface="Inter"/>
            </a:endParaRPr>
          </a:p>
          <a:p>
            <a:endParaRPr lang="en-GB" b="0" i="0" u="none" strike="noStrike" dirty="0">
              <a:effectLst/>
              <a:latin typeface="Inte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u="none" strike="noStrike" dirty="0">
                <a:solidFill>
                  <a:srgbClr val="212121"/>
                </a:solidFill>
                <a:effectLst/>
                <a:latin typeface="Roboto" panose="02000000000000000000" pitchFamily="2" charset="0"/>
              </a:rPr>
              <a:t>The Box-Cox transform seems to do a good job in reducing the skews of the different distributions of features. However, it does not lead to the normalization of the feature distributions. Trial and error showed that it doesn't lead to an improvement of the performance of the used algorithms. Next, let's explore dimensionality reduction techniques.</a:t>
            </a:r>
            <a:r>
              <a:rPr lang="en-GB" b="0" i="0" u="none" strike="noStrike" dirty="0">
                <a:solidFill>
                  <a:srgbClr val="212121"/>
                </a:solidFill>
                <a:effectLst/>
                <a:latin typeface="Inter"/>
              </a:rPr>
              <a:t> Like </a:t>
            </a:r>
            <a:r>
              <a:rPr lang="en-GB" b="0" i="0" u="none" strike="noStrike" dirty="0">
                <a:solidFill>
                  <a:srgbClr val="000000"/>
                </a:solidFill>
                <a:effectLst/>
                <a:latin typeface="Inter"/>
              </a:rPr>
              <a:t>- Dimensionality reduction.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u="none" strike="noStrike" dirty="0">
                <a:solidFill>
                  <a:srgbClr val="000000"/>
                </a:solidFill>
                <a:effectLst/>
                <a:latin typeface="Inter"/>
              </a:rPr>
              <a:t>After that I will plan to </a:t>
            </a:r>
            <a:r>
              <a:rPr lang="en-GB" b="0" i="0" u="none" strike="noStrike" dirty="0">
                <a:effectLst/>
                <a:latin typeface="Inter"/>
              </a:rPr>
              <a:t>compare the performance of different machine learning algorithms</a:t>
            </a:r>
            <a:r>
              <a:rPr lang="en-GB" b="0" i="0" u="none" strike="noStrike" dirty="0">
                <a:solidFill>
                  <a:srgbClr val="000000"/>
                </a:solidFill>
                <a:effectLst/>
                <a:latin typeface="Inter"/>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u="none" strike="noStrike" dirty="0">
                <a:solidFill>
                  <a:srgbClr val="000000"/>
                </a:solidFill>
                <a:effectLst/>
                <a:latin typeface="Inter"/>
              </a:rPr>
              <a:t>After that Tuning Random Forests.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u="none" strike="noStrike" dirty="0">
                <a:solidFill>
                  <a:srgbClr val="000000"/>
                </a:solidFill>
                <a:effectLst/>
                <a:latin typeface="Inter"/>
              </a:rPr>
              <a:t>And in the end Diagnose the performance of the best algorithms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u="none" strike="noStrike" dirty="0">
              <a:solidFill>
                <a:srgbClr val="000000"/>
              </a:solidFill>
              <a:effectLst/>
              <a:latin typeface="Inter"/>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u="none" strike="noStrike" dirty="0">
              <a:solidFill>
                <a:srgbClr val="000000"/>
              </a:solidFill>
              <a:effectLst/>
              <a:latin typeface="Inter"/>
            </a:endParaRPr>
          </a:p>
          <a:p>
            <a:endParaRPr lang="en-AT" dirty="0"/>
          </a:p>
        </p:txBody>
      </p:sp>
      <p:sp>
        <p:nvSpPr>
          <p:cNvPr id="4" name="Slide Number Placeholder 3"/>
          <p:cNvSpPr>
            <a:spLocks noGrp="1"/>
          </p:cNvSpPr>
          <p:nvPr>
            <p:ph type="sldNum" sz="quarter" idx="5"/>
          </p:nvPr>
        </p:nvSpPr>
        <p:spPr/>
        <p:txBody>
          <a:bodyPr/>
          <a:lstStyle/>
          <a:p>
            <a:fld id="{6DC6B469-A321-AD47-9290-84BD2973F89D}" type="slidenum">
              <a:rPr lang="en-AT" smtClean="0"/>
              <a:t>9</a:t>
            </a:fld>
            <a:endParaRPr lang="en-AT"/>
          </a:p>
        </p:txBody>
      </p:sp>
    </p:spTree>
    <p:extLst>
      <p:ext uri="{BB962C8B-B14F-4D97-AF65-F5344CB8AC3E}">
        <p14:creationId xmlns:p14="http://schemas.microsoft.com/office/powerpoint/2010/main" val="1798602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err="1">
                <a:solidFill>
                  <a:srgbClr val="374151"/>
                </a:solidFill>
                <a:effectLst/>
                <a:latin typeface="Söhne"/>
              </a:rPr>
              <a:t>XGBoost</a:t>
            </a:r>
            <a:r>
              <a:rPr lang="en-GB" b="0" i="0" dirty="0">
                <a:solidFill>
                  <a:srgbClr val="374151"/>
                </a:solidFill>
                <a:effectLst/>
                <a:latin typeface="Söhne"/>
              </a:rPr>
              <a:t> (Extreme Gradient Boosting) is a popular machine learning algorithm that belongs to the family of gradient boosting methods. It is widely used for both regression and classification tasks and has gained significant popularity in various data science competitions and real-world applications.</a:t>
            </a:r>
          </a:p>
          <a:p>
            <a:pPr algn="l"/>
            <a:endParaRPr lang="en-GB" b="0" i="0" dirty="0">
              <a:solidFill>
                <a:srgbClr val="374151"/>
              </a:solidFill>
              <a:effectLst/>
              <a:latin typeface="Söhne"/>
            </a:endParaRPr>
          </a:p>
          <a:p>
            <a:pPr algn="l"/>
            <a:r>
              <a:rPr lang="en-GB" b="0" i="0" dirty="0" err="1">
                <a:solidFill>
                  <a:srgbClr val="374151"/>
                </a:solidFill>
                <a:effectLst/>
                <a:latin typeface="Söhne"/>
              </a:rPr>
              <a:t>XGBoost</a:t>
            </a:r>
            <a:r>
              <a:rPr lang="en-GB" b="0" i="0" dirty="0">
                <a:solidFill>
                  <a:srgbClr val="374151"/>
                </a:solidFill>
                <a:effectLst/>
                <a:latin typeface="Söhne"/>
              </a:rPr>
              <a:t> is an ensemble method that combines the predictions of multiple weak learners (decision trees) to create a strong predictive model. It leverages the concept of boosting, where subsequent models are trained to correct the mistakes made by the previous models. This iterative process continues until the model reaches a desired level of accuracy or a predefined number of models (trees) is reached.</a:t>
            </a:r>
          </a:p>
          <a:p>
            <a:pPr algn="l"/>
            <a:endParaRPr lang="en-GB" b="0" i="0" dirty="0">
              <a:solidFill>
                <a:srgbClr val="374151"/>
              </a:solidFill>
              <a:effectLst/>
              <a:latin typeface="Söhne"/>
            </a:endParaRPr>
          </a:p>
          <a:p>
            <a:pPr algn="l"/>
            <a:r>
              <a:rPr lang="en-GB" b="0" i="0" dirty="0">
                <a:solidFill>
                  <a:srgbClr val="374151"/>
                </a:solidFill>
                <a:effectLst/>
                <a:latin typeface="Söhne"/>
              </a:rPr>
              <a:t>In summary, this code snippet demonstrates the process of training an </a:t>
            </a:r>
            <a:r>
              <a:rPr lang="en-GB" b="0" i="0" dirty="0" err="1">
                <a:solidFill>
                  <a:srgbClr val="374151"/>
                </a:solidFill>
                <a:effectLst/>
                <a:latin typeface="Söhne"/>
              </a:rPr>
              <a:t>XGBoost</a:t>
            </a:r>
            <a:r>
              <a:rPr lang="en-GB" b="0" i="0" dirty="0">
                <a:solidFill>
                  <a:srgbClr val="374151"/>
                </a:solidFill>
                <a:effectLst/>
                <a:latin typeface="Söhne"/>
              </a:rPr>
              <a:t> classifier, measuring the elapsed time for training, and visualizing the feature </a:t>
            </a:r>
            <a:r>
              <a:rPr lang="en-GB" b="0" i="0" dirty="0" err="1">
                <a:solidFill>
                  <a:srgbClr val="374151"/>
                </a:solidFill>
                <a:effectLst/>
                <a:latin typeface="Söhne"/>
              </a:rPr>
              <a:t>importances</a:t>
            </a:r>
            <a:r>
              <a:rPr lang="en-GB" b="0" i="0" dirty="0">
                <a:solidFill>
                  <a:srgbClr val="374151"/>
                </a:solidFill>
                <a:effectLst/>
                <a:latin typeface="Söhne"/>
              </a:rPr>
              <a:t> of the trained model. It is assumed that the necessary data (</a:t>
            </a:r>
            <a:r>
              <a:rPr lang="en-GB" dirty="0" err="1"/>
              <a:t>X_train</a:t>
            </a:r>
            <a:r>
              <a:rPr lang="en-GB" b="0" i="0" dirty="0">
                <a:solidFill>
                  <a:srgbClr val="374151"/>
                </a:solidFill>
                <a:effectLst/>
                <a:latin typeface="Söhne"/>
              </a:rPr>
              <a:t> and </a:t>
            </a:r>
            <a:r>
              <a:rPr lang="en-GB" dirty="0" err="1"/>
              <a:t>y_train</a:t>
            </a:r>
            <a:r>
              <a:rPr lang="en-GB" b="0" i="0" dirty="0">
                <a:solidFill>
                  <a:srgbClr val="374151"/>
                </a:solidFill>
                <a:effectLst/>
                <a:latin typeface="Söhne"/>
              </a:rPr>
              <a:t>) has been prepared before this code snippet.</a:t>
            </a:r>
          </a:p>
          <a:p>
            <a:pPr algn="l"/>
            <a:endParaRPr lang="en-GB" b="0" i="0" dirty="0">
              <a:solidFill>
                <a:srgbClr val="374151"/>
              </a:solidFill>
              <a:effectLst/>
              <a:latin typeface="Söhne"/>
            </a:endParaRPr>
          </a:p>
          <a:p>
            <a:pPr algn="l"/>
            <a:r>
              <a:rPr lang="en-GB" b="0" i="0" dirty="0">
                <a:solidFill>
                  <a:srgbClr val="212121"/>
                </a:solidFill>
                <a:effectLst/>
                <a:latin typeface="Roboto" panose="02000000000000000000" pitchFamily="2" charset="0"/>
              </a:rPr>
              <a:t>It appears that no main features dominate the importance in the </a:t>
            </a:r>
            <a:r>
              <a:rPr lang="en-GB" b="0" i="0" dirty="0" err="1">
                <a:solidFill>
                  <a:srgbClr val="212121"/>
                </a:solidFill>
                <a:effectLst/>
                <a:latin typeface="Roboto" panose="02000000000000000000" pitchFamily="2" charset="0"/>
              </a:rPr>
              <a:t>XGBoost</a:t>
            </a:r>
            <a:r>
              <a:rPr lang="en-GB" b="0" i="0" dirty="0">
                <a:solidFill>
                  <a:srgbClr val="212121"/>
                </a:solidFill>
                <a:effectLst/>
                <a:latin typeface="Roboto" panose="02000000000000000000" pitchFamily="2" charset="0"/>
              </a:rPr>
              <a:t> </a:t>
            </a:r>
            <a:r>
              <a:rPr lang="en-GB" b="0" i="0" dirty="0" err="1">
                <a:solidFill>
                  <a:srgbClr val="212121"/>
                </a:solidFill>
                <a:effectLst/>
                <a:latin typeface="Roboto" panose="02000000000000000000" pitchFamily="2" charset="0"/>
              </a:rPr>
              <a:t>modeling</a:t>
            </a:r>
            <a:r>
              <a:rPr lang="en-GB" b="0" i="0" dirty="0">
                <a:solidFill>
                  <a:srgbClr val="212121"/>
                </a:solidFill>
                <a:effectLst/>
                <a:latin typeface="Roboto" panose="02000000000000000000" pitchFamily="2" charset="0"/>
              </a:rPr>
              <a:t> of the problem.</a:t>
            </a:r>
            <a:endParaRPr lang="en-GB" b="0" i="0" dirty="0">
              <a:solidFill>
                <a:srgbClr val="374151"/>
              </a:solidFill>
              <a:effectLst/>
              <a:latin typeface="Söhne"/>
            </a:endParaRPr>
          </a:p>
          <a:p>
            <a:endParaRPr lang="en-AT" dirty="0"/>
          </a:p>
        </p:txBody>
      </p:sp>
      <p:sp>
        <p:nvSpPr>
          <p:cNvPr id="4" name="Slide Number Placeholder 3"/>
          <p:cNvSpPr>
            <a:spLocks noGrp="1"/>
          </p:cNvSpPr>
          <p:nvPr>
            <p:ph type="sldNum" sz="quarter" idx="5"/>
          </p:nvPr>
        </p:nvSpPr>
        <p:spPr/>
        <p:txBody>
          <a:bodyPr/>
          <a:lstStyle/>
          <a:p>
            <a:fld id="{6DC6B469-A321-AD47-9290-84BD2973F89D}" type="slidenum">
              <a:rPr lang="en-AT" smtClean="0"/>
              <a:t>10</a:t>
            </a:fld>
            <a:endParaRPr lang="en-AT"/>
          </a:p>
        </p:txBody>
      </p:sp>
    </p:spTree>
    <p:extLst>
      <p:ext uri="{BB962C8B-B14F-4D97-AF65-F5344CB8AC3E}">
        <p14:creationId xmlns:p14="http://schemas.microsoft.com/office/powerpoint/2010/main" val="42384991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74151"/>
                </a:solidFill>
                <a:effectLst/>
                <a:latin typeface="Söhne"/>
              </a:rPr>
              <a:t>PCA (Principal Component Analysis) is a dimensionality reduction technique that is often used in the evaluation of algorithms. It helps to understand the underlying structure of data by transforming the original features into a new set of uncorrelated variables called principal components.</a:t>
            </a:r>
          </a:p>
          <a:p>
            <a:endParaRPr lang="en-GB" b="0" i="0" dirty="0">
              <a:solidFill>
                <a:srgbClr val="212121"/>
              </a:solidFill>
              <a:effectLst/>
              <a:latin typeface="Roboto" panose="02000000000000000000" pitchFamily="2" charset="0"/>
            </a:endParaRPr>
          </a:p>
          <a:p>
            <a:r>
              <a:rPr lang="en-GB" b="0" i="0" dirty="0">
                <a:solidFill>
                  <a:srgbClr val="212121"/>
                </a:solidFill>
                <a:effectLst/>
                <a:latin typeface="Roboto" panose="02000000000000000000" pitchFamily="2" charset="0"/>
              </a:rPr>
              <a:t>Let's go ahead and perform a PCA on the features to decorrelate the ones that are linearly dependent and then let's plot the cumulative explained variance.</a:t>
            </a:r>
          </a:p>
          <a:p>
            <a:endParaRPr lang="en-GB" b="0" i="0" dirty="0">
              <a:solidFill>
                <a:srgbClr val="212121"/>
              </a:solidFill>
              <a:effectLst/>
              <a:latin typeface="Roboto" panose="02000000000000000000" pitchFamily="2" charset="0"/>
            </a:endParaRPr>
          </a:p>
          <a:p>
            <a:r>
              <a:rPr lang="en-GB" b="0" i="0" dirty="0">
                <a:solidFill>
                  <a:srgbClr val="212121"/>
                </a:solidFill>
                <a:effectLst/>
                <a:latin typeface="Roboto" panose="02000000000000000000" pitchFamily="2" charset="0"/>
              </a:rPr>
              <a:t>It appears that about 99 % of the variance can be explained with the first 5 principal components. However feeding the PCA features to the learning algorithms did not contribute to a better performance. This might be due to the non-</a:t>
            </a:r>
            <a:r>
              <a:rPr lang="en-GB" b="0" i="0" dirty="0" err="1">
                <a:solidFill>
                  <a:srgbClr val="212121"/>
                </a:solidFill>
                <a:effectLst/>
                <a:latin typeface="Roboto" panose="02000000000000000000" pitchFamily="2" charset="0"/>
              </a:rPr>
              <a:t>linearites</a:t>
            </a:r>
            <a:r>
              <a:rPr lang="en-GB" b="0" i="0" dirty="0">
                <a:solidFill>
                  <a:srgbClr val="212121"/>
                </a:solidFill>
                <a:effectLst/>
                <a:latin typeface="Roboto" panose="02000000000000000000" pitchFamily="2" charset="0"/>
              </a:rPr>
              <a:t> that PCA is not able to capture.</a:t>
            </a:r>
          </a:p>
          <a:p>
            <a:endParaRPr lang="en-GB" b="0" i="0" dirty="0">
              <a:solidFill>
                <a:srgbClr val="212121"/>
              </a:solidFill>
              <a:effectLst/>
              <a:latin typeface="Roboto" panose="02000000000000000000" pitchFamily="2" charset="0"/>
            </a:endParaRPr>
          </a:p>
          <a:p>
            <a:endParaRPr lang="en-AT" dirty="0"/>
          </a:p>
        </p:txBody>
      </p:sp>
      <p:sp>
        <p:nvSpPr>
          <p:cNvPr id="4" name="Slide Number Placeholder 3"/>
          <p:cNvSpPr>
            <a:spLocks noGrp="1"/>
          </p:cNvSpPr>
          <p:nvPr>
            <p:ph type="sldNum" sz="quarter" idx="5"/>
          </p:nvPr>
        </p:nvSpPr>
        <p:spPr/>
        <p:txBody>
          <a:bodyPr/>
          <a:lstStyle/>
          <a:p>
            <a:fld id="{6DC6B469-A321-AD47-9290-84BD2973F89D}" type="slidenum">
              <a:rPr lang="en-AT" smtClean="0"/>
              <a:t>11</a:t>
            </a:fld>
            <a:endParaRPr lang="en-AT"/>
          </a:p>
        </p:txBody>
      </p:sp>
    </p:spTree>
    <p:extLst>
      <p:ext uri="{BB962C8B-B14F-4D97-AF65-F5344CB8AC3E}">
        <p14:creationId xmlns:p14="http://schemas.microsoft.com/office/powerpoint/2010/main" val="1765689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GB"/>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5/23/23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5/23/23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GB"/>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GB"/>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GB"/>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5/23/23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5/23/23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5/23/23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5/23/23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5/23/23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5/23/23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5/23/23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5/23/23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5/23/23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5/23/23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5/23/23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5/23/23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GB"/>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5/23/23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99DBB-9F8C-9044-9808-96B6B00BDECC}"/>
              </a:ext>
            </a:extLst>
          </p:cNvPr>
          <p:cNvSpPr>
            <a:spLocks noGrp="1"/>
          </p:cNvSpPr>
          <p:nvPr>
            <p:ph type="ctrTitle"/>
          </p:nvPr>
        </p:nvSpPr>
        <p:spPr/>
        <p:txBody>
          <a:bodyPr/>
          <a:lstStyle/>
          <a:p>
            <a:r>
              <a:rPr lang="en-GB" b="1" i="0" u="none" strike="noStrike" dirty="0">
                <a:solidFill>
                  <a:schemeClr val="tx1"/>
                </a:solidFill>
                <a:effectLst/>
                <a:latin typeface="zeitung"/>
              </a:rPr>
              <a:t>Glass Type Classification with Machine Learning</a:t>
            </a:r>
            <a:br>
              <a:rPr lang="en-GB" b="1" i="0" u="none" strike="noStrike" dirty="0">
                <a:solidFill>
                  <a:schemeClr val="tx1"/>
                </a:solidFill>
                <a:effectLst/>
                <a:latin typeface="zeitung"/>
              </a:rPr>
            </a:br>
            <a:endParaRPr lang="en-AT" dirty="0">
              <a:solidFill>
                <a:schemeClr val="tx1"/>
              </a:solidFill>
            </a:endParaRPr>
          </a:p>
        </p:txBody>
      </p:sp>
      <p:sp>
        <p:nvSpPr>
          <p:cNvPr id="3" name="Subtitle 2">
            <a:extLst>
              <a:ext uri="{FF2B5EF4-FFF2-40B4-BE49-F238E27FC236}">
                <a16:creationId xmlns:a16="http://schemas.microsoft.com/office/drawing/2014/main" id="{6722D064-B82D-2D46-B4D7-FE0653CEFE92}"/>
              </a:ext>
            </a:extLst>
          </p:cNvPr>
          <p:cNvSpPr>
            <a:spLocks noGrp="1"/>
          </p:cNvSpPr>
          <p:nvPr>
            <p:ph type="subTitle" idx="1"/>
          </p:nvPr>
        </p:nvSpPr>
        <p:spPr/>
        <p:txBody>
          <a:bodyPr>
            <a:normAutofit/>
          </a:bodyPr>
          <a:lstStyle/>
          <a:p>
            <a:r>
              <a:rPr lang="en-AT" sz="2400" dirty="0">
                <a:solidFill>
                  <a:schemeClr val="tx1"/>
                </a:solidFill>
              </a:rPr>
              <a:t>Igor Gatchn</a:t>
            </a:r>
          </a:p>
          <a:p>
            <a:endParaRPr lang="en-AT" sz="2400" dirty="0">
              <a:solidFill>
                <a:schemeClr val="tx1"/>
              </a:solidFill>
            </a:endParaRPr>
          </a:p>
        </p:txBody>
      </p:sp>
    </p:spTree>
    <p:extLst>
      <p:ext uri="{BB962C8B-B14F-4D97-AF65-F5344CB8AC3E}">
        <p14:creationId xmlns:p14="http://schemas.microsoft.com/office/powerpoint/2010/main" val="3151627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B8EBB-D892-144A-88C9-1E9F8F196224}"/>
              </a:ext>
            </a:extLst>
          </p:cNvPr>
          <p:cNvSpPr>
            <a:spLocks noGrp="1"/>
          </p:cNvSpPr>
          <p:nvPr>
            <p:ph type="title"/>
          </p:nvPr>
        </p:nvSpPr>
        <p:spPr/>
        <p:txBody>
          <a:bodyPr/>
          <a:lstStyle/>
          <a:p>
            <a:r>
              <a:rPr lang="en-GB" b="0" i="0" dirty="0">
                <a:solidFill>
                  <a:schemeClr val="tx1"/>
                </a:solidFill>
                <a:effectLst/>
                <a:latin typeface="Roboto" panose="02000000000000000000" pitchFamily="2" charset="0"/>
              </a:rPr>
              <a:t>Evaluate Algorithm</a:t>
            </a:r>
            <a:endParaRPr lang="en-AT" dirty="0">
              <a:solidFill>
                <a:schemeClr val="tx1"/>
              </a:solidFill>
            </a:endParaRPr>
          </a:p>
        </p:txBody>
      </p:sp>
      <p:pic>
        <p:nvPicPr>
          <p:cNvPr id="4" name="Picture 3">
            <a:extLst>
              <a:ext uri="{FF2B5EF4-FFF2-40B4-BE49-F238E27FC236}">
                <a16:creationId xmlns:a16="http://schemas.microsoft.com/office/drawing/2014/main" id="{597D6BF1-F6F8-1A41-8B5C-C24AF4B0A16D}"/>
              </a:ext>
            </a:extLst>
          </p:cNvPr>
          <p:cNvPicPr>
            <a:picLocks noChangeAspect="1"/>
          </p:cNvPicPr>
          <p:nvPr/>
        </p:nvPicPr>
        <p:blipFill>
          <a:blip r:embed="rId3"/>
          <a:stretch>
            <a:fillRect/>
          </a:stretch>
        </p:blipFill>
        <p:spPr>
          <a:xfrm>
            <a:off x="4852064" y="1457992"/>
            <a:ext cx="6420987" cy="5042824"/>
          </a:xfrm>
          <a:prstGeom prst="rect">
            <a:avLst/>
          </a:prstGeom>
        </p:spPr>
      </p:pic>
      <p:sp>
        <p:nvSpPr>
          <p:cNvPr id="5" name="TextBox 4">
            <a:extLst>
              <a:ext uri="{FF2B5EF4-FFF2-40B4-BE49-F238E27FC236}">
                <a16:creationId xmlns:a16="http://schemas.microsoft.com/office/drawing/2014/main" id="{B0F10BD7-840C-D84B-8664-0D19CFB2BFEC}"/>
              </a:ext>
            </a:extLst>
          </p:cNvPr>
          <p:cNvSpPr txBox="1"/>
          <p:nvPr/>
        </p:nvSpPr>
        <p:spPr>
          <a:xfrm>
            <a:off x="1705970" y="2210937"/>
            <a:ext cx="1255594" cy="382138"/>
          </a:xfrm>
          <a:prstGeom prst="rect">
            <a:avLst/>
          </a:prstGeom>
          <a:noFill/>
        </p:spPr>
        <p:txBody>
          <a:bodyPr wrap="square" rtlCol="0">
            <a:spAutoFit/>
          </a:bodyPr>
          <a:lstStyle/>
          <a:p>
            <a:r>
              <a:rPr lang="en-AT" dirty="0"/>
              <a:t>XGBoost</a:t>
            </a:r>
          </a:p>
        </p:txBody>
      </p:sp>
    </p:spTree>
    <p:extLst>
      <p:ext uri="{BB962C8B-B14F-4D97-AF65-F5344CB8AC3E}">
        <p14:creationId xmlns:p14="http://schemas.microsoft.com/office/powerpoint/2010/main" val="3336484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E9416-E398-734D-B5EF-F72E97E26BA2}"/>
              </a:ext>
            </a:extLst>
          </p:cNvPr>
          <p:cNvSpPr>
            <a:spLocks noGrp="1"/>
          </p:cNvSpPr>
          <p:nvPr>
            <p:ph type="title"/>
          </p:nvPr>
        </p:nvSpPr>
        <p:spPr/>
        <p:txBody>
          <a:bodyPr/>
          <a:lstStyle/>
          <a:p>
            <a:r>
              <a:rPr lang="en-GB" b="0" i="0" dirty="0">
                <a:solidFill>
                  <a:schemeClr val="tx1"/>
                </a:solidFill>
                <a:effectLst/>
                <a:latin typeface="Roboto" panose="02000000000000000000" pitchFamily="2" charset="0"/>
              </a:rPr>
              <a:t>Evaluate Algorithm</a:t>
            </a:r>
            <a:endParaRPr lang="en-AT" dirty="0"/>
          </a:p>
        </p:txBody>
      </p:sp>
      <p:sp>
        <p:nvSpPr>
          <p:cNvPr id="3" name="Content Placeholder 2">
            <a:extLst>
              <a:ext uri="{FF2B5EF4-FFF2-40B4-BE49-F238E27FC236}">
                <a16:creationId xmlns:a16="http://schemas.microsoft.com/office/drawing/2014/main" id="{7565D9FA-AC7E-B942-BF83-788EC2F59987}"/>
              </a:ext>
            </a:extLst>
          </p:cNvPr>
          <p:cNvSpPr>
            <a:spLocks noGrp="1"/>
          </p:cNvSpPr>
          <p:nvPr>
            <p:ph idx="1"/>
          </p:nvPr>
        </p:nvSpPr>
        <p:spPr>
          <a:xfrm>
            <a:off x="1103313" y="2052919"/>
            <a:ext cx="1093978" cy="485566"/>
          </a:xfrm>
        </p:spPr>
        <p:txBody>
          <a:bodyPr/>
          <a:lstStyle/>
          <a:p>
            <a:pPr marL="0" indent="0">
              <a:buNone/>
            </a:pPr>
            <a:r>
              <a:rPr lang="en-GB" sz="1800" dirty="0">
                <a:latin typeface="+mn-lt"/>
                <a:ea typeface="+mn-ea"/>
                <a:cs typeface="+mn-cs"/>
              </a:rPr>
              <a:t>PCA</a:t>
            </a:r>
            <a:endParaRPr lang="en-AT" sz="1800" dirty="0">
              <a:latin typeface="+mn-lt"/>
              <a:ea typeface="+mn-ea"/>
              <a:cs typeface="+mn-cs"/>
            </a:endParaRPr>
          </a:p>
        </p:txBody>
      </p:sp>
      <p:pic>
        <p:nvPicPr>
          <p:cNvPr id="5" name="Picture 4">
            <a:extLst>
              <a:ext uri="{FF2B5EF4-FFF2-40B4-BE49-F238E27FC236}">
                <a16:creationId xmlns:a16="http://schemas.microsoft.com/office/drawing/2014/main" id="{1F92B14B-9C68-004A-BD43-3ABEE0D8D993}"/>
              </a:ext>
            </a:extLst>
          </p:cNvPr>
          <p:cNvPicPr>
            <a:picLocks noChangeAspect="1"/>
          </p:cNvPicPr>
          <p:nvPr/>
        </p:nvPicPr>
        <p:blipFill>
          <a:blip r:embed="rId3"/>
          <a:stretch>
            <a:fillRect/>
          </a:stretch>
        </p:blipFill>
        <p:spPr>
          <a:xfrm>
            <a:off x="5348472" y="256263"/>
            <a:ext cx="6518372" cy="6014884"/>
          </a:xfrm>
          <a:prstGeom prst="rect">
            <a:avLst/>
          </a:prstGeom>
        </p:spPr>
      </p:pic>
    </p:spTree>
    <p:extLst>
      <p:ext uri="{BB962C8B-B14F-4D97-AF65-F5344CB8AC3E}">
        <p14:creationId xmlns:p14="http://schemas.microsoft.com/office/powerpoint/2010/main" val="4019250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E9416-E398-734D-B5EF-F72E97E26BA2}"/>
              </a:ext>
            </a:extLst>
          </p:cNvPr>
          <p:cNvSpPr>
            <a:spLocks noGrp="1"/>
          </p:cNvSpPr>
          <p:nvPr>
            <p:ph type="title"/>
          </p:nvPr>
        </p:nvSpPr>
        <p:spPr>
          <a:xfrm>
            <a:off x="646112" y="452718"/>
            <a:ext cx="4185196" cy="1400530"/>
          </a:xfrm>
        </p:spPr>
        <p:txBody>
          <a:bodyPr/>
          <a:lstStyle/>
          <a:p>
            <a:r>
              <a:rPr lang="en-GB" b="0" i="0" dirty="0">
                <a:solidFill>
                  <a:schemeClr val="tx1"/>
                </a:solidFill>
                <a:effectLst/>
                <a:latin typeface="Roboto" panose="02000000000000000000" pitchFamily="2" charset="0"/>
              </a:rPr>
              <a:t>Compare Algorithm</a:t>
            </a:r>
            <a:endParaRPr lang="en-AT" dirty="0"/>
          </a:p>
        </p:txBody>
      </p:sp>
      <p:sp>
        <p:nvSpPr>
          <p:cNvPr id="3" name="Content Placeholder 2">
            <a:extLst>
              <a:ext uri="{FF2B5EF4-FFF2-40B4-BE49-F238E27FC236}">
                <a16:creationId xmlns:a16="http://schemas.microsoft.com/office/drawing/2014/main" id="{7565D9FA-AC7E-B942-BF83-788EC2F59987}"/>
              </a:ext>
            </a:extLst>
          </p:cNvPr>
          <p:cNvSpPr>
            <a:spLocks noGrp="1"/>
          </p:cNvSpPr>
          <p:nvPr>
            <p:ph idx="1"/>
          </p:nvPr>
        </p:nvSpPr>
        <p:spPr>
          <a:xfrm>
            <a:off x="912245" y="2472024"/>
            <a:ext cx="3536926" cy="2532729"/>
          </a:xfrm>
        </p:spPr>
        <p:txBody>
          <a:bodyPr>
            <a:normAutofit fontScale="85000" lnSpcReduction="10000"/>
          </a:bodyPr>
          <a:lstStyle/>
          <a:p>
            <a:pPr marL="0" indent="0" algn="l">
              <a:buNone/>
            </a:pPr>
            <a:r>
              <a:rPr lang="en-GB" sz="1600" b="0" i="0" dirty="0">
                <a:effectLst/>
                <a:latin typeface="Roboto" panose="02000000000000000000" pitchFamily="2" charset="0"/>
              </a:rPr>
              <a:t>Observation: </a:t>
            </a:r>
          </a:p>
          <a:p>
            <a:pPr algn="l"/>
            <a:r>
              <a:rPr lang="en-GB" sz="1600" b="0" i="0" dirty="0">
                <a:effectLst/>
                <a:latin typeface="Roboto" panose="02000000000000000000" pitchFamily="2" charset="0"/>
              </a:rPr>
              <a:t>The best performances are achieved by RF. However, RF also yields a wide distribution. It is worthy to continue our study by tuning RF.</a:t>
            </a:r>
          </a:p>
          <a:p>
            <a:pPr algn="l"/>
            <a:r>
              <a:rPr lang="en-GB" sz="1600" b="0" i="0" dirty="0">
                <a:effectLst/>
                <a:latin typeface="Roboto" panose="02000000000000000000" pitchFamily="2" charset="0"/>
              </a:rPr>
              <a:t>Logistic Regression performs badly. This might be due to the fact that the data is not normally distributed as these algorithms perform well when data that is normally distributed.</a:t>
            </a:r>
          </a:p>
        </p:txBody>
      </p:sp>
      <p:pic>
        <p:nvPicPr>
          <p:cNvPr id="4" name="Picture 3">
            <a:extLst>
              <a:ext uri="{FF2B5EF4-FFF2-40B4-BE49-F238E27FC236}">
                <a16:creationId xmlns:a16="http://schemas.microsoft.com/office/drawing/2014/main" id="{17750442-E852-2F42-8CCB-5F13FEF505F6}"/>
              </a:ext>
            </a:extLst>
          </p:cNvPr>
          <p:cNvPicPr>
            <a:picLocks noChangeAspect="1"/>
          </p:cNvPicPr>
          <p:nvPr/>
        </p:nvPicPr>
        <p:blipFill rotWithShape="1">
          <a:blip r:embed="rId3"/>
          <a:srcRect r="40784"/>
          <a:stretch/>
        </p:blipFill>
        <p:spPr>
          <a:xfrm>
            <a:off x="4972334" y="667407"/>
            <a:ext cx="7219666" cy="6190593"/>
          </a:xfrm>
          <a:prstGeom prst="rect">
            <a:avLst/>
          </a:prstGeom>
        </p:spPr>
      </p:pic>
    </p:spTree>
    <p:extLst>
      <p:ext uri="{BB962C8B-B14F-4D97-AF65-F5344CB8AC3E}">
        <p14:creationId xmlns:p14="http://schemas.microsoft.com/office/powerpoint/2010/main" val="518907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E6225-300E-4D4D-B913-682F15FA3ABB}"/>
              </a:ext>
            </a:extLst>
          </p:cNvPr>
          <p:cNvSpPr>
            <a:spLocks noGrp="1"/>
          </p:cNvSpPr>
          <p:nvPr>
            <p:ph type="title"/>
          </p:nvPr>
        </p:nvSpPr>
        <p:spPr/>
        <p:txBody>
          <a:bodyPr/>
          <a:lstStyle/>
          <a:p>
            <a:r>
              <a:rPr lang="en-AT" dirty="0"/>
              <a:t>A</a:t>
            </a:r>
            <a:r>
              <a:rPr lang="en-GB" dirty="0"/>
              <a:t>b</a:t>
            </a:r>
            <a:r>
              <a:rPr lang="en-AT" dirty="0"/>
              <a:t>out data set </a:t>
            </a:r>
          </a:p>
        </p:txBody>
      </p:sp>
      <p:sp>
        <p:nvSpPr>
          <p:cNvPr id="4" name="TextBox 3">
            <a:extLst>
              <a:ext uri="{FF2B5EF4-FFF2-40B4-BE49-F238E27FC236}">
                <a16:creationId xmlns:a16="http://schemas.microsoft.com/office/drawing/2014/main" id="{4EACC3E6-0D77-A04D-93AD-B11612B2F306}"/>
              </a:ext>
            </a:extLst>
          </p:cNvPr>
          <p:cNvSpPr txBox="1"/>
          <p:nvPr/>
        </p:nvSpPr>
        <p:spPr>
          <a:xfrm>
            <a:off x="646111" y="1563371"/>
            <a:ext cx="9129712" cy="923330"/>
          </a:xfrm>
          <a:prstGeom prst="rect">
            <a:avLst/>
          </a:prstGeom>
          <a:noFill/>
        </p:spPr>
        <p:txBody>
          <a:bodyPr wrap="square" rtlCol="0">
            <a:spAutoFit/>
          </a:bodyPr>
          <a:lstStyle/>
          <a:p>
            <a:r>
              <a:rPr lang="en-GB" dirty="0">
                <a:effectLst/>
                <a:latin typeface="Helvetica Neue" panose="02000503000000020004" pitchFamily="2" charset="0"/>
              </a:rPr>
              <a:t>Glass Identification Data Set from UCI. It contains 10 attributes including id. The response is glass type(discrete 7 values)</a:t>
            </a:r>
          </a:p>
          <a:p>
            <a:endParaRPr lang="en-AT" dirty="0"/>
          </a:p>
        </p:txBody>
      </p:sp>
      <p:sp>
        <p:nvSpPr>
          <p:cNvPr id="5" name="TextBox 4">
            <a:extLst>
              <a:ext uri="{FF2B5EF4-FFF2-40B4-BE49-F238E27FC236}">
                <a16:creationId xmlns:a16="http://schemas.microsoft.com/office/drawing/2014/main" id="{F9C33D99-A5FD-5444-85AF-CAC2D42C8AAD}"/>
              </a:ext>
            </a:extLst>
          </p:cNvPr>
          <p:cNvSpPr txBox="1"/>
          <p:nvPr/>
        </p:nvSpPr>
        <p:spPr>
          <a:xfrm>
            <a:off x="946149" y="2929292"/>
            <a:ext cx="4683127" cy="2585323"/>
          </a:xfrm>
          <a:prstGeom prst="rect">
            <a:avLst/>
          </a:prstGeom>
          <a:noFill/>
        </p:spPr>
        <p:txBody>
          <a:bodyPr wrap="square" rtlCol="0">
            <a:spAutoFit/>
          </a:bodyPr>
          <a:lstStyle/>
          <a:p>
            <a:r>
              <a:rPr lang="en-GB" dirty="0">
                <a:effectLst/>
                <a:latin typeface="Helvetica Neue" panose="02000503000000020004" pitchFamily="2" charset="0"/>
              </a:rPr>
              <a:t>The dataset reveals two important characteristics:</a:t>
            </a:r>
          </a:p>
          <a:p>
            <a:endParaRPr lang="en-GB" dirty="0">
              <a:latin typeface="Helvetica Neue" panose="02000503000000020004" pitchFamily="2" charset="0"/>
            </a:endParaRPr>
          </a:p>
          <a:p>
            <a:pPr marL="285750" indent="-285750">
              <a:buFont typeface="Arial" panose="020B0604020202020204" pitchFamily="34" charset="0"/>
              <a:buChar char="•"/>
            </a:pPr>
            <a:r>
              <a:rPr lang="en-GB" dirty="0">
                <a:effectLst/>
                <a:latin typeface="Helvetica Neue" panose="02000503000000020004" pitchFamily="2" charset="0"/>
              </a:rPr>
              <a:t>The variables are highly </a:t>
            </a:r>
            <a:r>
              <a:rPr lang="en-GB" b="1" dirty="0">
                <a:effectLst/>
                <a:latin typeface="Helvetica Neue" panose="02000503000000020004" pitchFamily="2" charset="0"/>
              </a:rPr>
              <a:t>corelated</a:t>
            </a:r>
            <a:r>
              <a:rPr lang="en-GB" dirty="0">
                <a:effectLst/>
                <a:latin typeface="Helvetica Neue" panose="02000503000000020004" pitchFamily="2" charset="0"/>
              </a:rPr>
              <a:t> with each other including the response variables</a:t>
            </a:r>
          </a:p>
          <a:p>
            <a:pPr marL="285750" indent="-285750">
              <a:buFont typeface="Arial" panose="020B0604020202020204" pitchFamily="34" charset="0"/>
              <a:buChar char="•"/>
            </a:pPr>
            <a:r>
              <a:rPr lang="en-GB" dirty="0">
                <a:effectLst/>
                <a:latin typeface="Helvetica Neue" panose="02000503000000020004" pitchFamily="2" charset="0"/>
              </a:rPr>
              <a:t>Highly </a:t>
            </a:r>
            <a:r>
              <a:rPr lang="en-GB" b="1" dirty="0">
                <a:effectLst/>
                <a:latin typeface="Helvetica Neue" panose="02000503000000020004" pitchFamily="2" charset="0"/>
              </a:rPr>
              <a:t>Skewed</a:t>
            </a:r>
            <a:r>
              <a:rPr lang="en-GB" dirty="0">
                <a:effectLst/>
                <a:latin typeface="Helvetica Neue" panose="02000503000000020004" pitchFamily="2" charset="0"/>
              </a:rPr>
              <a:t> Data</a:t>
            </a:r>
          </a:p>
          <a:p>
            <a:pPr marL="285750" indent="-285750">
              <a:buFont typeface="Arial" panose="020B0604020202020204" pitchFamily="34" charset="0"/>
              <a:buChar char="•"/>
            </a:pPr>
            <a:endParaRPr lang="en-GB" dirty="0">
              <a:effectLst/>
              <a:latin typeface="Helvetica Neue" panose="02000503000000020004" pitchFamily="2" charset="0"/>
            </a:endParaRPr>
          </a:p>
          <a:p>
            <a:endParaRPr lang="en-AT" dirty="0"/>
          </a:p>
        </p:txBody>
      </p:sp>
      <p:pic>
        <p:nvPicPr>
          <p:cNvPr id="6" name="Picture 5">
            <a:extLst>
              <a:ext uri="{FF2B5EF4-FFF2-40B4-BE49-F238E27FC236}">
                <a16:creationId xmlns:a16="http://schemas.microsoft.com/office/drawing/2014/main" id="{7C0482D8-9EDE-9849-81CB-EAEEC2032CDC}"/>
              </a:ext>
            </a:extLst>
          </p:cNvPr>
          <p:cNvPicPr>
            <a:picLocks noChangeAspect="1"/>
          </p:cNvPicPr>
          <p:nvPr/>
        </p:nvPicPr>
        <p:blipFill>
          <a:blip r:embed="rId3"/>
          <a:stretch>
            <a:fillRect/>
          </a:stretch>
        </p:blipFill>
        <p:spPr>
          <a:xfrm>
            <a:off x="6161089" y="1912424"/>
            <a:ext cx="5384800" cy="4701165"/>
          </a:xfrm>
          <a:prstGeom prst="rect">
            <a:avLst/>
          </a:prstGeom>
        </p:spPr>
      </p:pic>
    </p:spTree>
    <p:extLst>
      <p:ext uri="{BB962C8B-B14F-4D97-AF65-F5344CB8AC3E}">
        <p14:creationId xmlns:p14="http://schemas.microsoft.com/office/powerpoint/2010/main" val="2360214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3A259-48A5-BF4D-A078-118EBFC485DC}"/>
              </a:ext>
            </a:extLst>
          </p:cNvPr>
          <p:cNvSpPr>
            <a:spLocks noGrp="1"/>
          </p:cNvSpPr>
          <p:nvPr>
            <p:ph type="title"/>
          </p:nvPr>
        </p:nvSpPr>
        <p:spPr/>
        <p:txBody>
          <a:bodyPr/>
          <a:lstStyle/>
          <a:p>
            <a:pPr algn="l"/>
            <a:r>
              <a:rPr lang="en-GB" b="0" i="0" u="none" strike="noStrike" dirty="0">
                <a:solidFill>
                  <a:schemeClr val="tx1"/>
                </a:solidFill>
                <a:effectLst/>
                <a:latin typeface="Roboto" panose="02000000000000000000" pitchFamily="2" charset="0"/>
              </a:rPr>
              <a:t>Import library</a:t>
            </a:r>
          </a:p>
        </p:txBody>
      </p:sp>
      <p:pic>
        <p:nvPicPr>
          <p:cNvPr id="4" name="Picture 3">
            <a:extLst>
              <a:ext uri="{FF2B5EF4-FFF2-40B4-BE49-F238E27FC236}">
                <a16:creationId xmlns:a16="http://schemas.microsoft.com/office/drawing/2014/main" id="{7DEA846B-101E-7641-B17F-309D1AFC5527}"/>
              </a:ext>
            </a:extLst>
          </p:cNvPr>
          <p:cNvPicPr>
            <a:picLocks noChangeAspect="1"/>
          </p:cNvPicPr>
          <p:nvPr/>
        </p:nvPicPr>
        <p:blipFill>
          <a:blip r:embed="rId3"/>
          <a:stretch>
            <a:fillRect/>
          </a:stretch>
        </p:blipFill>
        <p:spPr>
          <a:xfrm>
            <a:off x="646111" y="2275278"/>
            <a:ext cx="7663311" cy="3914507"/>
          </a:xfrm>
          <a:prstGeom prst="rect">
            <a:avLst/>
          </a:prstGeom>
        </p:spPr>
      </p:pic>
      <p:sp>
        <p:nvSpPr>
          <p:cNvPr id="5" name="TextBox 4">
            <a:extLst>
              <a:ext uri="{FF2B5EF4-FFF2-40B4-BE49-F238E27FC236}">
                <a16:creationId xmlns:a16="http://schemas.microsoft.com/office/drawing/2014/main" id="{2AFCAC92-16C9-4B4B-9500-37E64BEF20E2}"/>
              </a:ext>
            </a:extLst>
          </p:cNvPr>
          <p:cNvSpPr txBox="1"/>
          <p:nvPr/>
        </p:nvSpPr>
        <p:spPr>
          <a:xfrm>
            <a:off x="1324708" y="1594338"/>
            <a:ext cx="3219151" cy="369332"/>
          </a:xfrm>
          <a:prstGeom prst="rect">
            <a:avLst/>
          </a:prstGeom>
          <a:noFill/>
        </p:spPr>
        <p:txBody>
          <a:bodyPr wrap="none" rtlCol="0">
            <a:spAutoFit/>
          </a:bodyPr>
          <a:lstStyle/>
          <a:p>
            <a:r>
              <a:rPr lang="en-AT" dirty="0"/>
              <a:t>Load the following libraries </a:t>
            </a:r>
          </a:p>
        </p:txBody>
      </p:sp>
    </p:spTree>
    <p:extLst>
      <p:ext uri="{BB962C8B-B14F-4D97-AF65-F5344CB8AC3E}">
        <p14:creationId xmlns:p14="http://schemas.microsoft.com/office/powerpoint/2010/main" val="752548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BFE77-9CEA-3F40-95B6-80B8CD366DCE}"/>
              </a:ext>
            </a:extLst>
          </p:cNvPr>
          <p:cNvSpPr>
            <a:spLocks noGrp="1"/>
          </p:cNvSpPr>
          <p:nvPr>
            <p:ph type="title"/>
          </p:nvPr>
        </p:nvSpPr>
        <p:spPr/>
        <p:txBody>
          <a:bodyPr/>
          <a:lstStyle/>
          <a:p>
            <a:r>
              <a:rPr lang="en-GB" dirty="0"/>
              <a:t>Summarize data</a:t>
            </a:r>
            <a:br>
              <a:rPr lang="en-GB" b="0" i="0" u="none" strike="noStrike" dirty="0">
                <a:solidFill>
                  <a:srgbClr val="212121"/>
                </a:solidFill>
                <a:effectLst/>
                <a:latin typeface="Roboto" panose="02000000000000000000" pitchFamily="2" charset="0"/>
              </a:rPr>
            </a:br>
            <a:endParaRPr lang="en-AT" dirty="0"/>
          </a:p>
        </p:txBody>
      </p:sp>
      <p:pic>
        <p:nvPicPr>
          <p:cNvPr id="4" name="Picture 3">
            <a:extLst>
              <a:ext uri="{FF2B5EF4-FFF2-40B4-BE49-F238E27FC236}">
                <a16:creationId xmlns:a16="http://schemas.microsoft.com/office/drawing/2014/main" id="{31BE8EA2-CCBD-B145-9D80-E6F06FDEF795}"/>
              </a:ext>
            </a:extLst>
          </p:cNvPr>
          <p:cNvPicPr>
            <a:picLocks noChangeAspect="1"/>
          </p:cNvPicPr>
          <p:nvPr/>
        </p:nvPicPr>
        <p:blipFill>
          <a:blip r:embed="rId3"/>
          <a:stretch>
            <a:fillRect/>
          </a:stretch>
        </p:blipFill>
        <p:spPr>
          <a:xfrm>
            <a:off x="323055" y="1152983"/>
            <a:ext cx="11545889" cy="3623326"/>
          </a:xfrm>
          <a:prstGeom prst="rect">
            <a:avLst/>
          </a:prstGeom>
        </p:spPr>
      </p:pic>
      <p:pic>
        <p:nvPicPr>
          <p:cNvPr id="5" name="Picture 4">
            <a:extLst>
              <a:ext uri="{FF2B5EF4-FFF2-40B4-BE49-F238E27FC236}">
                <a16:creationId xmlns:a16="http://schemas.microsoft.com/office/drawing/2014/main" id="{2FB14CB9-8814-3B4A-BC08-5BE09A1FC533}"/>
              </a:ext>
            </a:extLst>
          </p:cNvPr>
          <p:cNvPicPr>
            <a:picLocks noChangeAspect="1"/>
          </p:cNvPicPr>
          <p:nvPr/>
        </p:nvPicPr>
        <p:blipFill>
          <a:blip r:embed="rId4"/>
          <a:stretch>
            <a:fillRect/>
          </a:stretch>
        </p:blipFill>
        <p:spPr>
          <a:xfrm>
            <a:off x="6714331" y="4847002"/>
            <a:ext cx="2929731" cy="1858864"/>
          </a:xfrm>
          <a:prstGeom prst="rect">
            <a:avLst/>
          </a:prstGeom>
        </p:spPr>
      </p:pic>
    </p:spTree>
    <p:extLst>
      <p:ext uri="{BB962C8B-B14F-4D97-AF65-F5344CB8AC3E}">
        <p14:creationId xmlns:p14="http://schemas.microsoft.com/office/powerpoint/2010/main" val="2041607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B0F2F-8F1D-AC45-9762-63B5E30C288C}"/>
              </a:ext>
            </a:extLst>
          </p:cNvPr>
          <p:cNvSpPr>
            <a:spLocks noGrp="1"/>
          </p:cNvSpPr>
          <p:nvPr>
            <p:ph type="title"/>
          </p:nvPr>
        </p:nvSpPr>
        <p:spPr/>
        <p:txBody>
          <a:bodyPr/>
          <a:lstStyle/>
          <a:p>
            <a:r>
              <a:rPr lang="en-GB" b="0" i="0" u="none" strike="noStrike" dirty="0">
                <a:solidFill>
                  <a:schemeClr val="tx1"/>
                </a:solidFill>
                <a:effectLst/>
                <a:latin typeface="Roboto" panose="02000000000000000000" pitchFamily="2" charset="0"/>
              </a:rPr>
              <a:t>Data Visualization</a:t>
            </a:r>
            <a:br>
              <a:rPr lang="en-GB" b="0" i="0" u="none" strike="noStrike" dirty="0">
                <a:solidFill>
                  <a:schemeClr val="tx1"/>
                </a:solidFill>
                <a:effectLst/>
                <a:latin typeface="Roboto" panose="02000000000000000000" pitchFamily="2" charset="0"/>
              </a:rPr>
            </a:br>
            <a:endParaRPr lang="en-AT" dirty="0">
              <a:solidFill>
                <a:schemeClr val="tx1"/>
              </a:solidFill>
            </a:endParaRPr>
          </a:p>
        </p:txBody>
      </p:sp>
      <p:pic>
        <p:nvPicPr>
          <p:cNvPr id="6" name="Picture 5">
            <a:extLst>
              <a:ext uri="{FF2B5EF4-FFF2-40B4-BE49-F238E27FC236}">
                <a16:creationId xmlns:a16="http://schemas.microsoft.com/office/drawing/2014/main" id="{C8C4F202-7553-734D-8569-FFE51BAE4885}"/>
              </a:ext>
            </a:extLst>
          </p:cNvPr>
          <p:cNvPicPr>
            <a:picLocks noChangeAspect="1"/>
          </p:cNvPicPr>
          <p:nvPr/>
        </p:nvPicPr>
        <p:blipFill>
          <a:blip r:embed="rId3"/>
          <a:stretch>
            <a:fillRect/>
          </a:stretch>
        </p:blipFill>
        <p:spPr>
          <a:xfrm>
            <a:off x="8043329" y="1200609"/>
            <a:ext cx="3536950" cy="2705100"/>
          </a:xfrm>
          <a:prstGeom prst="rect">
            <a:avLst/>
          </a:prstGeom>
        </p:spPr>
      </p:pic>
      <p:pic>
        <p:nvPicPr>
          <p:cNvPr id="8" name="Picture 7">
            <a:extLst>
              <a:ext uri="{FF2B5EF4-FFF2-40B4-BE49-F238E27FC236}">
                <a16:creationId xmlns:a16="http://schemas.microsoft.com/office/drawing/2014/main" id="{C77A9996-19E4-9A47-A5C5-08EE35C1D102}"/>
              </a:ext>
            </a:extLst>
          </p:cNvPr>
          <p:cNvPicPr>
            <a:picLocks noChangeAspect="1"/>
          </p:cNvPicPr>
          <p:nvPr/>
        </p:nvPicPr>
        <p:blipFill>
          <a:blip r:embed="rId4"/>
          <a:stretch>
            <a:fillRect/>
          </a:stretch>
        </p:blipFill>
        <p:spPr>
          <a:xfrm>
            <a:off x="4186590" y="3973967"/>
            <a:ext cx="3457223" cy="2688233"/>
          </a:xfrm>
          <a:prstGeom prst="rect">
            <a:avLst/>
          </a:prstGeom>
        </p:spPr>
      </p:pic>
      <p:pic>
        <p:nvPicPr>
          <p:cNvPr id="9" name="Picture 8">
            <a:extLst>
              <a:ext uri="{FF2B5EF4-FFF2-40B4-BE49-F238E27FC236}">
                <a16:creationId xmlns:a16="http://schemas.microsoft.com/office/drawing/2014/main" id="{A244D02A-E5E8-474B-9576-4C0E9741175E}"/>
              </a:ext>
            </a:extLst>
          </p:cNvPr>
          <p:cNvPicPr>
            <a:picLocks noChangeAspect="1"/>
          </p:cNvPicPr>
          <p:nvPr/>
        </p:nvPicPr>
        <p:blipFill>
          <a:blip r:embed="rId5"/>
          <a:stretch>
            <a:fillRect/>
          </a:stretch>
        </p:blipFill>
        <p:spPr>
          <a:xfrm>
            <a:off x="8043329" y="3973967"/>
            <a:ext cx="3536950" cy="2703973"/>
          </a:xfrm>
          <a:prstGeom prst="rect">
            <a:avLst/>
          </a:prstGeom>
        </p:spPr>
      </p:pic>
      <p:pic>
        <p:nvPicPr>
          <p:cNvPr id="10" name="Picture 9">
            <a:extLst>
              <a:ext uri="{FF2B5EF4-FFF2-40B4-BE49-F238E27FC236}">
                <a16:creationId xmlns:a16="http://schemas.microsoft.com/office/drawing/2014/main" id="{2584B9DE-6901-DB43-9394-CF5EAA60C2DD}"/>
              </a:ext>
            </a:extLst>
          </p:cNvPr>
          <p:cNvPicPr>
            <a:picLocks noChangeAspect="1"/>
          </p:cNvPicPr>
          <p:nvPr/>
        </p:nvPicPr>
        <p:blipFill>
          <a:blip r:embed="rId6"/>
          <a:stretch>
            <a:fillRect/>
          </a:stretch>
        </p:blipFill>
        <p:spPr>
          <a:xfrm>
            <a:off x="406320" y="1117655"/>
            <a:ext cx="3602038" cy="2788054"/>
          </a:xfrm>
          <a:prstGeom prst="rect">
            <a:avLst/>
          </a:prstGeom>
        </p:spPr>
      </p:pic>
      <p:pic>
        <p:nvPicPr>
          <p:cNvPr id="11" name="Picture 10">
            <a:extLst>
              <a:ext uri="{FF2B5EF4-FFF2-40B4-BE49-F238E27FC236}">
                <a16:creationId xmlns:a16="http://schemas.microsoft.com/office/drawing/2014/main" id="{494232F5-AD09-9641-A800-E508B33007D8}"/>
              </a:ext>
            </a:extLst>
          </p:cNvPr>
          <p:cNvPicPr>
            <a:picLocks noChangeAspect="1"/>
          </p:cNvPicPr>
          <p:nvPr/>
        </p:nvPicPr>
        <p:blipFill>
          <a:blip r:embed="rId7"/>
          <a:stretch>
            <a:fillRect/>
          </a:stretch>
        </p:blipFill>
        <p:spPr>
          <a:xfrm>
            <a:off x="398923" y="3935788"/>
            <a:ext cx="3609435" cy="2726412"/>
          </a:xfrm>
          <a:prstGeom prst="rect">
            <a:avLst/>
          </a:prstGeom>
        </p:spPr>
      </p:pic>
      <p:pic>
        <p:nvPicPr>
          <p:cNvPr id="12" name="Picture 11">
            <a:extLst>
              <a:ext uri="{FF2B5EF4-FFF2-40B4-BE49-F238E27FC236}">
                <a16:creationId xmlns:a16="http://schemas.microsoft.com/office/drawing/2014/main" id="{A60FD4A8-FC9F-8A44-85B0-331012306E68}"/>
              </a:ext>
            </a:extLst>
          </p:cNvPr>
          <p:cNvPicPr>
            <a:picLocks noChangeAspect="1"/>
          </p:cNvPicPr>
          <p:nvPr/>
        </p:nvPicPr>
        <p:blipFill>
          <a:blip r:embed="rId8"/>
          <a:stretch>
            <a:fillRect/>
          </a:stretch>
        </p:blipFill>
        <p:spPr>
          <a:xfrm>
            <a:off x="4186589" y="1117655"/>
            <a:ext cx="3536949" cy="2812273"/>
          </a:xfrm>
          <a:prstGeom prst="rect">
            <a:avLst/>
          </a:prstGeom>
        </p:spPr>
      </p:pic>
    </p:spTree>
    <p:extLst>
      <p:ext uri="{BB962C8B-B14F-4D97-AF65-F5344CB8AC3E}">
        <p14:creationId xmlns:p14="http://schemas.microsoft.com/office/powerpoint/2010/main" val="2820648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60202-1711-F945-83EF-62B098325564}"/>
              </a:ext>
            </a:extLst>
          </p:cNvPr>
          <p:cNvSpPr>
            <a:spLocks noGrp="1"/>
          </p:cNvSpPr>
          <p:nvPr>
            <p:ph type="title"/>
          </p:nvPr>
        </p:nvSpPr>
        <p:spPr/>
        <p:txBody>
          <a:bodyPr/>
          <a:lstStyle/>
          <a:p>
            <a:r>
              <a:rPr lang="en-GB" b="0" i="0" u="none" strike="noStrike" dirty="0">
                <a:solidFill>
                  <a:schemeClr val="tx1"/>
                </a:solidFill>
                <a:effectLst/>
                <a:latin typeface="Roboto" panose="02000000000000000000" pitchFamily="2" charset="0"/>
              </a:rPr>
              <a:t>Tukey's method</a:t>
            </a:r>
            <a:r>
              <a:rPr lang="en-AT" dirty="0">
                <a:solidFill>
                  <a:schemeClr val="tx1"/>
                </a:solidFill>
              </a:rPr>
              <a:t> </a:t>
            </a:r>
          </a:p>
        </p:txBody>
      </p:sp>
      <p:pic>
        <p:nvPicPr>
          <p:cNvPr id="4" name="Picture 3">
            <a:extLst>
              <a:ext uri="{FF2B5EF4-FFF2-40B4-BE49-F238E27FC236}">
                <a16:creationId xmlns:a16="http://schemas.microsoft.com/office/drawing/2014/main" id="{A717842C-7AC2-2245-9A7C-6F7F69EB26F3}"/>
              </a:ext>
            </a:extLst>
          </p:cNvPr>
          <p:cNvPicPr>
            <a:picLocks noChangeAspect="1"/>
          </p:cNvPicPr>
          <p:nvPr/>
        </p:nvPicPr>
        <p:blipFill>
          <a:blip r:embed="rId3"/>
          <a:stretch>
            <a:fillRect/>
          </a:stretch>
        </p:blipFill>
        <p:spPr>
          <a:xfrm>
            <a:off x="4175124" y="1214261"/>
            <a:ext cx="7697789" cy="5520231"/>
          </a:xfrm>
          <a:prstGeom prst="rect">
            <a:avLst/>
          </a:prstGeom>
        </p:spPr>
      </p:pic>
      <p:sp>
        <p:nvSpPr>
          <p:cNvPr id="5" name="TextBox 4">
            <a:extLst>
              <a:ext uri="{FF2B5EF4-FFF2-40B4-BE49-F238E27FC236}">
                <a16:creationId xmlns:a16="http://schemas.microsoft.com/office/drawing/2014/main" id="{84E9ECC9-C15E-804E-BF68-59D582B35675}"/>
              </a:ext>
            </a:extLst>
          </p:cNvPr>
          <p:cNvSpPr txBox="1"/>
          <p:nvPr/>
        </p:nvSpPr>
        <p:spPr>
          <a:xfrm>
            <a:off x="985838" y="2643188"/>
            <a:ext cx="2471737" cy="1477328"/>
          </a:xfrm>
          <a:prstGeom prst="rect">
            <a:avLst/>
          </a:prstGeom>
          <a:noFill/>
        </p:spPr>
        <p:txBody>
          <a:bodyPr wrap="square" rtlCol="0">
            <a:spAutoFit/>
          </a:bodyPr>
          <a:lstStyle/>
          <a:p>
            <a:r>
              <a:rPr lang="en-GB" b="0" i="0" u="none" strike="noStrike" dirty="0">
                <a:effectLst/>
                <a:latin typeface="Courier New" panose="02070309020205020404" pitchFamily="49" charset="0"/>
              </a:rPr>
              <a:t>Output: The dataset contains 14 observations with more than 2 outliers</a:t>
            </a:r>
            <a:endParaRPr lang="en-AT" dirty="0"/>
          </a:p>
        </p:txBody>
      </p:sp>
    </p:spTree>
    <p:extLst>
      <p:ext uri="{BB962C8B-B14F-4D97-AF65-F5344CB8AC3E}">
        <p14:creationId xmlns:p14="http://schemas.microsoft.com/office/powerpoint/2010/main" val="3405028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CE2021E-EBBA-0247-89C2-6C04A90F931E}"/>
              </a:ext>
            </a:extLst>
          </p:cNvPr>
          <p:cNvPicPr>
            <a:picLocks noChangeAspect="1"/>
          </p:cNvPicPr>
          <p:nvPr/>
        </p:nvPicPr>
        <p:blipFill>
          <a:blip r:embed="rId3"/>
          <a:stretch>
            <a:fillRect/>
          </a:stretch>
        </p:blipFill>
        <p:spPr>
          <a:xfrm>
            <a:off x="4114800" y="247650"/>
            <a:ext cx="7848600" cy="6362700"/>
          </a:xfrm>
          <a:prstGeom prst="rect">
            <a:avLst/>
          </a:prstGeom>
        </p:spPr>
      </p:pic>
      <p:sp>
        <p:nvSpPr>
          <p:cNvPr id="6" name="TextBox 5">
            <a:extLst>
              <a:ext uri="{FF2B5EF4-FFF2-40B4-BE49-F238E27FC236}">
                <a16:creationId xmlns:a16="http://schemas.microsoft.com/office/drawing/2014/main" id="{0444D39C-6808-694A-A7F8-91CF40C180B7}"/>
              </a:ext>
            </a:extLst>
          </p:cNvPr>
          <p:cNvSpPr txBox="1"/>
          <p:nvPr/>
        </p:nvSpPr>
        <p:spPr>
          <a:xfrm>
            <a:off x="228600" y="1658421"/>
            <a:ext cx="3629025" cy="2031325"/>
          </a:xfrm>
          <a:prstGeom prst="rect">
            <a:avLst/>
          </a:prstGeom>
          <a:noFill/>
        </p:spPr>
        <p:txBody>
          <a:bodyPr wrap="square">
            <a:spAutoFit/>
          </a:bodyPr>
          <a:lstStyle/>
          <a:p>
            <a:r>
              <a:rPr lang="en-GB" sz="4200" dirty="0">
                <a:latin typeface="Roboto" panose="02000000000000000000" pitchFamily="2" charset="0"/>
                <a:ea typeface="+mj-ea"/>
                <a:cs typeface="+mj-cs"/>
              </a:rPr>
              <a:t>A heatmap of the correlations</a:t>
            </a:r>
            <a:endParaRPr lang="en-AT" sz="4200" dirty="0">
              <a:latin typeface="Roboto" panose="02000000000000000000" pitchFamily="2" charset="0"/>
              <a:ea typeface="+mj-ea"/>
              <a:cs typeface="+mj-cs"/>
            </a:endParaRPr>
          </a:p>
        </p:txBody>
      </p:sp>
      <p:sp>
        <p:nvSpPr>
          <p:cNvPr id="7" name="TextBox 6">
            <a:extLst>
              <a:ext uri="{FF2B5EF4-FFF2-40B4-BE49-F238E27FC236}">
                <a16:creationId xmlns:a16="http://schemas.microsoft.com/office/drawing/2014/main" id="{FD39E441-2711-5442-AD8D-8ADA9D38B5B5}"/>
              </a:ext>
            </a:extLst>
          </p:cNvPr>
          <p:cNvSpPr txBox="1"/>
          <p:nvPr/>
        </p:nvSpPr>
        <p:spPr>
          <a:xfrm>
            <a:off x="-2271713" y="3614738"/>
            <a:ext cx="184731" cy="369332"/>
          </a:xfrm>
          <a:prstGeom prst="rect">
            <a:avLst/>
          </a:prstGeom>
          <a:noFill/>
        </p:spPr>
        <p:txBody>
          <a:bodyPr wrap="none" rtlCol="0">
            <a:spAutoFit/>
          </a:bodyPr>
          <a:lstStyle/>
          <a:p>
            <a:endParaRPr lang="en-AT" dirty="0"/>
          </a:p>
        </p:txBody>
      </p:sp>
    </p:spTree>
    <p:extLst>
      <p:ext uri="{BB962C8B-B14F-4D97-AF65-F5344CB8AC3E}">
        <p14:creationId xmlns:p14="http://schemas.microsoft.com/office/powerpoint/2010/main" val="41003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C0D88-295D-3D4B-983F-3A203D877599}"/>
              </a:ext>
            </a:extLst>
          </p:cNvPr>
          <p:cNvSpPr>
            <a:spLocks noGrp="1"/>
          </p:cNvSpPr>
          <p:nvPr>
            <p:ph type="title"/>
          </p:nvPr>
        </p:nvSpPr>
        <p:spPr/>
        <p:txBody>
          <a:bodyPr/>
          <a:lstStyle/>
          <a:p>
            <a:r>
              <a:rPr lang="en-GB" dirty="0">
                <a:solidFill>
                  <a:schemeClr val="tx1"/>
                </a:solidFill>
                <a:latin typeface="Roboto" panose="02000000000000000000" pitchFamily="2" charset="0"/>
              </a:rPr>
              <a:t>Prepare data</a:t>
            </a:r>
            <a:br>
              <a:rPr lang="en-GB" b="0" i="0" u="none" strike="noStrike" dirty="0">
                <a:solidFill>
                  <a:srgbClr val="212121"/>
                </a:solidFill>
                <a:effectLst/>
                <a:latin typeface="Roboto" panose="02000000000000000000" pitchFamily="2" charset="0"/>
              </a:rPr>
            </a:br>
            <a:endParaRPr lang="en-AT" dirty="0"/>
          </a:p>
        </p:txBody>
      </p:sp>
      <p:sp>
        <p:nvSpPr>
          <p:cNvPr id="3" name="Content Placeholder 2">
            <a:extLst>
              <a:ext uri="{FF2B5EF4-FFF2-40B4-BE49-F238E27FC236}">
                <a16:creationId xmlns:a16="http://schemas.microsoft.com/office/drawing/2014/main" id="{589438B6-CF2A-3240-8C58-FBF0C3618E16}"/>
              </a:ext>
            </a:extLst>
          </p:cNvPr>
          <p:cNvSpPr>
            <a:spLocks noGrp="1"/>
          </p:cNvSpPr>
          <p:nvPr>
            <p:ph idx="1"/>
          </p:nvPr>
        </p:nvSpPr>
        <p:spPr/>
        <p:txBody>
          <a:bodyPr/>
          <a:lstStyle/>
          <a:p>
            <a:r>
              <a:rPr lang="en-GB" dirty="0">
                <a:latin typeface="Roboto" panose="02000000000000000000" pitchFamily="2" charset="0"/>
              </a:rPr>
              <a:t>R</a:t>
            </a:r>
            <a:r>
              <a:rPr lang="en-GB" b="0" i="0" u="none" strike="noStrike" dirty="0">
                <a:effectLst/>
                <a:latin typeface="Roboto" panose="02000000000000000000" pitchFamily="2" charset="0"/>
              </a:rPr>
              <a:t>emove the observations containing multiple </a:t>
            </a:r>
            <a:r>
              <a:rPr lang="en-GB" dirty="0">
                <a:latin typeface="Roboto" panose="02000000000000000000" pitchFamily="2" charset="0"/>
              </a:rPr>
              <a:t>outliers ( more than 2) with the function we created in the previous section.</a:t>
            </a:r>
          </a:p>
          <a:p>
            <a:r>
              <a:rPr lang="en-GB" dirty="0">
                <a:latin typeface="Roboto" panose="02000000000000000000" pitchFamily="2" charset="0"/>
              </a:rPr>
              <a:t>Plot distribution of types </a:t>
            </a:r>
          </a:p>
          <a:p>
            <a:r>
              <a:rPr lang="en-GB" dirty="0">
                <a:latin typeface="Roboto" panose="02000000000000000000" pitchFamily="2" charset="0"/>
              </a:rPr>
              <a:t>Split-out validation dataset</a:t>
            </a:r>
          </a:p>
          <a:p>
            <a:endParaRPr lang="en-AT" dirty="0">
              <a:latin typeface="Roboto" panose="02000000000000000000" pitchFamily="2" charset="0"/>
            </a:endParaRPr>
          </a:p>
        </p:txBody>
      </p:sp>
      <p:pic>
        <p:nvPicPr>
          <p:cNvPr id="4" name="Picture 3">
            <a:extLst>
              <a:ext uri="{FF2B5EF4-FFF2-40B4-BE49-F238E27FC236}">
                <a16:creationId xmlns:a16="http://schemas.microsoft.com/office/drawing/2014/main" id="{341C8641-950B-EE47-B073-1383CFA68876}"/>
              </a:ext>
            </a:extLst>
          </p:cNvPr>
          <p:cNvPicPr>
            <a:picLocks noChangeAspect="1"/>
          </p:cNvPicPr>
          <p:nvPr/>
        </p:nvPicPr>
        <p:blipFill>
          <a:blip r:embed="rId2"/>
          <a:stretch>
            <a:fillRect/>
          </a:stretch>
        </p:blipFill>
        <p:spPr>
          <a:xfrm>
            <a:off x="1220787" y="3700182"/>
            <a:ext cx="9436100" cy="2705100"/>
          </a:xfrm>
          <a:prstGeom prst="rect">
            <a:avLst/>
          </a:prstGeom>
        </p:spPr>
      </p:pic>
    </p:spTree>
    <p:extLst>
      <p:ext uri="{BB962C8B-B14F-4D97-AF65-F5344CB8AC3E}">
        <p14:creationId xmlns:p14="http://schemas.microsoft.com/office/powerpoint/2010/main" val="4177352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2E7D8-2FDB-1D45-9941-E776E3CD1008}"/>
              </a:ext>
            </a:extLst>
          </p:cNvPr>
          <p:cNvSpPr>
            <a:spLocks noGrp="1"/>
          </p:cNvSpPr>
          <p:nvPr>
            <p:ph type="title"/>
          </p:nvPr>
        </p:nvSpPr>
        <p:spPr/>
        <p:txBody>
          <a:bodyPr/>
          <a:lstStyle/>
          <a:p>
            <a:r>
              <a:rPr lang="en-GB" dirty="0">
                <a:solidFill>
                  <a:schemeClr val="tx1"/>
                </a:solidFill>
                <a:latin typeface="Roboto" panose="02000000000000000000" pitchFamily="2" charset="0"/>
              </a:rPr>
              <a:t>Data transformation</a:t>
            </a:r>
            <a:br>
              <a:rPr lang="en-GB" b="0" i="0" u="none" strike="noStrike" dirty="0">
                <a:solidFill>
                  <a:srgbClr val="000000"/>
                </a:solidFill>
                <a:effectLst/>
                <a:latin typeface="Inter"/>
              </a:rPr>
            </a:br>
            <a:endParaRPr lang="en-AT" dirty="0"/>
          </a:p>
        </p:txBody>
      </p:sp>
      <p:pic>
        <p:nvPicPr>
          <p:cNvPr id="4" name="Picture 3">
            <a:extLst>
              <a:ext uri="{FF2B5EF4-FFF2-40B4-BE49-F238E27FC236}">
                <a16:creationId xmlns:a16="http://schemas.microsoft.com/office/drawing/2014/main" id="{E93E3BDE-64F5-A547-8D27-B41AB5BE7B3A}"/>
              </a:ext>
            </a:extLst>
          </p:cNvPr>
          <p:cNvPicPr>
            <a:picLocks noChangeAspect="1"/>
          </p:cNvPicPr>
          <p:nvPr/>
        </p:nvPicPr>
        <p:blipFill>
          <a:blip r:embed="rId3"/>
          <a:stretch>
            <a:fillRect/>
          </a:stretch>
        </p:blipFill>
        <p:spPr>
          <a:xfrm>
            <a:off x="841374" y="2194364"/>
            <a:ext cx="10143537" cy="1525588"/>
          </a:xfrm>
          <a:prstGeom prst="rect">
            <a:avLst/>
          </a:prstGeom>
        </p:spPr>
      </p:pic>
      <p:pic>
        <p:nvPicPr>
          <p:cNvPr id="5" name="Picture 4">
            <a:extLst>
              <a:ext uri="{FF2B5EF4-FFF2-40B4-BE49-F238E27FC236}">
                <a16:creationId xmlns:a16="http://schemas.microsoft.com/office/drawing/2014/main" id="{281EE021-920E-0049-B150-6DBF135B7335}"/>
              </a:ext>
            </a:extLst>
          </p:cNvPr>
          <p:cNvPicPr>
            <a:picLocks noChangeAspect="1"/>
          </p:cNvPicPr>
          <p:nvPr/>
        </p:nvPicPr>
        <p:blipFill>
          <a:blip r:embed="rId4"/>
          <a:stretch>
            <a:fillRect/>
          </a:stretch>
        </p:blipFill>
        <p:spPr>
          <a:xfrm>
            <a:off x="5229225" y="4007009"/>
            <a:ext cx="6019800" cy="2374900"/>
          </a:xfrm>
          <a:prstGeom prst="rect">
            <a:avLst/>
          </a:prstGeom>
        </p:spPr>
      </p:pic>
    </p:spTree>
    <p:extLst>
      <p:ext uri="{BB962C8B-B14F-4D97-AF65-F5344CB8AC3E}">
        <p14:creationId xmlns:p14="http://schemas.microsoft.com/office/powerpoint/2010/main" val="12085514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1857</TotalTime>
  <Words>2153</Words>
  <Application>Microsoft Macintosh PowerPoint</Application>
  <PresentationFormat>Widescreen</PresentationFormat>
  <Paragraphs>135</Paragraphs>
  <Slides>12</Slides>
  <Notes>10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Arial</vt:lpstr>
      <vt:lpstr>Calibri</vt:lpstr>
      <vt:lpstr>Century Gothic</vt:lpstr>
      <vt:lpstr>Courier New</vt:lpstr>
      <vt:lpstr>Helvetica Neue</vt:lpstr>
      <vt:lpstr>Inter</vt:lpstr>
      <vt:lpstr>Roboto</vt:lpstr>
      <vt:lpstr>Söhne</vt:lpstr>
      <vt:lpstr>Wingdings 3</vt:lpstr>
      <vt:lpstr>zeitung</vt:lpstr>
      <vt:lpstr>Ion</vt:lpstr>
      <vt:lpstr>Glass Type Classification with Machine Learning </vt:lpstr>
      <vt:lpstr>About data set </vt:lpstr>
      <vt:lpstr>Import library</vt:lpstr>
      <vt:lpstr>Summarize data </vt:lpstr>
      <vt:lpstr>Data Visualization </vt:lpstr>
      <vt:lpstr>Tukey's method </vt:lpstr>
      <vt:lpstr>PowerPoint Presentation</vt:lpstr>
      <vt:lpstr>Prepare data </vt:lpstr>
      <vt:lpstr>Data transformation </vt:lpstr>
      <vt:lpstr>Evaluate Algorithm</vt:lpstr>
      <vt:lpstr>Evaluate Algorithm</vt:lpstr>
      <vt:lpstr>Compare Algorithm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Glass Type Classification with Machine Learning </dc:title>
  <dc:creator>Игорь Гатчин</dc:creator>
  <cp:lastModifiedBy>Игорь Гатчин</cp:lastModifiedBy>
  <cp:revision>5</cp:revision>
  <dcterms:created xsi:type="dcterms:W3CDTF">2023-05-16T20:06:15Z</dcterms:created>
  <dcterms:modified xsi:type="dcterms:W3CDTF">2023-05-23T18:48:46Z</dcterms:modified>
</cp:coreProperties>
</file>