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sldIdLst>
    <p:sldId id="256" r:id="rId2"/>
    <p:sldId id="263" r:id="rId3"/>
    <p:sldId id="291" r:id="rId4"/>
    <p:sldId id="264" r:id="rId5"/>
    <p:sldId id="296" r:id="rId6"/>
    <p:sldId id="297" r:id="rId7"/>
    <p:sldId id="298" r:id="rId8"/>
    <p:sldId id="292" r:id="rId9"/>
    <p:sldId id="300" r:id="rId10"/>
    <p:sldId id="293" r:id="rId11"/>
    <p:sldId id="294" r:id="rId12"/>
    <p:sldId id="295" r:id="rId13"/>
    <p:sldId id="261" r:id="rId14"/>
    <p:sldId id="299" r:id="rId15"/>
    <p:sldId id="274" r:id="rId16"/>
    <p:sldId id="301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78E84D-FE33-4C57-97A9-D8E6A1422173}" v="100" dt="2023-11-26T20:17:25.4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13E871-E48B-441A-A56A-B2D745A8302A}" type="datetimeFigureOut">
              <a:rPr lang="pt-BR" smtClean="0"/>
              <a:t>14/12/2023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DB1CBE-6FF9-4976-A99D-DFADA0529E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3574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155EF8-9FAE-18A6-9A54-6A398C8428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09CC6FC-CC66-999E-5241-51D92697E8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52CD62E-A883-C2C6-30E8-E43F03B98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pPr/>
              <a:t>12/14/2023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FCFB01C-91DF-FE76-055D-E1A30E2BD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E056923-8DDC-4A2A-77F5-BA52483D0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189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2BAB05-30ED-24AD-5578-CFF3191AE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649DBBD-FB54-C2AC-F7A4-D10548992B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452F24-CE61-4836-1C79-DACE921BC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pPr/>
              <a:t>12/14/2023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A92DC6A-70A2-2E5F-5F82-C5CA89A44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1F887ED-8F74-0D39-5BCD-312A59FC6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382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92CB410-D4F5-4E59-6906-4F84E86479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DC7F168-7774-B636-C74F-F3F1B8ABD4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AC0F09F-0B54-4407-A4D8-CD4D66A3C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pPr/>
              <a:t>12/14/2023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E056B1-E7E5-F631-ABD6-E70B0A91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B229DC-AF0E-D066-3ED3-1CCE45565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288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057ACD-EB13-8AF3-4CF4-4C389D8DE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1F89CD-10D7-B9CC-64D9-B2E454EA0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36C0F2F-9368-06FB-9871-A79306E96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pPr/>
              <a:t>12/14/2023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F37AF75-6F06-9961-9879-4A157A251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1C36B2C-326D-69AC-CFD3-6F40986A5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97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8EF2F5-9B7F-8D5D-EE91-6C9DEECD4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2D23D67-2895-F506-0BBC-A572E81BC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C5ED7A6-26D4-58D3-203E-9A2DE0A07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pPr/>
              <a:t>12/14/2023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2911911-58AC-560A-28BC-E88F96662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4AD6C41-E440-B1F5-28AD-FC5C54708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620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26E854-55C9-154E-3A24-4630C2C19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7D87D1-D518-F83F-46FD-B1D994DDD8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3B02298-5C9F-2581-6B70-06E8F80F0D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C501222-AD6E-FD09-018C-84C3778F8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pPr/>
              <a:t>12/14/2023</a:t>
            </a:fld>
            <a:endParaRPr lang="en-US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1467F20-7544-77D4-E39D-9AB84BB10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0996D8A-8A8A-C6AD-3032-65215494F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936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1154C2-17F3-A023-B781-5491A15B9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290FE58-D1C7-A331-C304-EAA2E8B11D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F357E43-DD79-8063-7D8C-F9E91DA749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D5D4EDD-3484-4443-0DB5-F80C65CDCC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FF6DE01-D534-C2CE-5AF2-B78C746AA3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CA3E99F-4265-496E-4C9C-4C9A06E18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pPr/>
              <a:t>12/14/2023</a:t>
            </a:fld>
            <a:endParaRPr lang="en-US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EE1EC07-2A64-9B85-D410-16F1CD3CB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FBBC429-5FDD-2499-45E3-EDD44C3EE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887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2BFCD9-A8D6-8B21-C440-2C227BFC7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180F9F2-E8DB-782B-AF5E-5BC92D75C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pPr/>
              <a:t>12/14/2023</a:t>
            </a:fld>
            <a:endParaRPr lang="en-US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D77BA2D-5E16-67A1-BED1-5E8FC6BA2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181F626-9A0D-8BBF-DFCE-E9C1DFE86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058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8DC4891-058D-D87D-E3EB-7D37E9B32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pPr/>
              <a:t>12/14/2023</a:t>
            </a:fld>
            <a:endParaRPr lang="en-US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DE45BC5-DB5F-32D1-6E3D-7E5A25B93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E55F85D-094F-BE20-18C7-0598048DD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594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100207-82F1-FCC6-0475-4394F0ABB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2E9497D-A725-C6A4-44BD-90C664974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50E427A-E2CB-37B3-7869-B15BB6D589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2D8A5F1-983A-C093-790A-35CFF3902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pPr/>
              <a:t>12/14/2023</a:t>
            </a:fld>
            <a:endParaRPr lang="en-US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F610929-E42F-6603-4178-4DBB24EA9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DAB9BC0-EBD9-3DF5-59E1-7F5CFEB1B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515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C181CD-F0CA-77A2-E445-E23019544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3C582EA-141D-6572-69D4-DA2C3EC6EA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DE994FB-A213-BCB0-333D-BCA072F75B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6624718-0A4C-1666-B56B-F7DB6FD96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pPr/>
              <a:t>12/14/2023</a:t>
            </a:fld>
            <a:endParaRPr lang="en-US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3E987BF-CC35-5081-C235-721897A11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C75F632-674E-4C61-CE11-728B66C59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984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6900214-2DFB-B038-59F7-130AE4F1D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F17F74A-6613-2516-357E-635324E60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FB79746-ED1C-A382-F3F7-49CCABFD91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8A28C-4C6A-46EA-90C0-4EE0B89CC5C7}" type="datetimeFigureOut">
              <a:rPr lang="en-US" smtClean="0"/>
              <a:pPr/>
              <a:t>12/14/2023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5439E77-E457-3744-FDF5-6010E9F01A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6A56945-FE7D-C1FA-029B-31F17F36E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F7F31-0B8A-474A-B86C-91F381754329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324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microsoft.com/office/2007/relationships/hdphoto" Target="../media/hdphoto2.wdp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8161F97D-129A-1F94-6CF8-1925C8974B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6825" y="1833563"/>
            <a:ext cx="10498347" cy="2387600"/>
          </a:xfrm>
        </p:spPr>
        <p:txBody>
          <a:bodyPr>
            <a:noAutofit/>
          </a:bodyPr>
          <a:lstStyle/>
          <a:p>
            <a:r>
              <a:rPr lang="en-US" sz="4000" b="1" dirty="0"/>
              <a:t>Rede de </a:t>
            </a:r>
            <a:r>
              <a:rPr lang="en-US" sz="4000" b="1" dirty="0" err="1"/>
              <a:t>artigos</a:t>
            </a:r>
            <a:r>
              <a:rPr lang="en-US" sz="4000" b="1" dirty="0"/>
              <a:t> do Wikipedia: Uma </a:t>
            </a:r>
            <a:r>
              <a:rPr lang="en-US" sz="4000" b="1" dirty="0" err="1"/>
              <a:t>análise</a:t>
            </a:r>
            <a:r>
              <a:rPr lang="en-US" sz="4000" b="1" dirty="0"/>
              <a:t> </a:t>
            </a:r>
            <a:r>
              <a:rPr lang="en-US" sz="4000" b="1" dirty="0" err="1"/>
              <a:t>focada</a:t>
            </a:r>
            <a:r>
              <a:rPr lang="en-US" sz="4000" b="1" dirty="0"/>
              <a:t> </a:t>
            </a:r>
            <a:r>
              <a:rPr lang="en-US" sz="4000" b="1" dirty="0" err="1"/>
              <a:t>na</a:t>
            </a:r>
            <a:r>
              <a:rPr lang="en-US" sz="4000" b="1" dirty="0"/>
              <a:t> </a:t>
            </a:r>
            <a:r>
              <a:rPr lang="en-US" sz="4000" b="1" dirty="0" err="1"/>
              <a:t>comparação</a:t>
            </a:r>
            <a:r>
              <a:rPr lang="en-US" sz="4000" b="1" dirty="0"/>
              <a:t> entre </a:t>
            </a:r>
            <a:r>
              <a:rPr lang="en-US" sz="4000" b="1" dirty="0" err="1"/>
              <a:t>menores</a:t>
            </a:r>
            <a:r>
              <a:rPr lang="en-US" sz="4000" b="1" dirty="0"/>
              <a:t> </a:t>
            </a:r>
            <a:r>
              <a:rPr lang="en-US" sz="4000" b="1" dirty="0" err="1"/>
              <a:t>caminhos</a:t>
            </a:r>
            <a:r>
              <a:rPr lang="en-US" sz="4000" b="1" dirty="0"/>
              <a:t> e </a:t>
            </a:r>
            <a:r>
              <a:rPr lang="en-US" sz="4000" b="1" dirty="0" err="1"/>
              <a:t>caminhos</a:t>
            </a:r>
            <a:r>
              <a:rPr lang="en-US" sz="4000" b="1" dirty="0"/>
              <a:t> </a:t>
            </a:r>
            <a:r>
              <a:rPr lang="en-US" sz="4000" b="1" dirty="0" err="1"/>
              <a:t>traçados</a:t>
            </a:r>
            <a:r>
              <a:rPr lang="en-US" sz="4000" b="1" dirty="0"/>
              <a:t> </a:t>
            </a:r>
            <a:r>
              <a:rPr lang="en-US" sz="4000" b="1" dirty="0" err="1"/>
              <a:t>por</a:t>
            </a:r>
            <a:r>
              <a:rPr lang="en-US" sz="4000" b="1" dirty="0"/>
              <a:t> </a:t>
            </a:r>
            <a:r>
              <a:rPr lang="en-US" sz="4000" b="1" dirty="0" err="1"/>
              <a:t>jogadores</a:t>
            </a:r>
            <a:r>
              <a:rPr lang="en-US" sz="4000" b="1" dirty="0"/>
              <a:t> do </a:t>
            </a:r>
            <a:r>
              <a:rPr lang="en-US" sz="4000" b="1" dirty="0" err="1"/>
              <a:t>jogo</a:t>
            </a:r>
            <a:r>
              <a:rPr lang="en-US" sz="4000" b="1" dirty="0"/>
              <a:t> </a:t>
            </a:r>
            <a:r>
              <a:rPr lang="en-US" sz="4000" b="1" dirty="0" err="1"/>
              <a:t>Wikispeedia</a:t>
            </a:r>
            <a:endParaRPr lang="pt-BR" sz="4000" dirty="0"/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0BF4E671-A5E2-FC9B-1676-D614A53B3F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6490" y="5735637"/>
            <a:ext cx="9259019" cy="738306"/>
          </a:xfrm>
        </p:spPr>
        <p:txBody>
          <a:bodyPr>
            <a:normAutofit lnSpcReduction="10000"/>
          </a:bodyPr>
          <a:lstStyle/>
          <a:p>
            <a:r>
              <a:rPr lang="pt-BR" sz="1900" dirty="0"/>
              <a:t>Igor Gonçalves Ribeiro Silva</a:t>
            </a:r>
            <a:endParaRPr lang="en-US" sz="1900" i="1" dirty="0"/>
          </a:p>
          <a:p>
            <a:r>
              <a:rPr lang="en-US" sz="2000" dirty="0" err="1"/>
              <a:t>Uberlândia</a:t>
            </a:r>
            <a:r>
              <a:rPr lang="en-US" sz="2000" dirty="0"/>
              <a:t>, 15 de </a:t>
            </a:r>
            <a:r>
              <a:rPr lang="en-US" sz="2000" dirty="0" err="1"/>
              <a:t>dezembro</a:t>
            </a:r>
            <a:r>
              <a:rPr lang="en-US" sz="2000" dirty="0"/>
              <a:t> de 2023</a:t>
            </a:r>
            <a:endParaRPr lang="pt-BR" sz="2000" dirty="0"/>
          </a:p>
        </p:txBody>
      </p:sp>
      <p:pic>
        <p:nvPicPr>
          <p:cNvPr id="1028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FFD05331-6185-458B-C41A-8B9182D984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56" t="30772" r="26476" b="29721"/>
          <a:stretch/>
        </p:blipFill>
        <p:spPr bwMode="auto">
          <a:xfrm>
            <a:off x="175491" y="89512"/>
            <a:ext cx="2558473" cy="878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arca UFU">
            <a:extLst>
              <a:ext uri="{FF2B5EF4-FFF2-40B4-BE49-F238E27FC236}">
                <a16:creationId xmlns:a16="http://schemas.microsoft.com/office/drawing/2014/main" id="{9DEC8779-F9E1-1A08-2E68-C6E779DAFF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3127" y="89512"/>
            <a:ext cx="3043382" cy="885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36507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FFD05331-6185-458B-C41A-8B9182D984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56" t="30772" r="26476" b="29721"/>
          <a:stretch/>
        </p:blipFill>
        <p:spPr bwMode="auto">
          <a:xfrm>
            <a:off x="175491" y="89512"/>
            <a:ext cx="1722451" cy="59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arca UFU">
            <a:extLst>
              <a:ext uri="{FF2B5EF4-FFF2-40B4-BE49-F238E27FC236}">
                <a16:creationId xmlns:a16="http://schemas.microsoft.com/office/drawing/2014/main" id="{9DEC8779-F9E1-1A08-2E68-C6E779DAFF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6799" y="89512"/>
            <a:ext cx="2059709" cy="599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D486BEB0-6CAA-38CF-8DA4-23EC020451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b="3952"/>
          <a:stretch/>
        </p:blipFill>
        <p:spPr>
          <a:xfrm>
            <a:off x="0" y="2021987"/>
            <a:ext cx="6061227" cy="3769213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D5700C47-A6E7-5C16-ABAC-39859250DD8E}"/>
              </a:ext>
            </a:extLst>
          </p:cNvPr>
          <p:cNvSpPr txBox="1"/>
          <p:nvPr/>
        </p:nvSpPr>
        <p:spPr>
          <a:xfrm>
            <a:off x="3214589" y="0"/>
            <a:ext cx="50758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/>
              <a:t>Análise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13C66D89-342B-6B45-C7FE-2088A67839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1227" y="2021987"/>
            <a:ext cx="6130774" cy="3252727"/>
          </a:xfrm>
          <a:prstGeom prst="rect">
            <a:avLst/>
          </a:prstGeom>
        </p:spPr>
      </p:pic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DCEB8FEF-1E00-48D7-B22F-018FAAD268EE}"/>
              </a:ext>
            </a:extLst>
          </p:cNvPr>
          <p:cNvCxnSpPr/>
          <p:nvPr/>
        </p:nvCxnSpPr>
        <p:spPr>
          <a:xfrm flipH="1">
            <a:off x="6677025" y="1485900"/>
            <a:ext cx="1409700" cy="790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8B3A1D44-381B-1E86-88FF-83A28BAC3DDF}"/>
              </a:ext>
            </a:extLst>
          </p:cNvPr>
          <p:cNvSpPr txBox="1"/>
          <p:nvPr/>
        </p:nvSpPr>
        <p:spPr>
          <a:xfrm>
            <a:off x="8086725" y="1213954"/>
            <a:ext cx="14588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/>
              <a:t>subject.Countries</a:t>
            </a:r>
            <a:endParaRPr lang="pt-BR" sz="1400" dirty="0"/>
          </a:p>
        </p:txBody>
      </p:sp>
      <p:sp>
        <p:nvSpPr>
          <p:cNvPr id="16" name="Espaço Reservado para Conteúdo 8">
            <a:extLst>
              <a:ext uri="{FF2B5EF4-FFF2-40B4-BE49-F238E27FC236}">
                <a16:creationId xmlns:a16="http://schemas.microsoft.com/office/drawing/2014/main" id="{F393A3AC-3182-B379-171D-FB2E24250A88}"/>
              </a:ext>
            </a:extLst>
          </p:cNvPr>
          <p:cNvSpPr txBox="1">
            <a:spLocks/>
          </p:cNvSpPr>
          <p:nvPr/>
        </p:nvSpPr>
        <p:spPr>
          <a:xfrm>
            <a:off x="838200" y="901111"/>
            <a:ext cx="10515600" cy="39428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2400" b="1" dirty="0"/>
              <a:t>Distribuição de Categorias e Macro Categorias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sz="2000" dirty="0"/>
          </a:p>
          <a:p>
            <a:pPr marL="0" indent="0">
              <a:buFont typeface="Arial" panose="020B0604020202020204" pitchFamily="34" charset="0"/>
              <a:buNone/>
            </a:pPr>
            <a:endParaRPr lang="pt-BR" sz="2000" i="1" dirty="0"/>
          </a:p>
          <a:p>
            <a:pPr marL="0" indent="0">
              <a:buFont typeface="Arial" panose="020B0604020202020204" pitchFamily="34" charset="0"/>
              <a:buNone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169547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FFD05331-6185-458B-C41A-8B9182D984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56" t="30772" r="26476" b="29721"/>
          <a:stretch/>
        </p:blipFill>
        <p:spPr bwMode="auto">
          <a:xfrm>
            <a:off x="175491" y="89512"/>
            <a:ext cx="1722451" cy="59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arca UFU">
            <a:extLst>
              <a:ext uri="{FF2B5EF4-FFF2-40B4-BE49-F238E27FC236}">
                <a16:creationId xmlns:a16="http://schemas.microsoft.com/office/drawing/2014/main" id="{9DEC8779-F9E1-1A08-2E68-C6E779DAFF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6799" y="89512"/>
            <a:ext cx="2059709" cy="599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756EB9E6-82BD-63EF-57AF-B20B628C3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20423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b="1" dirty="0"/>
              <a:t>K-Core</a:t>
            </a:r>
          </a:p>
          <a:p>
            <a:r>
              <a:rPr lang="pt-BR" sz="2000" dirty="0"/>
              <a:t>K = 47</a:t>
            </a:r>
          </a:p>
          <a:p>
            <a:r>
              <a:rPr lang="pt-BR" sz="2000" dirty="0"/>
              <a:t>199 nós e 7509 arestas</a:t>
            </a:r>
          </a:p>
          <a:p>
            <a:r>
              <a:rPr lang="pt-BR" sz="2000" dirty="0"/>
              <a:t>Alteração nas macro categorias dominantes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5700C47-A6E7-5C16-ABAC-39859250DD8E}"/>
              </a:ext>
            </a:extLst>
          </p:cNvPr>
          <p:cNvSpPr txBox="1"/>
          <p:nvPr/>
        </p:nvSpPr>
        <p:spPr>
          <a:xfrm>
            <a:off x="3214589" y="0"/>
            <a:ext cx="50758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/>
              <a:t>Análise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95A9350-7CB2-6038-7EA6-E68A33979C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06" b="89937" l="10000" r="90625">
                        <a14:foregroundMark x1="25469" y1="31289" x2="39219" y2="23270"/>
                        <a14:foregroundMark x1="39219" y1="23270" x2="49688" y2="20597"/>
                        <a14:foregroundMark x1="80000" y1="28774" x2="43906" y2="9434"/>
                        <a14:foregroundMark x1="43906" y1="9434" x2="31250" y2="8648"/>
                        <a14:foregroundMark x1="31250" y1="8648" x2="20156" y2="18868"/>
                        <a14:foregroundMark x1="20156" y1="18868" x2="5938" y2="46698"/>
                        <a14:foregroundMark x1="5938" y1="46698" x2="8594" y2="69182"/>
                        <a14:foregroundMark x1="8594" y1="69182" x2="12500" y2="78302"/>
                        <a14:foregroundMark x1="12500" y1="78302" x2="54063" y2="90566"/>
                        <a14:foregroundMark x1="54063" y1="90566" x2="65781" y2="90723"/>
                        <a14:foregroundMark x1="65781" y1="90723" x2="90156" y2="77201"/>
                        <a14:foregroundMark x1="90156" y1="77201" x2="94375" y2="67453"/>
                        <a14:foregroundMark x1="94375" y1="67453" x2="90625" y2="35063"/>
                        <a14:foregroundMark x1="90625" y1="35063" x2="80000" y2="2924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96000" y="800100"/>
            <a:ext cx="6096000" cy="6057900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42D648A9-BB82-EA2B-D332-2E9EF12AD5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3019425"/>
            <a:ext cx="6562773" cy="348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718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FFD05331-6185-458B-C41A-8B9182D984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56" t="30772" r="26476" b="29721"/>
          <a:stretch/>
        </p:blipFill>
        <p:spPr bwMode="auto">
          <a:xfrm>
            <a:off x="175491" y="89512"/>
            <a:ext cx="1722451" cy="59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arca UFU">
            <a:extLst>
              <a:ext uri="{FF2B5EF4-FFF2-40B4-BE49-F238E27FC236}">
                <a16:creationId xmlns:a16="http://schemas.microsoft.com/office/drawing/2014/main" id="{9DEC8779-F9E1-1A08-2E68-C6E779DAFF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6799" y="89512"/>
            <a:ext cx="2059709" cy="599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756EB9E6-82BD-63EF-57AF-B20B628C3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611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b="1" dirty="0"/>
              <a:t>Análise de Caminhos - Tamanhos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5700C47-A6E7-5C16-ABAC-39859250DD8E}"/>
              </a:ext>
            </a:extLst>
          </p:cNvPr>
          <p:cNvSpPr txBox="1"/>
          <p:nvPr/>
        </p:nvSpPr>
        <p:spPr>
          <a:xfrm>
            <a:off x="3214589" y="0"/>
            <a:ext cx="50758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/>
              <a:t>Análise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3B21094-84E6-8589-3CBC-617D19F2AE05}"/>
              </a:ext>
            </a:extLst>
          </p:cNvPr>
          <p:cNvSpPr txBox="1"/>
          <p:nvPr/>
        </p:nvSpPr>
        <p:spPr>
          <a:xfrm>
            <a:off x="1371600" y="1932851"/>
            <a:ext cx="561975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Menores Caminhos: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Quantidade: 28717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Tamanho médio: 3.33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Maior Caminho: 5 (diâmetro da rede)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Moda: 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/>
          </a:p>
          <a:p>
            <a:r>
              <a:rPr lang="pt-BR" sz="2400" b="1" dirty="0"/>
              <a:t>Caminhos dos Jogadores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Quantidade: 410536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Tamanho médio: 5.95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Maior Caminho : 405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Moda: 5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54FA28F-A81C-3F79-75C5-7E5DA38BBD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5649" y="1015206"/>
            <a:ext cx="3438525" cy="2612073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E2638875-4EC6-5A8C-AF84-E95D8BFC73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7389" y="3836692"/>
            <a:ext cx="3486785" cy="261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5631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FFD05331-6185-458B-C41A-8B9182D984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56" t="30772" r="26476" b="29721"/>
          <a:stretch/>
        </p:blipFill>
        <p:spPr bwMode="auto">
          <a:xfrm>
            <a:off x="175491" y="89512"/>
            <a:ext cx="1722451" cy="59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arca UFU">
            <a:extLst>
              <a:ext uri="{FF2B5EF4-FFF2-40B4-BE49-F238E27FC236}">
                <a16:creationId xmlns:a16="http://schemas.microsoft.com/office/drawing/2014/main" id="{9DEC8779-F9E1-1A08-2E68-C6E779DAFF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6799" y="89512"/>
            <a:ext cx="2059709" cy="599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756EB9E6-82BD-63EF-57AF-B20B628C3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8436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/>
              <a:t>CDAM</a:t>
            </a:r>
            <a:endParaRPr lang="pt-BR" sz="2400" b="1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5A712B1-BF12-7A0A-1232-CD368D1D6163}"/>
              </a:ext>
            </a:extLst>
          </p:cNvPr>
          <p:cNvSpPr txBox="1"/>
          <p:nvPr/>
        </p:nvSpPr>
        <p:spPr>
          <a:xfrm>
            <a:off x="3214589" y="0"/>
            <a:ext cx="50758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/>
              <a:t>Insights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794B2DD-F92F-0E50-FA32-3E31EB18A0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389" y="2783841"/>
            <a:ext cx="5316400" cy="381112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7FA58F42-A8DC-1373-D3BF-CCB071DF85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7639" y="2783841"/>
            <a:ext cx="5316401" cy="3811120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5B5D2204-5979-AB36-FB51-E6BACA9C3B53}"/>
              </a:ext>
            </a:extLst>
          </p:cNvPr>
          <p:cNvSpPr txBox="1"/>
          <p:nvPr/>
        </p:nvSpPr>
        <p:spPr>
          <a:xfrm>
            <a:off x="838200" y="189942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CDAM médio dos menores caminhos: 0.750</a:t>
            </a:r>
          </a:p>
          <a:p>
            <a:r>
              <a:rPr lang="pt-BR" dirty="0"/>
              <a:t>CDAM médio dos caminhos dos jogadores: 0.625</a:t>
            </a:r>
          </a:p>
        </p:txBody>
      </p:sp>
    </p:spTree>
    <p:extLst>
      <p:ext uri="{BB962C8B-B14F-4D97-AF65-F5344CB8AC3E}">
        <p14:creationId xmlns:p14="http://schemas.microsoft.com/office/powerpoint/2010/main" val="27399619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FFD05331-6185-458B-C41A-8B9182D984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56" t="30772" r="26476" b="29721"/>
          <a:stretch/>
        </p:blipFill>
        <p:spPr bwMode="auto">
          <a:xfrm>
            <a:off x="175491" y="89512"/>
            <a:ext cx="1722451" cy="59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arca UFU">
            <a:extLst>
              <a:ext uri="{FF2B5EF4-FFF2-40B4-BE49-F238E27FC236}">
                <a16:creationId xmlns:a16="http://schemas.microsoft.com/office/drawing/2014/main" id="{9DEC8779-F9E1-1A08-2E68-C6E779DAFF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6799" y="89512"/>
            <a:ext cx="2059709" cy="599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756EB9E6-82BD-63EF-57AF-B20B628C3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4128" y="1293623"/>
            <a:ext cx="2988903" cy="54289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1600" b="1" dirty="0"/>
              <a:t>Top 10 </a:t>
            </a:r>
            <a:r>
              <a:rPr lang="pt-BR" sz="1600" b="1" dirty="0" err="1"/>
              <a:t>Betweenness</a:t>
            </a:r>
            <a:r>
              <a:rPr lang="pt-BR" sz="1600" b="1" dirty="0"/>
              <a:t> </a:t>
            </a:r>
            <a:r>
              <a:rPr lang="pt-BR" sz="1600" b="1" dirty="0" err="1"/>
              <a:t>Centrality</a:t>
            </a:r>
            <a:endParaRPr lang="pt-BR" sz="1400" b="1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5A712B1-BF12-7A0A-1232-CD368D1D6163}"/>
              </a:ext>
            </a:extLst>
          </p:cNvPr>
          <p:cNvSpPr txBox="1"/>
          <p:nvPr/>
        </p:nvSpPr>
        <p:spPr>
          <a:xfrm>
            <a:off x="3214589" y="0"/>
            <a:ext cx="50758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/>
              <a:t>Insights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4CC5727E-004C-B10C-6603-6102ABF031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4288331"/>
              </p:ext>
            </p:extLst>
          </p:nvPr>
        </p:nvGraphicFramePr>
        <p:xfrm>
          <a:off x="741680" y="1661334"/>
          <a:ext cx="3515756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7546">
                  <a:extLst>
                    <a:ext uri="{9D8B030D-6E8A-4147-A177-3AD203B41FA5}">
                      <a16:colId xmlns:a16="http://schemas.microsoft.com/office/drawing/2014/main" val="1181712363"/>
                    </a:ext>
                  </a:extLst>
                </a:gridCol>
                <a:gridCol w="1668210">
                  <a:extLst>
                    <a:ext uri="{9D8B030D-6E8A-4147-A177-3AD203B41FA5}">
                      <a16:colId xmlns:a16="http://schemas.microsoft.com/office/drawing/2014/main" val="25119134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Nó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Betweenness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066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United_States</a:t>
                      </a:r>
                      <a:endParaRPr lang="pt-BR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0.125380</a:t>
                      </a:r>
                    </a:p>
                  </a:txBody>
                  <a:tcPr marL="7620" marR="7620" marT="30480" marB="30480" anchor="ctr"/>
                </a:tc>
                <a:extLst>
                  <a:ext uri="{0D108BD9-81ED-4DB2-BD59-A6C34878D82A}">
                    <a16:rowId xmlns:a16="http://schemas.microsoft.com/office/drawing/2014/main" val="1021910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United_Kingdom</a:t>
                      </a:r>
                      <a:endParaRPr lang="pt-BR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8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0.047449</a:t>
                      </a:r>
                    </a:p>
                  </a:txBody>
                  <a:tcPr marL="7620" marR="7620" marT="30480" marB="30480" anchor="ctr"/>
                </a:tc>
                <a:extLst>
                  <a:ext uri="{0D108BD9-81ED-4DB2-BD59-A6C34878D82A}">
                    <a16:rowId xmlns:a16="http://schemas.microsoft.com/office/drawing/2014/main" val="3241338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Europe</a:t>
                      </a:r>
                      <a:endParaRPr lang="pt-BR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8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0.044716</a:t>
                      </a:r>
                    </a:p>
                  </a:txBody>
                  <a:tcPr marL="7620" marR="7620" marT="30480" marB="30480" anchor="ctr"/>
                </a:tc>
                <a:extLst>
                  <a:ext uri="{0D108BD9-81ED-4DB2-BD59-A6C34878D82A}">
                    <a16:rowId xmlns:a16="http://schemas.microsoft.com/office/drawing/2014/main" val="3181884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8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0.036858</a:t>
                      </a:r>
                    </a:p>
                  </a:txBody>
                  <a:tcPr marL="7620" marR="7620" marT="30480" marB="30480" anchor="ctr"/>
                </a:tc>
                <a:extLst>
                  <a:ext uri="{0D108BD9-81ED-4DB2-BD59-A6C34878D82A}">
                    <a16:rowId xmlns:a16="http://schemas.microsoft.com/office/drawing/2014/main" val="4227125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England</a:t>
                      </a:r>
                      <a:endParaRPr lang="pt-BR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8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0.033641</a:t>
                      </a:r>
                    </a:p>
                  </a:txBody>
                  <a:tcPr marL="7620" marR="7620" marT="30480" marB="30480" anchor="ctr"/>
                </a:tc>
                <a:extLst>
                  <a:ext uri="{0D108BD9-81ED-4DB2-BD59-A6C34878D82A}">
                    <a16:rowId xmlns:a16="http://schemas.microsoft.com/office/drawing/2014/main" val="858021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World_War_II</a:t>
                      </a:r>
                      <a:endParaRPr lang="pt-BR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0.025599</a:t>
                      </a:r>
                    </a:p>
                  </a:txBody>
                  <a:tcPr marL="7620" marR="7620" marT="30480" marB="30480" anchor="ctr"/>
                </a:tc>
                <a:extLst>
                  <a:ext uri="{0D108BD9-81ED-4DB2-BD59-A6C34878D82A}">
                    <a16:rowId xmlns:a16="http://schemas.microsoft.com/office/drawing/2014/main" val="3271702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Germany</a:t>
                      </a:r>
                      <a:endParaRPr lang="pt-BR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0.023159</a:t>
                      </a:r>
                    </a:p>
                  </a:txBody>
                  <a:tcPr marL="7620" marR="7620" marT="30480" marB="30480" anchor="ctr"/>
                </a:tc>
                <a:extLst>
                  <a:ext uri="{0D108BD9-81ED-4DB2-BD59-A6C34878D82A}">
                    <a16:rowId xmlns:a16="http://schemas.microsoft.com/office/drawing/2014/main" val="3442425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English_language</a:t>
                      </a:r>
                      <a:endParaRPr lang="pt-BR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0.020243</a:t>
                      </a:r>
                    </a:p>
                  </a:txBody>
                  <a:tcPr marL="7620" marR="7620" marT="30480" marB="30480" anchor="ctr"/>
                </a:tc>
                <a:extLst>
                  <a:ext uri="{0D108BD9-81ED-4DB2-BD59-A6C34878D82A}">
                    <a16:rowId xmlns:a16="http://schemas.microsoft.com/office/drawing/2014/main" val="1236171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Africa</a:t>
                      </a:r>
                      <a:endParaRPr lang="pt-BR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0.019874</a:t>
                      </a:r>
                    </a:p>
                  </a:txBody>
                  <a:tcPr marL="7620" marR="7620" marT="30480" marB="30480" anchor="ctr"/>
                </a:tc>
                <a:extLst>
                  <a:ext uri="{0D108BD9-81ED-4DB2-BD59-A6C34878D82A}">
                    <a16:rowId xmlns:a16="http://schemas.microsoft.com/office/drawing/2014/main" val="2873161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London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0.019031</a:t>
                      </a:r>
                    </a:p>
                  </a:txBody>
                  <a:tcPr marL="7620" marR="7620" marT="30480" marB="30480" anchor="ctr"/>
                </a:tc>
                <a:extLst>
                  <a:ext uri="{0D108BD9-81ED-4DB2-BD59-A6C34878D82A}">
                    <a16:rowId xmlns:a16="http://schemas.microsoft.com/office/drawing/2014/main" val="830314159"/>
                  </a:ext>
                </a:extLst>
              </a:tr>
            </a:tbl>
          </a:graphicData>
        </a:graphic>
      </p:graphicFrame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9C1C552D-9B5C-437F-4E3F-E699EF7A76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7528462"/>
              </p:ext>
            </p:extLst>
          </p:nvPr>
        </p:nvGraphicFramePr>
        <p:xfrm>
          <a:off x="8218986" y="1679619"/>
          <a:ext cx="322072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0360">
                  <a:extLst>
                    <a:ext uri="{9D8B030D-6E8A-4147-A177-3AD203B41FA5}">
                      <a16:colId xmlns:a16="http://schemas.microsoft.com/office/drawing/2014/main" val="1181712363"/>
                    </a:ext>
                  </a:extLst>
                </a:gridCol>
                <a:gridCol w="1610360">
                  <a:extLst>
                    <a:ext uri="{9D8B030D-6E8A-4147-A177-3AD203B41FA5}">
                      <a16:colId xmlns:a16="http://schemas.microsoft.com/office/drawing/2014/main" val="25119134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Posição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066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United_States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21910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Europe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41338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United_Kingdom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81884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Earth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27125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England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58021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Africa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71702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World_War_II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42425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8°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North_America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36171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9°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Germany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73161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Animal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568755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D871875E-0C19-A408-7302-F68BC370AE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8132406"/>
              </p:ext>
            </p:extLst>
          </p:nvPr>
        </p:nvGraphicFramePr>
        <p:xfrm>
          <a:off x="4428636" y="1679619"/>
          <a:ext cx="361915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9575">
                  <a:extLst>
                    <a:ext uri="{9D8B030D-6E8A-4147-A177-3AD203B41FA5}">
                      <a16:colId xmlns:a16="http://schemas.microsoft.com/office/drawing/2014/main" val="1181712363"/>
                    </a:ext>
                  </a:extLst>
                </a:gridCol>
                <a:gridCol w="1809575">
                  <a:extLst>
                    <a:ext uri="{9D8B030D-6E8A-4147-A177-3AD203B41FA5}">
                      <a16:colId xmlns:a16="http://schemas.microsoft.com/office/drawing/2014/main" val="25119134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Posição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066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United_States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910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United_Kingdom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1338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884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World_War_II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7125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Russia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021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20th_century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702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Germany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2425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8°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England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6171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9°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Scotland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161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English_language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9307118"/>
                  </a:ext>
                </a:extLst>
              </a:tr>
            </a:tbl>
          </a:graphicData>
        </a:graphic>
      </p:graphicFrame>
      <p:sp>
        <p:nvSpPr>
          <p:cNvPr id="7" name="Espaço Reservado para Conteúdo 8">
            <a:extLst>
              <a:ext uri="{FF2B5EF4-FFF2-40B4-BE49-F238E27FC236}">
                <a16:creationId xmlns:a16="http://schemas.microsoft.com/office/drawing/2014/main" id="{F56A5452-9B0B-F942-7C83-EC348D9EE06A}"/>
              </a:ext>
            </a:extLst>
          </p:cNvPr>
          <p:cNvSpPr txBox="1">
            <a:spLocks/>
          </p:cNvSpPr>
          <p:nvPr/>
        </p:nvSpPr>
        <p:spPr>
          <a:xfrm>
            <a:off x="4702219" y="1136721"/>
            <a:ext cx="2939174" cy="542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sz="1600" b="1" dirty="0"/>
              <a:t>Nós mais frequentes nos menores caminhos</a:t>
            </a:r>
            <a:endParaRPr lang="pt-BR" sz="1400" b="1" dirty="0"/>
          </a:p>
        </p:txBody>
      </p:sp>
      <p:sp>
        <p:nvSpPr>
          <p:cNvPr id="11" name="Espaço Reservado para Conteúdo 8">
            <a:extLst>
              <a:ext uri="{FF2B5EF4-FFF2-40B4-BE49-F238E27FC236}">
                <a16:creationId xmlns:a16="http://schemas.microsoft.com/office/drawing/2014/main" id="{B48804D4-9FCC-2944-867A-03FB78963A36}"/>
              </a:ext>
            </a:extLst>
          </p:cNvPr>
          <p:cNvSpPr txBox="1">
            <a:spLocks/>
          </p:cNvSpPr>
          <p:nvPr/>
        </p:nvSpPr>
        <p:spPr>
          <a:xfrm>
            <a:off x="8290442" y="1136721"/>
            <a:ext cx="2773798" cy="542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sz="1600" b="1" dirty="0"/>
              <a:t>Nós mais frequentes nos caminhos dos jogadores</a:t>
            </a:r>
            <a:endParaRPr lang="pt-BR" sz="1400" b="1" dirty="0"/>
          </a:p>
        </p:txBody>
      </p:sp>
    </p:spTree>
    <p:extLst>
      <p:ext uri="{BB962C8B-B14F-4D97-AF65-F5344CB8AC3E}">
        <p14:creationId xmlns:p14="http://schemas.microsoft.com/office/powerpoint/2010/main" val="27456854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FFD05331-6185-458B-C41A-8B9182D984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56" t="30772" r="26476" b="29721"/>
          <a:stretch/>
        </p:blipFill>
        <p:spPr bwMode="auto">
          <a:xfrm>
            <a:off x="175491" y="89512"/>
            <a:ext cx="1722451" cy="59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arca UFU">
            <a:extLst>
              <a:ext uri="{FF2B5EF4-FFF2-40B4-BE49-F238E27FC236}">
                <a16:creationId xmlns:a16="http://schemas.microsoft.com/office/drawing/2014/main" id="{9DEC8779-F9E1-1A08-2E68-C6E779DAFF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6799" y="89512"/>
            <a:ext cx="2059709" cy="599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F0A5E14B-0336-1F7C-F25D-91008A1425AF}"/>
              </a:ext>
            </a:extLst>
          </p:cNvPr>
          <p:cNvSpPr txBox="1"/>
          <p:nvPr/>
        </p:nvSpPr>
        <p:spPr>
          <a:xfrm>
            <a:off x="3214589" y="0"/>
            <a:ext cx="50758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/>
              <a:t>Conclusão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B849193-1DEE-B485-A4C1-7C192E871AF4}"/>
              </a:ext>
            </a:extLst>
          </p:cNvPr>
          <p:cNvSpPr txBox="1"/>
          <p:nvPr/>
        </p:nvSpPr>
        <p:spPr>
          <a:xfrm>
            <a:off x="706120" y="1686603"/>
            <a:ext cx="1077976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A Rede é densa e possui um componente gigante que reflete bem o comportamento da rede.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As macro categorias dominantes no core da rede são diferentes das macro categorias dominantes na rede como um todo.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Os caminhos feitos pelos usuários geralmente são maiores que os menores caminhos.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Além disso os caminhos feitos pelos usuários geralmente apresentam uma menor variedade de macro categorias.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Os usuários também tendem a não necessariamente seguir os caminhos pelos nós de maior </a:t>
            </a:r>
            <a:r>
              <a:rPr lang="pt-BR" sz="2400" i="1" dirty="0" err="1"/>
              <a:t>betweeness</a:t>
            </a:r>
            <a:r>
              <a:rPr lang="pt-BR" sz="2400" i="1" dirty="0"/>
              <a:t> </a:t>
            </a:r>
            <a:r>
              <a:rPr lang="pt-BR" sz="2400" i="1" dirty="0" err="1"/>
              <a:t>centrality</a:t>
            </a:r>
            <a:r>
              <a:rPr lang="pt-BR" sz="24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/>
              <a:t>Limitação</a:t>
            </a:r>
            <a:r>
              <a:rPr lang="pt-BR" sz="2400" dirty="0"/>
              <a:t>: </a:t>
            </a:r>
            <a:r>
              <a:rPr lang="pt-BR" sz="2400" dirty="0" err="1"/>
              <a:t>assortatividade</a:t>
            </a:r>
            <a:r>
              <a:rPr lang="pt-BR" sz="2400" dirty="0"/>
              <a:t> por macro categoria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690557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FFD05331-6185-458B-C41A-8B9182D984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56" t="30772" r="26476" b="29721"/>
          <a:stretch/>
        </p:blipFill>
        <p:spPr bwMode="auto">
          <a:xfrm>
            <a:off x="175491" y="89512"/>
            <a:ext cx="1722451" cy="59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arca UFU">
            <a:extLst>
              <a:ext uri="{FF2B5EF4-FFF2-40B4-BE49-F238E27FC236}">
                <a16:creationId xmlns:a16="http://schemas.microsoft.com/office/drawing/2014/main" id="{9DEC8779-F9E1-1A08-2E68-C6E779DAFF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6799" y="89512"/>
            <a:ext cx="2059709" cy="599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F0A5E14B-0336-1F7C-F25D-91008A1425AF}"/>
              </a:ext>
            </a:extLst>
          </p:cNvPr>
          <p:cNvSpPr txBox="1"/>
          <p:nvPr/>
        </p:nvSpPr>
        <p:spPr>
          <a:xfrm>
            <a:off x="3558073" y="1005840"/>
            <a:ext cx="50758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/>
              <a:t>Referências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B849193-1DEE-B485-A4C1-7C192E871AF4}"/>
              </a:ext>
            </a:extLst>
          </p:cNvPr>
          <p:cNvSpPr txBox="1"/>
          <p:nvPr/>
        </p:nvSpPr>
        <p:spPr>
          <a:xfrm>
            <a:off x="706119" y="2620506"/>
            <a:ext cx="1077976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/>
              <a:t>Rede</a:t>
            </a:r>
            <a:r>
              <a:rPr lang="pt-BR" sz="2400" dirty="0"/>
              <a:t>: https://snap.stanford.edu/data/wikispeedia.html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 err="1"/>
              <a:t>Wikispeedia</a:t>
            </a:r>
            <a:r>
              <a:rPr lang="pt-BR" sz="2400" dirty="0"/>
              <a:t>: https://dlab.epfl.ch/wikispeedia/play/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/>
              <a:t>Artigo</a:t>
            </a:r>
            <a:r>
              <a:rPr lang="pt-BR" sz="2400" dirty="0"/>
              <a:t>: </a:t>
            </a:r>
            <a:r>
              <a:rPr lang="pt-BR" sz="2400" b="0" i="0" dirty="0">
                <a:solidFill>
                  <a:srgbClr val="222222"/>
                </a:solidFill>
                <a:effectLst/>
              </a:rPr>
              <a:t>West, Robert, </a:t>
            </a:r>
            <a:r>
              <a:rPr lang="pt-BR" sz="2400" b="0" i="0" dirty="0" err="1">
                <a:solidFill>
                  <a:srgbClr val="222222"/>
                </a:solidFill>
                <a:effectLst/>
              </a:rPr>
              <a:t>Joelle</a:t>
            </a:r>
            <a:r>
              <a:rPr lang="pt-BR" sz="2400" b="0" i="0" dirty="0">
                <a:solidFill>
                  <a:srgbClr val="222222"/>
                </a:solidFill>
                <a:effectLst/>
              </a:rPr>
              <a:t> Pineau, </a:t>
            </a:r>
            <a:r>
              <a:rPr lang="pt-BR" sz="2400" b="0" i="0" dirty="0" err="1">
                <a:solidFill>
                  <a:srgbClr val="222222"/>
                </a:solidFill>
                <a:effectLst/>
              </a:rPr>
              <a:t>and</a:t>
            </a:r>
            <a:r>
              <a:rPr lang="pt-BR" sz="2400" b="0" i="0" dirty="0">
                <a:solidFill>
                  <a:srgbClr val="222222"/>
                </a:solidFill>
                <a:effectLst/>
              </a:rPr>
              <a:t> </a:t>
            </a:r>
            <a:r>
              <a:rPr lang="pt-BR" sz="2400" b="0" i="0" dirty="0" err="1">
                <a:solidFill>
                  <a:srgbClr val="222222"/>
                </a:solidFill>
                <a:effectLst/>
              </a:rPr>
              <a:t>Doina</a:t>
            </a:r>
            <a:r>
              <a:rPr lang="pt-BR" sz="2400" b="0" i="0" dirty="0">
                <a:solidFill>
                  <a:srgbClr val="222222"/>
                </a:solidFill>
                <a:effectLst/>
              </a:rPr>
              <a:t> </a:t>
            </a:r>
            <a:r>
              <a:rPr lang="pt-BR" sz="2400" b="0" i="0" dirty="0" err="1">
                <a:solidFill>
                  <a:srgbClr val="222222"/>
                </a:solidFill>
                <a:effectLst/>
              </a:rPr>
              <a:t>Precup</a:t>
            </a:r>
            <a:r>
              <a:rPr lang="pt-BR" sz="2400" b="0" i="0" dirty="0">
                <a:solidFill>
                  <a:srgbClr val="222222"/>
                </a:solidFill>
                <a:effectLst/>
              </a:rPr>
              <a:t>. "</a:t>
            </a:r>
            <a:r>
              <a:rPr lang="pt-BR" sz="2400" b="0" i="0" dirty="0" err="1">
                <a:solidFill>
                  <a:srgbClr val="222222"/>
                </a:solidFill>
                <a:effectLst/>
              </a:rPr>
              <a:t>Wikispeedia</a:t>
            </a:r>
            <a:r>
              <a:rPr lang="pt-BR" sz="2400" b="0" i="0" dirty="0">
                <a:solidFill>
                  <a:srgbClr val="222222"/>
                </a:solidFill>
                <a:effectLst/>
              </a:rPr>
              <a:t>: </a:t>
            </a:r>
            <a:r>
              <a:rPr lang="pt-BR" sz="2400" b="0" i="0" dirty="0" err="1">
                <a:solidFill>
                  <a:srgbClr val="222222"/>
                </a:solidFill>
                <a:effectLst/>
              </a:rPr>
              <a:t>An</a:t>
            </a:r>
            <a:r>
              <a:rPr lang="pt-BR" sz="2400" b="0" i="0" dirty="0">
                <a:solidFill>
                  <a:srgbClr val="222222"/>
                </a:solidFill>
                <a:effectLst/>
              </a:rPr>
              <a:t> online game for </a:t>
            </a:r>
            <a:r>
              <a:rPr lang="pt-BR" sz="2400" b="0" i="0" dirty="0" err="1">
                <a:solidFill>
                  <a:srgbClr val="222222"/>
                </a:solidFill>
                <a:effectLst/>
              </a:rPr>
              <a:t>inferring</a:t>
            </a:r>
            <a:r>
              <a:rPr lang="pt-BR" sz="2400" b="0" i="0" dirty="0">
                <a:solidFill>
                  <a:srgbClr val="222222"/>
                </a:solidFill>
                <a:effectLst/>
              </a:rPr>
              <a:t> </a:t>
            </a:r>
            <a:r>
              <a:rPr lang="pt-BR" sz="2400" b="0" i="0" dirty="0" err="1">
                <a:solidFill>
                  <a:srgbClr val="222222"/>
                </a:solidFill>
                <a:effectLst/>
              </a:rPr>
              <a:t>semantic</a:t>
            </a:r>
            <a:r>
              <a:rPr lang="pt-BR" sz="2400" b="0" i="0" dirty="0">
                <a:solidFill>
                  <a:srgbClr val="222222"/>
                </a:solidFill>
                <a:effectLst/>
              </a:rPr>
              <a:t> </a:t>
            </a:r>
            <a:r>
              <a:rPr lang="pt-BR" sz="2400" b="0" i="0" dirty="0" err="1">
                <a:solidFill>
                  <a:srgbClr val="222222"/>
                </a:solidFill>
                <a:effectLst/>
              </a:rPr>
              <a:t>distances</a:t>
            </a:r>
            <a:r>
              <a:rPr lang="pt-BR" sz="2400" b="0" i="0" dirty="0">
                <a:solidFill>
                  <a:srgbClr val="222222"/>
                </a:solidFill>
                <a:effectLst/>
              </a:rPr>
              <a:t> </a:t>
            </a:r>
            <a:r>
              <a:rPr lang="pt-BR" sz="2400" b="0" i="0" dirty="0" err="1">
                <a:solidFill>
                  <a:srgbClr val="222222"/>
                </a:solidFill>
                <a:effectLst/>
              </a:rPr>
              <a:t>between</a:t>
            </a:r>
            <a:r>
              <a:rPr lang="pt-BR" sz="2400" b="0" i="0" dirty="0">
                <a:solidFill>
                  <a:srgbClr val="222222"/>
                </a:solidFill>
                <a:effectLst/>
              </a:rPr>
              <a:t> </a:t>
            </a:r>
            <a:r>
              <a:rPr lang="pt-BR" sz="2400" b="0" i="0" dirty="0" err="1">
                <a:solidFill>
                  <a:srgbClr val="222222"/>
                </a:solidFill>
                <a:effectLst/>
              </a:rPr>
              <a:t>concepts</a:t>
            </a:r>
            <a:r>
              <a:rPr lang="pt-BR" sz="2400" b="0" i="0" dirty="0">
                <a:solidFill>
                  <a:srgbClr val="222222"/>
                </a:solidFill>
                <a:effectLst/>
              </a:rPr>
              <a:t>." </a:t>
            </a:r>
            <a:r>
              <a:rPr lang="pt-BR" sz="2400" b="0" i="1" dirty="0">
                <a:solidFill>
                  <a:srgbClr val="222222"/>
                </a:solidFill>
                <a:effectLst/>
              </a:rPr>
              <a:t>Twenty-</a:t>
            </a:r>
            <a:r>
              <a:rPr lang="pt-BR" sz="2400" b="0" i="1" dirty="0" err="1">
                <a:solidFill>
                  <a:srgbClr val="222222"/>
                </a:solidFill>
                <a:effectLst/>
              </a:rPr>
              <a:t>First</a:t>
            </a:r>
            <a:r>
              <a:rPr lang="pt-BR" sz="2400" b="0" i="1" dirty="0">
                <a:solidFill>
                  <a:srgbClr val="222222"/>
                </a:solidFill>
                <a:effectLst/>
              </a:rPr>
              <a:t> </a:t>
            </a:r>
            <a:r>
              <a:rPr lang="pt-BR" sz="2400" b="0" i="1" dirty="0" err="1">
                <a:solidFill>
                  <a:srgbClr val="222222"/>
                </a:solidFill>
                <a:effectLst/>
              </a:rPr>
              <a:t>International</a:t>
            </a:r>
            <a:r>
              <a:rPr lang="pt-BR" sz="2400" b="0" i="1" dirty="0">
                <a:solidFill>
                  <a:srgbClr val="222222"/>
                </a:solidFill>
                <a:effectLst/>
              </a:rPr>
              <a:t> Joint </a:t>
            </a:r>
            <a:r>
              <a:rPr lang="pt-BR" sz="2400" b="0" i="1" dirty="0" err="1">
                <a:solidFill>
                  <a:srgbClr val="222222"/>
                </a:solidFill>
                <a:effectLst/>
              </a:rPr>
              <a:t>Conference</a:t>
            </a:r>
            <a:r>
              <a:rPr lang="pt-BR" sz="2400" b="0" i="1" dirty="0">
                <a:solidFill>
                  <a:srgbClr val="222222"/>
                </a:solidFill>
                <a:effectLst/>
              </a:rPr>
              <a:t> </a:t>
            </a:r>
            <a:r>
              <a:rPr lang="pt-BR" sz="2400" b="0" i="1" dirty="0" err="1">
                <a:solidFill>
                  <a:srgbClr val="222222"/>
                </a:solidFill>
                <a:effectLst/>
              </a:rPr>
              <a:t>on</a:t>
            </a:r>
            <a:r>
              <a:rPr lang="pt-BR" sz="2400" b="0" i="1" dirty="0">
                <a:solidFill>
                  <a:srgbClr val="222222"/>
                </a:solidFill>
                <a:effectLst/>
              </a:rPr>
              <a:t> Artificial </a:t>
            </a:r>
            <a:r>
              <a:rPr lang="pt-BR" sz="2400" b="0" i="1" dirty="0" err="1">
                <a:solidFill>
                  <a:srgbClr val="222222"/>
                </a:solidFill>
                <a:effectLst/>
              </a:rPr>
              <a:t>Intelligence</a:t>
            </a:r>
            <a:r>
              <a:rPr lang="pt-BR" sz="2400" b="0" i="0" dirty="0">
                <a:solidFill>
                  <a:srgbClr val="222222"/>
                </a:solidFill>
                <a:effectLst/>
              </a:rPr>
              <a:t>. 2009.</a:t>
            </a:r>
            <a:endParaRPr lang="pt-B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/>
              <a:t>Livro </a:t>
            </a:r>
            <a:r>
              <a:rPr lang="pt-BR" sz="2400" b="1" dirty="0" err="1"/>
              <a:t>Barabási</a:t>
            </a:r>
            <a:r>
              <a:rPr lang="pt-BR" sz="2400" dirty="0"/>
              <a:t>: http://networksciencebook.com/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 err="1"/>
              <a:t>NetworkX</a:t>
            </a:r>
            <a:r>
              <a:rPr lang="pt-BR" sz="2400" b="1" dirty="0"/>
              <a:t>: </a:t>
            </a:r>
            <a:r>
              <a:rPr lang="pt-BR" sz="2400" dirty="0"/>
              <a:t>https://networkx.org/documentation/stable/index.html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33683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FFD05331-6185-458B-C41A-8B9182D984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56" t="30772" r="26476" b="29721"/>
          <a:stretch/>
        </p:blipFill>
        <p:spPr bwMode="auto">
          <a:xfrm>
            <a:off x="175491" y="89512"/>
            <a:ext cx="1722451" cy="59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arca UFU">
            <a:extLst>
              <a:ext uri="{FF2B5EF4-FFF2-40B4-BE49-F238E27FC236}">
                <a16:creationId xmlns:a16="http://schemas.microsoft.com/office/drawing/2014/main" id="{9DEC8779-F9E1-1A08-2E68-C6E779DAFF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6799" y="89512"/>
            <a:ext cx="2059709" cy="599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756EB9E6-82BD-63EF-57AF-B20B628C3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01110"/>
            <a:ext cx="6080760" cy="5357449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pt-BR" sz="3800" b="1" dirty="0" err="1"/>
              <a:t>Wikispeedia</a:t>
            </a:r>
            <a:r>
              <a:rPr lang="pt-BR" sz="3800" b="1" dirty="0"/>
              <a:t> </a:t>
            </a:r>
            <a:r>
              <a:rPr lang="pt-BR" sz="3800" b="1" dirty="0" err="1"/>
              <a:t>Navigation</a:t>
            </a:r>
            <a:r>
              <a:rPr lang="pt-BR" sz="3800" b="1" dirty="0"/>
              <a:t> Paths</a:t>
            </a:r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r>
              <a:rPr lang="pt-BR" sz="3300" dirty="0"/>
              <a:t>Versão condensada do Wikipedia utilizada pelo game </a:t>
            </a:r>
            <a:r>
              <a:rPr lang="pt-BR" sz="3300" i="1" dirty="0" err="1"/>
              <a:t>Wikispeedia</a:t>
            </a:r>
            <a:r>
              <a:rPr lang="pt-BR" sz="3300" i="1" dirty="0"/>
              <a:t>.</a:t>
            </a:r>
          </a:p>
          <a:p>
            <a:pPr marL="0" indent="0">
              <a:buNone/>
            </a:pPr>
            <a:endParaRPr lang="pt-BR" sz="3300" i="1" dirty="0"/>
          </a:p>
          <a:p>
            <a:r>
              <a:rPr lang="pt-BR" sz="3600" b="1" dirty="0"/>
              <a:t>Rede</a:t>
            </a:r>
            <a:r>
              <a:rPr lang="pt-BR" sz="3600" i="1" dirty="0"/>
              <a:t>:</a:t>
            </a:r>
          </a:p>
          <a:p>
            <a:pPr lvl="1"/>
            <a:r>
              <a:rPr lang="pt-BR" sz="2900" dirty="0"/>
              <a:t>4604</a:t>
            </a:r>
            <a:r>
              <a:rPr lang="pt-BR" sz="2900" i="1" dirty="0"/>
              <a:t> nós</a:t>
            </a:r>
          </a:p>
          <a:p>
            <a:pPr lvl="1"/>
            <a:r>
              <a:rPr lang="pt-BR" sz="2900" dirty="0"/>
              <a:t>119882 links considerando os </a:t>
            </a:r>
            <a:r>
              <a:rPr lang="pt-BR" sz="2900" i="1" dirty="0" err="1"/>
              <a:t>auto-loops</a:t>
            </a:r>
            <a:endParaRPr lang="pt-BR" sz="2900" i="1" dirty="0"/>
          </a:p>
          <a:p>
            <a:pPr lvl="1"/>
            <a:r>
              <a:rPr lang="pt-BR" sz="2900" dirty="0"/>
              <a:t>106647 links descartando os </a:t>
            </a:r>
            <a:r>
              <a:rPr lang="pt-BR" sz="2900" i="1" dirty="0" err="1"/>
              <a:t>auto-loops</a:t>
            </a:r>
            <a:endParaRPr lang="pt-BR" sz="2900" i="1" dirty="0"/>
          </a:p>
          <a:p>
            <a:pPr marL="0" indent="0">
              <a:buNone/>
            </a:pPr>
            <a:endParaRPr lang="pt-BR" sz="3300" i="1" dirty="0"/>
          </a:p>
          <a:p>
            <a:r>
              <a:rPr lang="pt-BR" sz="3600" b="1" dirty="0"/>
              <a:t>Nós</a:t>
            </a:r>
            <a:r>
              <a:rPr lang="pt-BR" sz="3600" dirty="0"/>
              <a:t>:</a:t>
            </a:r>
          </a:p>
          <a:p>
            <a:pPr lvl="1"/>
            <a:r>
              <a:rPr lang="pt-BR" sz="3300" dirty="0"/>
              <a:t>Artigos da Wikipedia</a:t>
            </a:r>
          </a:p>
          <a:p>
            <a:pPr lvl="1"/>
            <a:r>
              <a:rPr lang="pt-BR" sz="3300" dirty="0"/>
              <a:t>Atributos:</a:t>
            </a:r>
          </a:p>
          <a:p>
            <a:pPr lvl="2"/>
            <a:r>
              <a:rPr lang="pt-BR" sz="2500" i="1" dirty="0" err="1"/>
              <a:t>category</a:t>
            </a:r>
            <a:r>
              <a:rPr lang="pt-BR" sz="2500" dirty="0"/>
              <a:t>: lista de categorias que classificam o artigo</a:t>
            </a:r>
          </a:p>
          <a:p>
            <a:pPr lvl="2"/>
            <a:r>
              <a:rPr lang="pt-BR" sz="2500" i="1" dirty="0" err="1"/>
              <a:t>macrocategory</a:t>
            </a:r>
            <a:r>
              <a:rPr lang="pt-BR" sz="2500" dirty="0"/>
              <a:t>: lista de macro categorias que classificam o artigo</a:t>
            </a:r>
          </a:p>
          <a:p>
            <a:r>
              <a:rPr lang="pt-BR" sz="3600" b="1" dirty="0"/>
              <a:t>Arestas</a:t>
            </a:r>
          </a:p>
          <a:p>
            <a:pPr lvl="1"/>
            <a:r>
              <a:rPr lang="pt-BR" sz="3300" dirty="0"/>
              <a:t>Links entre os artigos</a:t>
            </a:r>
          </a:p>
          <a:p>
            <a:pPr marL="0" indent="0">
              <a:buNone/>
            </a:pPr>
            <a:endParaRPr lang="pt-BR" sz="24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C288508-2783-5658-BF6B-1069F5E0327B}"/>
              </a:ext>
            </a:extLst>
          </p:cNvPr>
          <p:cNvSpPr txBox="1"/>
          <p:nvPr/>
        </p:nvSpPr>
        <p:spPr>
          <a:xfrm>
            <a:off x="3214589" y="0"/>
            <a:ext cx="50758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/>
              <a:t>Descrição dos Dados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3F8AB65E-F123-AB17-9D06-F33EBFC3001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4596" b="75149" l="26058" r="77327">
                        <a14:foregroundMark x1="46277" y1="26213" x2="30541" y2="28511"/>
                        <a14:foregroundMark x1="30541" y1="28511" x2="27327" y2="39830"/>
                        <a14:foregroundMark x1="27327" y1="39830" x2="22758" y2="51234"/>
                        <a14:foregroundMark x1="22758" y1="51234" x2="23350" y2="67149"/>
                        <a14:foregroundMark x1="23350" y1="67149" x2="27327" y2="73191"/>
                        <a14:foregroundMark x1="27327" y1="73191" x2="40271" y2="77447"/>
                        <a14:foregroundMark x1="40271" y1="77447" x2="51523" y2="78723"/>
                        <a14:foregroundMark x1="51523" y1="78723" x2="56684" y2="78298"/>
                        <a14:foregroundMark x1="56684" y1="78298" x2="65736" y2="78553"/>
                        <a14:foregroundMark x1="65736" y1="78553" x2="70812" y2="75915"/>
                        <a14:foregroundMark x1="70812" y1="75915" x2="76904" y2="69191"/>
                        <a14:foregroundMark x1="76904" y1="69191" x2="76142" y2="42809"/>
                        <a14:foregroundMark x1="76142" y1="42809" x2="73519" y2="33191"/>
                        <a14:foregroundMark x1="73519" y1="33191" x2="59645" y2="25191"/>
                        <a14:foregroundMark x1="59645" y1="25191" x2="53976" y2="23489"/>
                        <a14:foregroundMark x1="53976" y1="23489" x2="46616" y2="24596"/>
                        <a14:foregroundMark x1="46616" y1="24596" x2="44501" y2="26723"/>
                        <a14:foregroundMark x1="38663" y1="76340" x2="49408" y2="76851"/>
                        <a14:foregroundMark x1="49408" y1="76851" x2="70812" y2="75489"/>
                        <a14:foregroundMark x1="70812" y1="75489" x2="76565" y2="69617"/>
                        <a14:foregroundMark x1="76565" y1="69617" x2="77327" y2="50298"/>
                        <a14:foregroundMark x1="77327" y1="50298" x2="75888" y2="45021"/>
                      </a14:backgroundRemoval>
                    </a14:imgEffect>
                  </a14:imgLayer>
                </a14:imgProps>
              </a:ext>
            </a:extLst>
          </a:blip>
          <a:srcRect l="20178" t="22223" r="19487" b="18798"/>
          <a:stretch/>
        </p:blipFill>
        <p:spPr>
          <a:xfrm>
            <a:off x="5494148" y="381000"/>
            <a:ext cx="6959442" cy="676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797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FFD05331-6185-458B-C41A-8B9182D984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56" t="30772" r="26476" b="29721"/>
          <a:stretch/>
        </p:blipFill>
        <p:spPr bwMode="auto">
          <a:xfrm>
            <a:off x="175491" y="89512"/>
            <a:ext cx="1722451" cy="59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arca UFU">
            <a:extLst>
              <a:ext uri="{FF2B5EF4-FFF2-40B4-BE49-F238E27FC236}">
                <a16:creationId xmlns:a16="http://schemas.microsoft.com/office/drawing/2014/main" id="{9DEC8779-F9E1-1A08-2E68-C6E779DAFF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6799" y="89512"/>
            <a:ext cx="2059709" cy="599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756EB9E6-82BD-63EF-57AF-B20B628C3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01111"/>
            <a:ext cx="10515600" cy="39428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2400" b="1" dirty="0" err="1"/>
              <a:t>Wikispeedia</a:t>
            </a:r>
            <a:r>
              <a:rPr lang="pt-BR" sz="2400" b="1" dirty="0"/>
              <a:t> </a:t>
            </a:r>
            <a:r>
              <a:rPr lang="pt-BR" sz="2400" b="1" dirty="0" err="1"/>
              <a:t>Navigation</a:t>
            </a:r>
            <a:r>
              <a:rPr lang="pt-BR" sz="2400" b="1" dirty="0"/>
              <a:t> Paths</a:t>
            </a:r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endParaRPr lang="pt-BR" sz="2000" i="1" dirty="0"/>
          </a:p>
          <a:p>
            <a:pPr marL="0" indent="0">
              <a:buNone/>
            </a:pPr>
            <a:endParaRPr lang="pt-BR" sz="24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C288508-2783-5658-BF6B-1069F5E0327B}"/>
              </a:ext>
            </a:extLst>
          </p:cNvPr>
          <p:cNvSpPr txBox="1"/>
          <p:nvPr/>
        </p:nvSpPr>
        <p:spPr>
          <a:xfrm>
            <a:off x="3214589" y="0"/>
            <a:ext cx="50758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/>
              <a:t>Descrição dos Dados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DD60C21-5E5A-033C-DC23-04FC9D94B5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2390" y="2024121"/>
            <a:ext cx="745358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273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FFD05331-6185-458B-C41A-8B9182D984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56" t="30772" r="26476" b="29721"/>
          <a:stretch/>
        </p:blipFill>
        <p:spPr bwMode="auto">
          <a:xfrm>
            <a:off x="175491" y="89512"/>
            <a:ext cx="1722451" cy="59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arca UFU">
            <a:extLst>
              <a:ext uri="{FF2B5EF4-FFF2-40B4-BE49-F238E27FC236}">
                <a16:creationId xmlns:a16="http://schemas.microsoft.com/office/drawing/2014/main" id="{9DEC8779-F9E1-1A08-2E68-C6E779DAFF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6799" y="89512"/>
            <a:ext cx="2059709" cy="599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756EB9E6-82BD-63EF-57AF-B20B628C3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pt-BR" b="1" dirty="0"/>
              <a:t>Componente Gigante</a:t>
            </a:r>
          </a:p>
          <a:p>
            <a:r>
              <a:rPr lang="pt-BR" b="1" dirty="0"/>
              <a:t>Análise de Grau</a:t>
            </a:r>
          </a:p>
          <a:p>
            <a:r>
              <a:rPr lang="pt-BR" b="1" dirty="0" err="1"/>
              <a:t>Assortatividade</a:t>
            </a:r>
            <a:endParaRPr lang="pt-BR" b="1" dirty="0"/>
          </a:p>
          <a:p>
            <a:pPr lvl="1"/>
            <a:r>
              <a:rPr lang="pt-BR" sz="2200" dirty="0"/>
              <a:t>Por grau</a:t>
            </a:r>
          </a:p>
          <a:p>
            <a:pPr lvl="1"/>
            <a:r>
              <a:rPr lang="pt-BR" sz="2200" dirty="0"/>
              <a:t>Por categoria e macro categoria</a:t>
            </a:r>
          </a:p>
          <a:p>
            <a:r>
              <a:rPr lang="pt-BR" b="1" dirty="0"/>
              <a:t>Distribuição de categorias e macro categorias</a:t>
            </a:r>
          </a:p>
          <a:p>
            <a:r>
              <a:rPr lang="pt-BR" b="1" dirty="0"/>
              <a:t>Centralidade</a:t>
            </a:r>
          </a:p>
          <a:p>
            <a:pPr lvl="1"/>
            <a:r>
              <a:rPr lang="pt-BR" sz="2200" dirty="0" err="1"/>
              <a:t>Betweenness</a:t>
            </a:r>
            <a:r>
              <a:rPr lang="pt-BR" sz="2200" dirty="0"/>
              <a:t> </a:t>
            </a:r>
            <a:r>
              <a:rPr lang="pt-BR" sz="2200" dirty="0" err="1"/>
              <a:t>Centrality</a:t>
            </a:r>
            <a:endParaRPr lang="pt-BR" dirty="0"/>
          </a:p>
          <a:p>
            <a:r>
              <a:rPr lang="pt-BR" b="1" dirty="0"/>
              <a:t>K-Core</a:t>
            </a:r>
          </a:p>
          <a:p>
            <a:r>
              <a:rPr lang="pt-BR" b="1" dirty="0"/>
              <a:t>Caminhos feitos pelos jogadores </a:t>
            </a:r>
            <a:r>
              <a:rPr lang="pt-BR" b="1" dirty="0" err="1"/>
              <a:t>vs</a:t>
            </a:r>
            <a:r>
              <a:rPr lang="pt-BR" b="1" dirty="0"/>
              <a:t> Menores caminhos</a:t>
            </a:r>
          </a:p>
          <a:p>
            <a:pPr lvl="1"/>
            <a:r>
              <a:rPr lang="pt-BR" sz="2200" dirty="0"/>
              <a:t>Tamanho dos caminhos</a:t>
            </a:r>
          </a:p>
          <a:p>
            <a:pPr lvl="1"/>
            <a:r>
              <a:rPr lang="pt-BR" sz="2200" dirty="0"/>
              <a:t>Macro categorias encontradas nos caminhos</a:t>
            </a:r>
          </a:p>
          <a:p>
            <a:pPr marL="0" indent="0">
              <a:buNone/>
            </a:pPr>
            <a:endParaRPr lang="pt-BR" sz="240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5700C47-A6E7-5C16-ABAC-39859250DD8E}"/>
              </a:ext>
            </a:extLst>
          </p:cNvPr>
          <p:cNvSpPr txBox="1"/>
          <p:nvPr/>
        </p:nvSpPr>
        <p:spPr>
          <a:xfrm>
            <a:off x="3214589" y="0"/>
            <a:ext cx="50758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/>
              <a:t>Metodologia</a:t>
            </a:r>
          </a:p>
        </p:txBody>
      </p:sp>
    </p:spTree>
    <p:extLst>
      <p:ext uri="{BB962C8B-B14F-4D97-AF65-F5344CB8AC3E}">
        <p14:creationId xmlns:p14="http://schemas.microsoft.com/office/powerpoint/2010/main" val="3135673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FFD05331-6185-458B-C41A-8B9182D984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56" t="30772" r="26476" b="29721"/>
          <a:stretch/>
        </p:blipFill>
        <p:spPr bwMode="auto">
          <a:xfrm>
            <a:off x="175491" y="89512"/>
            <a:ext cx="1722451" cy="59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arca UFU">
            <a:extLst>
              <a:ext uri="{FF2B5EF4-FFF2-40B4-BE49-F238E27FC236}">
                <a16:creationId xmlns:a16="http://schemas.microsoft.com/office/drawing/2014/main" id="{9DEC8779-F9E1-1A08-2E68-C6E779DAFF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6799" y="89512"/>
            <a:ext cx="2059709" cy="599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756EB9E6-82BD-63EF-57AF-B20B628C3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611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b="1" dirty="0"/>
              <a:t>Análise de Caminhos – Macro Categorias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5700C47-A6E7-5C16-ABAC-39859250DD8E}"/>
              </a:ext>
            </a:extLst>
          </p:cNvPr>
          <p:cNvSpPr txBox="1"/>
          <p:nvPr/>
        </p:nvSpPr>
        <p:spPr>
          <a:xfrm>
            <a:off x="3214589" y="0"/>
            <a:ext cx="50758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/>
              <a:t>Metodologia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73B21094-84E6-8589-3CBC-617D19F2AE05}"/>
                  </a:ext>
                </a:extLst>
              </p:cNvPr>
              <p:cNvSpPr txBox="1"/>
              <p:nvPr/>
            </p:nvSpPr>
            <p:spPr>
              <a:xfrm>
                <a:off x="7503161" y="1661295"/>
                <a:ext cx="2087880" cy="6179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𝑐𝑑𝑎𝑚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BR" sz="20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num>
                            <m:den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func>
                    </m:oMath>
                  </m:oMathPara>
                </a14:m>
                <a:endParaRPr lang="pt-BR" sz="2000" dirty="0"/>
              </a:p>
            </p:txBody>
          </p:sp>
        </mc:Choice>
        <mc:Fallback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73B21094-84E6-8589-3CBC-617D19F2AE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3161" y="1661295"/>
                <a:ext cx="2087880" cy="6179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aixaDeTexto 1">
            <a:extLst>
              <a:ext uri="{FF2B5EF4-FFF2-40B4-BE49-F238E27FC236}">
                <a16:creationId xmlns:a16="http://schemas.microsoft.com/office/drawing/2014/main" id="{2495D291-460F-0042-5B1B-1F372B2381FC}"/>
              </a:ext>
            </a:extLst>
          </p:cNvPr>
          <p:cNvSpPr txBox="1"/>
          <p:nvPr/>
        </p:nvSpPr>
        <p:spPr>
          <a:xfrm>
            <a:off x="1219200" y="1835343"/>
            <a:ext cx="524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Coeficiente de Diversidade de Atributo Multivalorado: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5F60C9C-E02A-C22D-67D4-1E108EF97A47}"/>
              </a:ext>
            </a:extLst>
          </p:cNvPr>
          <p:cNvSpPr txBox="1"/>
          <p:nvPr/>
        </p:nvSpPr>
        <p:spPr>
          <a:xfrm>
            <a:off x="1219200" y="2279221"/>
            <a:ext cx="995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Onde: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 é o número de nós que compõem o caminho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v é o tamanho do  conjunto de valores que o atributo assume ao longo do caminho (sem repetições)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 é o tamanho da lista de valores (com duplicatas) que o atributo assume ao longo do caminho</a:t>
            </a:r>
          </a:p>
        </p:txBody>
      </p:sp>
    </p:spTree>
    <p:extLst>
      <p:ext uri="{BB962C8B-B14F-4D97-AF65-F5344CB8AC3E}">
        <p14:creationId xmlns:p14="http://schemas.microsoft.com/office/powerpoint/2010/main" val="1000215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FFD05331-6185-458B-C41A-8B9182D984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56" t="30772" r="26476" b="29721"/>
          <a:stretch/>
        </p:blipFill>
        <p:spPr bwMode="auto">
          <a:xfrm>
            <a:off x="175491" y="89512"/>
            <a:ext cx="1722451" cy="59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arca UFU">
            <a:extLst>
              <a:ext uri="{FF2B5EF4-FFF2-40B4-BE49-F238E27FC236}">
                <a16:creationId xmlns:a16="http://schemas.microsoft.com/office/drawing/2014/main" id="{9DEC8779-F9E1-1A08-2E68-C6E779DAFF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6799" y="89512"/>
            <a:ext cx="2059709" cy="599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756EB9E6-82BD-63EF-57AF-B20B628C3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611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b="1" dirty="0"/>
              <a:t>Análise de Caminhos – Macro Categorias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5700C47-A6E7-5C16-ABAC-39859250DD8E}"/>
              </a:ext>
            </a:extLst>
          </p:cNvPr>
          <p:cNvSpPr txBox="1"/>
          <p:nvPr/>
        </p:nvSpPr>
        <p:spPr>
          <a:xfrm>
            <a:off x="3214589" y="0"/>
            <a:ext cx="50758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/>
              <a:t>Metodologia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73B21094-84E6-8589-3CBC-617D19F2AE05}"/>
                  </a:ext>
                </a:extLst>
              </p:cNvPr>
              <p:cNvSpPr txBox="1"/>
              <p:nvPr/>
            </p:nvSpPr>
            <p:spPr>
              <a:xfrm>
                <a:off x="7503161" y="1661295"/>
                <a:ext cx="2087880" cy="6179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𝑐𝑑𝑎𝑚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BR" sz="20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num>
                            <m:den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func>
                    </m:oMath>
                  </m:oMathPara>
                </a14:m>
                <a:endParaRPr lang="pt-BR" sz="2000" dirty="0"/>
              </a:p>
            </p:txBody>
          </p:sp>
        </mc:Choice>
        <mc:Fallback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73B21094-84E6-8589-3CBC-617D19F2AE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3161" y="1661295"/>
                <a:ext cx="2087880" cy="6179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aixaDeTexto 1">
            <a:extLst>
              <a:ext uri="{FF2B5EF4-FFF2-40B4-BE49-F238E27FC236}">
                <a16:creationId xmlns:a16="http://schemas.microsoft.com/office/drawing/2014/main" id="{2495D291-460F-0042-5B1B-1F372B2381FC}"/>
              </a:ext>
            </a:extLst>
          </p:cNvPr>
          <p:cNvSpPr txBox="1"/>
          <p:nvPr/>
        </p:nvSpPr>
        <p:spPr>
          <a:xfrm>
            <a:off x="1215364" y="1833301"/>
            <a:ext cx="524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Coeficiente de Diversidade de Atributo Multivalorado: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5F60C9C-E02A-C22D-67D4-1E108EF97A47}"/>
              </a:ext>
            </a:extLst>
          </p:cNvPr>
          <p:cNvSpPr txBox="1"/>
          <p:nvPr/>
        </p:nvSpPr>
        <p:spPr>
          <a:xfrm>
            <a:off x="1219200" y="2274933"/>
            <a:ext cx="97779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Onde: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 é o número de nós que compõem o caminho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v é o tamanho do  conjunto de valores que o atributo assume ao longo do caminho (sem repetições)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 é o tamanho da lista de valores (com duplicatas) que o atributo assume ao longo do caminho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E9C2722-5626-2135-7D4B-285526DB81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2359" y="3751943"/>
            <a:ext cx="3703641" cy="130313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8C2FB550-CD15-D646-68D4-A7B6842F8344}"/>
                  </a:ext>
                </a:extLst>
              </p:cNvPr>
              <p:cNvSpPr txBox="1"/>
              <p:nvPr/>
            </p:nvSpPr>
            <p:spPr>
              <a:xfrm>
                <a:off x="7892569" y="4303236"/>
                <a:ext cx="2087880" cy="6179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𝑐𝑑𝑎𝑚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BR" sz="20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num>
                            <m:den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func>
                    </m:oMath>
                  </m:oMathPara>
                </a14:m>
                <a:endParaRPr lang="pt-BR" sz="2000" dirty="0"/>
              </a:p>
            </p:txBody>
          </p:sp>
        </mc:Choice>
        <mc:Fallback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8C2FB550-CD15-D646-68D4-A7B6842F83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2569" y="4303236"/>
                <a:ext cx="2087880" cy="61792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9C0E9F71-E27A-CF7B-4320-A1181777F1E7}"/>
                  </a:ext>
                </a:extLst>
              </p:cNvPr>
              <p:cNvSpPr txBox="1"/>
              <p:nvPr/>
            </p:nvSpPr>
            <p:spPr>
              <a:xfrm>
                <a:off x="7892569" y="4921162"/>
                <a:ext cx="2087880" cy="6694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𝑐𝑑𝑎𝑚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BR" sz="20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func>
                    </m:oMath>
                  </m:oMathPara>
                </a14:m>
                <a:endParaRPr lang="pt-BR" sz="2000" dirty="0"/>
              </a:p>
            </p:txBody>
          </p:sp>
        </mc:Choice>
        <mc:Fallback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9C0E9F71-E27A-CF7B-4320-A1181777F1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2569" y="4921162"/>
                <a:ext cx="2087880" cy="66947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BB72BC73-E3D1-5362-F834-13CA6CBA7CB1}"/>
                  </a:ext>
                </a:extLst>
              </p:cNvPr>
              <p:cNvSpPr txBox="1"/>
              <p:nvPr/>
            </p:nvSpPr>
            <p:spPr>
              <a:xfrm>
                <a:off x="7892569" y="5644082"/>
                <a:ext cx="308807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𝑐𝑑𝑎𝑚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= </m:t>
                    </m:r>
                    <m:func>
                      <m:func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pt-BR" sz="20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fName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func>
                  </m:oMath>
                </a14:m>
                <a:r>
                  <a:rPr lang="pt-BR" sz="2000" dirty="0"/>
                  <a:t> = 0.63 </a:t>
                </a:r>
              </a:p>
            </p:txBody>
          </p:sp>
        </mc:Choice>
        <mc:Fallback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BB72BC73-E3D1-5362-F834-13CA6CBA7C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2569" y="5644082"/>
                <a:ext cx="3088078" cy="400110"/>
              </a:xfrm>
              <a:prstGeom prst="rect">
                <a:avLst/>
              </a:prstGeom>
              <a:blipFill>
                <a:blip r:embed="rId8"/>
                <a:stretch>
                  <a:fillRect t="-9091" b="-2575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aixaDeTexto 11">
            <a:extLst>
              <a:ext uri="{FF2B5EF4-FFF2-40B4-BE49-F238E27FC236}">
                <a16:creationId xmlns:a16="http://schemas.microsoft.com/office/drawing/2014/main" id="{3F1F3D53-A183-20E3-66E0-595FCC997845}"/>
              </a:ext>
            </a:extLst>
          </p:cNvPr>
          <p:cNvSpPr txBox="1"/>
          <p:nvPr/>
        </p:nvSpPr>
        <p:spPr>
          <a:xfrm>
            <a:off x="3244353" y="5382472"/>
            <a:ext cx="2814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v = 4 -&gt; {A, B, C, D} </a:t>
            </a:r>
          </a:p>
          <a:p>
            <a:r>
              <a:rPr lang="pt-BR" dirty="0"/>
              <a:t>a = 6 -&gt; [A, B, B, C, C, D]</a:t>
            </a:r>
          </a:p>
          <a:p>
            <a:r>
              <a:rPr lang="pt-BR" dirty="0"/>
              <a:t>s = 3 -&gt; {1, 2, 3}</a:t>
            </a:r>
          </a:p>
        </p:txBody>
      </p:sp>
    </p:spTree>
    <p:extLst>
      <p:ext uri="{BB962C8B-B14F-4D97-AF65-F5344CB8AC3E}">
        <p14:creationId xmlns:p14="http://schemas.microsoft.com/office/powerpoint/2010/main" val="2207865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FFD05331-6185-458B-C41A-8B9182D984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56" t="30772" r="26476" b="29721"/>
          <a:stretch/>
        </p:blipFill>
        <p:spPr bwMode="auto">
          <a:xfrm>
            <a:off x="175491" y="89512"/>
            <a:ext cx="1722451" cy="59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arca UFU">
            <a:extLst>
              <a:ext uri="{FF2B5EF4-FFF2-40B4-BE49-F238E27FC236}">
                <a16:creationId xmlns:a16="http://schemas.microsoft.com/office/drawing/2014/main" id="{9DEC8779-F9E1-1A08-2E68-C6E779DAFF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6799" y="89512"/>
            <a:ext cx="2059709" cy="599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D5700C47-A6E7-5C16-ABAC-39859250DD8E}"/>
              </a:ext>
            </a:extLst>
          </p:cNvPr>
          <p:cNvSpPr txBox="1"/>
          <p:nvPr/>
        </p:nvSpPr>
        <p:spPr>
          <a:xfrm>
            <a:off x="3214589" y="0"/>
            <a:ext cx="50758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/>
              <a:t>Metodologia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8C2FB550-CD15-D646-68D4-A7B6842F8344}"/>
                  </a:ext>
                </a:extLst>
              </p:cNvPr>
              <p:cNvSpPr txBox="1"/>
              <p:nvPr/>
            </p:nvSpPr>
            <p:spPr>
              <a:xfrm>
                <a:off x="6868721" y="1805509"/>
                <a:ext cx="2087880" cy="6179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𝑐𝑑𝑎𝑚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BR" sz="20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num>
                            <m:den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func>
                    </m:oMath>
                  </m:oMathPara>
                </a14:m>
                <a:endParaRPr lang="pt-BR" sz="2000" dirty="0"/>
              </a:p>
            </p:txBody>
          </p:sp>
        </mc:Choice>
        <mc:Fallback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8C2FB550-CD15-D646-68D4-A7B6842F83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8721" y="1805509"/>
                <a:ext cx="2087880" cy="6179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9C0E9F71-E27A-CF7B-4320-A1181777F1E7}"/>
                  </a:ext>
                </a:extLst>
              </p:cNvPr>
              <p:cNvSpPr txBox="1"/>
              <p:nvPr/>
            </p:nvSpPr>
            <p:spPr>
              <a:xfrm>
                <a:off x="6868721" y="2423435"/>
                <a:ext cx="2087880" cy="670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𝑐𝑑𝑎𝑚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BR" sz="20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func>
                    </m:oMath>
                  </m:oMathPara>
                </a14:m>
                <a:endParaRPr lang="pt-BR" sz="2000" dirty="0"/>
              </a:p>
            </p:txBody>
          </p:sp>
        </mc:Choice>
        <mc:Fallback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9C0E9F71-E27A-CF7B-4320-A1181777F1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8721" y="2423435"/>
                <a:ext cx="2087880" cy="67056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BB72BC73-E3D1-5362-F834-13CA6CBA7CB1}"/>
                  </a:ext>
                </a:extLst>
              </p:cNvPr>
              <p:cNvSpPr txBox="1"/>
              <p:nvPr/>
            </p:nvSpPr>
            <p:spPr>
              <a:xfrm>
                <a:off x="6868721" y="3228945"/>
                <a:ext cx="308807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𝑐𝑑𝑎𝑚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= </m:t>
                    </m:r>
                    <m:func>
                      <m:func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pt-BR" sz="20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fName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func>
                  </m:oMath>
                </a14:m>
                <a:r>
                  <a:rPr lang="pt-BR" sz="2000" dirty="0"/>
                  <a:t> = 0 </a:t>
                </a:r>
              </a:p>
            </p:txBody>
          </p:sp>
        </mc:Choice>
        <mc:Fallback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BB72BC73-E3D1-5362-F834-13CA6CBA7C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8721" y="3228945"/>
                <a:ext cx="3088078" cy="400110"/>
              </a:xfrm>
              <a:prstGeom prst="rect">
                <a:avLst/>
              </a:prstGeom>
              <a:blipFill>
                <a:blip r:embed="rId6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aixaDeTexto 11">
            <a:extLst>
              <a:ext uri="{FF2B5EF4-FFF2-40B4-BE49-F238E27FC236}">
                <a16:creationId xmlns:a16="http://schemas.microsoft.com/office/drawing/2014/main" id="{3F1F3D53-A183-20E3-66E0-595FCC997845}"/>
              </a:ext>
            </a:extLst>
          </p:cNvPr>
          <p:cNvSpPr txBox="1"/>
          <p:nvPr/>
        </p:nvSpPr>
        <p:spPr>
          <a:xfrm>
            <a:off x="3248907" y="2900076"/>
            <a:ext cx="2814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v = 2 -&gt; {A, B} </a:t>
            </a:r>
          </a:p>
          <a:p>
            <a:r>
              <a:rPr lang="pt-BR" dirty="0"/>
              <a:t>a = 6 -&gt; [A, B, A, B, A, B]</a:t>
            </a:r>
          </a:p>
          <a:p>
            <a:r>
              <a:rPr lang="pt-BR" dirty="0"/>
              <a:t>s = 3 -&gt; {1, 2, 3}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FCED80F2-F32D-B0E1-9B4B-32A4BED92F7B}"/>
                  </a:ext>
                </a:extLst>
              </p:cNvPr>
              <p:cNvSpPr txBox="1"/>
              <p:nvPr/>
            </p:nvSpPr>
            <p:spPr>
              <a:xfrm>
                <a:off x="6868721" y="4743783"/>
                <a:ext cx="2087880" cy="6179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𝑐𝑑𝑎𝑚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BR" sz="20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num>
                            <m:den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func>
                    </m:oMath>
                  </m:oMathPara>
                </a14:m>
                <a:endParaRPr lang="pt-BR" sz="2000" dirty="0"/>
              </a:p>
            </p:txBody>
          </p:sp>
        </mc:Choice>
        <mc:Fallback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FCED80F2-F32D-B0E1-9B4B-32A4BED92F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8721" y="4743783"/>
                <a:ext cx="2087880" cy="6179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5D112AEE-23C7-5BA3-5ABD-F7A3FDADEBCB}"/>
                  </a:ext>
                </a:extLst>
              </p:cNvPr>
              <p:cNvSpPr txBox="1"/>
              <p:nvPr/>
            </p:nvSpPr>
            <p:spPr>
              <a:xfrm>
                <a:off x="6868721" y="6227031"/>
                <a:ext cx="252579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𝑐𝑑𝑎𝑚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BR" sz="20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fName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func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pt-BR" sz="2000" dirty="0"/>
              </a:p>
            </p:txBody>
          </p:sp>
        </mc:Choice>
        <mc:Fallback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5D112AEE-23C7-5BA3-5ABD-F7A3FDADEB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8721" y="6227031"/>
                <a:ext cx="2525795" cy="400110"/>
              </a:xfrm>
              <a:prstGeom prst="rect">
                <a:avLst/>
              </a:prstGeom>
              <a:blipFill>
                <a:blip r:embed="rId7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aixaDeTexto 16">
            <a:extLst>
              <a:ext uri="{FF2B5EF4-FFF2-40B4-BE49-F238E27FC236}">
                <a16:creationId xmlns:a16="http://schemas.microsoft.com/office/drawing/2014/main" id="{95EA4C93-48F6-C749-DAF1-C8B4B6E6A7F6}"/>
              </a:ext>
            </a:extLst>
          </p:cNvPr>
          <p:cNvSpPr txBox="1"/>
          <p:nvPr/>
        </p:nvSpPr>
        <p:spPr>
          <a:xfrm>
            <a:off x="3127432" y="5845158"/>
            <a:ext cx="2814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v = 6 -&gt; {A, B, C, D, E, F} </a:t>
            </a:r>
          </a:p>
          <a:p>
            <a:r>
              <a:rPr lang="pt-BR" dirty="0"/>
              <a:t>a = 6 -&gt; [A, B, C, D, E, F]</a:t>
            </a:r>
          </a:p>
          <a:p>
            <a:r>
              <a:rPr lang="pt-BR" dirty="0"/>
              <a:t>s = 3 -&gt; {1, 2, 3}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4EAC30F8-4B1A-F6CE-1EAA-5472AEF4C663}"/>
                  </a:ext>
                </a:extLst>
              </p:cNvPr>
              <p:cNvSpPr txBox="1"/>
              <p:nvPr/>
            </p:nvSpPr>
            <p:spPr>
              <a:xfrm>
                <a:off x="6868721" y="5361709"/>
                <a:ext cx="2087880" cy="670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𝑐𝑑𝑎𝑚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BR" sz="20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num>
                            <m:den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func>
                    </m:oMath>
                  </m:oMathPara>
                </a14:m>
                <a:endParaRPr lang="pt-BR" sz="2000" dirty="0"/>
              </a:p>
            </p:txBody>
          </p:sp>
        </mc:Choice>
        <mc:Fallback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4EAC30F8-4B1A-F6CE-1EAA-5472AEF4C6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8721" y="5361709"/>
                <a:ext cx="2087880" cy="67056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Imagem 19">
            <a:extLst>
              <a:ext uri="{FF2B5EF4-FFF2-40B4-BE49-F238E27FC236}">
                <a16:creationId xmlns:a16="http://schemas.microsoft.com/office/drawing/2014/main" id="{B65CAA5E-EF63-48EC-1994-01A251D041C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95865" y="1642696"/>
            <a:ext cx="3619814" cy="1265030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06A73D48-D278-A3FF-38BA-C136F35A4BF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18727" y="4461422"/>
            <a:ext cx="3596952" cy="1226926"/>
          </a:xfrm>
          <a:prstGeom prst="rect">
            <a:avLst/>
          </a:prstGeom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0660461D-0463-6C67-FCB2-98623B519723}"/>
              </a:ext>
            </a:extLst>
          </p:cNvPr>
          <p:cNvSpPr txBox="1"/>
          <p:nvPr/>
        </p:nvSpPr>
        <p:spPr>
          <a:xfrm>
            <a:off x="831710" y="984986"/>
            <a:ext cx="1641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Mais exemplos:</a:t>
            </a:r>
          </a:p>
        </p:txBody>
      </p:sp>
    </p:spTree>
    <p:extLst>
      <p:ext uri="{BB962C8B-B14F-4D97-AF65-F5344CB8AC3E}">
        <p14:creationId xmlns:p14="http://schemas.microsoft.com/office/powerpoint/2010/main" val="2405753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FFD05331-6185-458B-C41A-8B9182D984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56" t="30772" r="26476" b="29721"/>
          <a:stretch/>
        </p:blipFill>
        <p:spPr bwMode="auto">
          <a:xfrm>
            <a:off x="175491" y="89512"/>
            <a:ext cx="1722451" cy="59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arca UFU">
            <a:extLst>
              <a:ext uri="{FF2B5EF4-FFF2-40B4-BE49-F238E27FC236}">
                <a16:creationId xmlns:a16="http://schemas.microsoft.com/office/drawing/2014/main" id="{9DEC8779-F9E1-1A08-2E68-C6E779DAFF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6799" y="89512"/>
            <a:ext cx="2059709" cy="599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756EB9E6-82BD-63EF-57AF-B20B628C3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6116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2200" dirty="0"/>
              <a:t>A rede possui 13 componentes conectados, sendo um deles um componente gigante.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5700C47-A6E7-5C16-ABAC-39859250DD8E}"/>
              </a:ext>
            </a:extLst>
          </p:cNvPr>
          <p:cNvSpPr txBox="1"/>
          <p:nvPr/>
        </p:nvSpPr>
        <p:spPr>
          <a:xfrm>
            <a:off x="3214589" y="0"/>
            <a:ext cx="50758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/>
              <a:t>Análise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FA9E198-ABA1-898D-C611-DDC63EE86C39}"/>
              </a:ext>
            </a:extLst>
          </p:cNvPr>
          <p:cNvSpPr txBox="1"/>
          <p:nvPr/>
        </p:nvSpPr>
        <p:spPr>
          <a:xfrm>
            <a:off x="1085850" y="1904999"/>
            <a:ext cx="5133975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Rede completa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/>
              <a:t>4604 nós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/>
              <a:t>106647 links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/>
              <a:t>Grau médio 46.433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/>
              <a:t>Grau máximo 1621 - nó “</a:t>
            </a:r>
            <a:r>
              <a:rPr lang="pt-BR" sz="2000" i="1" dirty="0" err="1"/>
              <a:t>United_States</a:t>
            </a:r>
            <a:r>
              <a:rPr lang="pt-BR" sz="2000" i="1" dirty="0"/>
              <a:t>”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i="1" dirty="0" err="1"/>
              <a:t>Assortatividade</a:t>
            </a:r>
            <a:r>
              <a:rPr lang="pt-BR" sz="2000" i="1" dirty="0"/>
              <a:t> (grau): -0.1158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i="1" dirty="0" err="1"/>
              <a:t>Assortatividade</a:t>
            </a:r>
            <a:r>
              <a:rPr lang="pt-BR" sz="2000" i="1" dirty="0"/>
              <a:t> (categoria): 0.10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i="1" dirty="0" err="1"/>
              <a:t>Assortatividade</a:t>
            </a:r>
            <a:r>
              <a:rPr lang="pt-BR" sz="2000" i="1" dirty="0"/>
              <a:t> (</a:t>
            </a:r>
            <a:r>
              <a:rPr lang="pt-BR" sz="2000" i="1" dirty="0" err="1"/>
              <a:t>macrocategoria</a:t>
            </a:r>
            <a:r>
              <a:rPr lang="pt-BR" sz="2000" i="1" dirty="0"/>
              <a:t>): 0.18</a:t>
            </a:r>
            <a:endParaRPr lang="pt-BR" sz="2000" dirty="0"/>
          </a:p>
          <a:p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09DA923-DA7A-336E-4BF7-E4EA7F40313E}"/>
              </a:ext>
            </a:extLst>
          </p:cNvPr>
          <p:cNvSpPr txBox="1"/>
          <p:nvPr/>
        </p:nvSpPr>
        <p:spPr>
          <a:xfrm>
            <a:off x="6219825" y="1904998"/>
            <a:ext cx="5133975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Componente Gigante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/>
              <a:t>4589 nós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/>
              <a:t>106534 links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/>
              <a:t>Grau médio 46.430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/>
              <a:t>Grau máximo 1621 - nó “</a:t>
            </a:r>
            <a:r>
              <a:rPr lang="pt-BR" sz="2000" i="1" dirty="0" err="1"/>
              <a:t>United_States</a:t>
            </a:r>
            <a:r>
              <a:rPr lang="pt-BR" sz="2000" i="1" dirty="0"/>
              <a:t>”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i="1" dirty="0" err="1"/>
              <a:t>Assortatividade</a:t>
            </a:r>
            <a:r>
              <a:rPr lang="pt-BR" sz="2000" i="1" dirty="0"/>
              <a:t> (grau): -0.1159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i="1" dirty="0" err="1"/>
              <a:t>Assortatividade</a:t>
            </a:r>
            <a:r>
              <a:rPr lang="pt-BR" sz="2000" i="1" dirty="0"/>
              <a:t> (categoria): 0.10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i="1" dirty="0" err="1"/>
              <a:t>Assortatividade</a:t>
            </a:r>
            <a:r>
              <a:rPr lang="pt-BR" sz="2000" i="1" dirty="0"/>
              <a:t> (</a:t>
            </a:r>
            <a:r>
              <a:rPr lang="pt-BR" sz="2000" i="1" dirty="0" err="1"/>
              <a:t>macrocategoria</a:t>
            </a:r>
            <a:r>
              <a:rPr lang="pt-BR" sz="2000" i="1" dirty="0"/>
              <a:t>): 0.19</a:t>
            </a:r>
            <a:endParaRPr lang="pt-BR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sz="2000" dirty="0"/>
          </a:p>
          <a:p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3B21094-84E6-8589-3CBC-617D19F2AE05}"/>
              </a:ext>
            </a:extLst>
          </p:cNvPr>
          <p:cNvSpPr txBox="1"/>
          <p:nvPr/>
        </p:nvSpPr>
        <p:spPr>
          <a:xfrm>
            <a:off x="838200" y="4896783"/>
            <a:ext cx="1051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/>
              <a:t>O Componente Gigante representa 99.67% da rede em número de nós e 99.89% em número de arestas.</a:t>
            </a:r>
          </a:p>
        </p:txBody>
      </p:sp>
    </p:spTree>
    <p:extLst>
      <p:ext uri="{BB962C8B-B14F-4D97-AF65-F5344CB8AC3E}">
        <p14:creationId xmlns:p14="http://schemas.microsoft.com/office/powerpoint/2010/main" val="3672792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FFD05331-6185-458B-C41A-8B9182D984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56" t="30772" r="26476" b="29721"/>
          <a:stretch/>
        </p:blipFill>
        <p:spPr bwMode="auto">
          <a:xfrm>
            <a:off x="175491" y="89512"/>
            <a:ext cx="1722451" cy="59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arca UFU">
            <a:extLst>
              <a:ext uri="{FF2B5EF4-FFF2-40B4-BE49-F238E27FC236}">
                <a16:creationId xmlns:a16="http://schemas.microsoft.com/office/drawing/2014/main" id="{9DEC8779-F9E1-1A08-2E68-C6E779DAFF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6799" y="89512"/>
            <a:ext cx="2059709" cy="599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756EB9E6-82BD-63EF-57AF-B20B628C3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6116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2200" dirty="0"/>
              <a:t>Distribuição de grau do componente gigante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5700C47-A6E7-5C16-ABAC-39859250DD8E}"/>
              </a:ext>
            </a:extLst>
          </p:cNvPr>
          <p:cNvSpPr txBox="1"/>
          <p:nvPr/>
        </p:nvSpPr>
        <p:spPr>
          <a:xfrm>
            <a:off x="3214589" y="0"/>
            <a:ext cx="50758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/>
              <a:t>Análise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4218DAD-6E99-429F-5748-908CB93045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1393" y="812501"/>
            <a:ext cx="8422244" cy="6045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7129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1207</TotalTime>
  <Words>951</Words>
  <Application>Microsoft Office PowerPoint</Application>
  <PresentationFormat>Widescreen</PresentationFormat>
  <Paragraphs>203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Tema do Office</vt:lpstr>
      <vt:lpstr>Rede de artigos do Wikipedia: Uma análise focada na comparação entre menores caminhos e caminhos traçados por jogadores do jogo Wikispeedia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detection of tumor regions from oral histological whole slide images using fully convolutional neural networks</dc:title>
  <dc:creator>Igor Gonçalves Ribeiro Silva</dc:creator>
  <cp:lastModifiedBy>Igor Gonçalves Ribeiro Silva</cp:lastModifiedBy>
  <cp:revision>7</cp:revision>
  <dcterms:created xsi:type="dcterms:W3CDTF">2023-11-25T19:07:43Z</dcterms:created>
  <dcterms:modified xsi:type="dcterms:W3CDTF">2023-12-15T00:10:03Z</dcterms:modified>
</cp:coreProperties>
</file>