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71" r:id="rId10"/>
    <p:sldId id="264" r:id="rId11"/>
    <p:sldId id="265" r:id="rId12"/>
    <p:sldId id="266" r:id="rId13"/>
    <p:sldId id="279" r:id="rId14"/>
    <p:sldId id="278" r:id="rId15"/>
    <p:sldId id="267" r:id="rId16"/>
    <p:sldId id="27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23C"/>
    <a:srgbClr val="FCBA04"/>
    <a:srgbClr val="4472C4"/>
    <a:srgbClr val="3D1678"/>
    <a:srgbClr val="2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16AAA-B655-447E-9477-47581F756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C85CE-5BC8-4306-B997-6FAAF415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B1E81-1383-4D27-83DB-DCF58DC2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7E6D8-9E02-4E47-B54E-26ECF8F3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F1509-DFBD-4EE7-954D-D70339C8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03E4-334C-4B9E-A950-5B2056AF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08C031-8133-4D46-B8CD-78C6BEDB0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E40A0-3C36-4540-A27A-B54530D2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5A984-C466-4480-858B-52818968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611EEB-37D9-4F71-B166-BCAE576F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9F59EE-F6FA-4A28-B0B5-E2E65FDD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25AB9-13B8-4924-8003-4323CD0C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A5B6A-F454-45E3-8723-113A81E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9DD7F4-F3CD-4829-A3FD-C749B28C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50B69-6467-451D-893F-310AF7DA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4EAFF-B8B3-4726-AFB1-CF35A062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39A1F-1A3D-4AB8-A820-379A6538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E3440-5C4E-4759-974D-EEEFC0FF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5356-A591-46D9-83A9-909F4CF6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721CD-790A-49AA-8998-470CD170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C50FE-6C2A-4594-826C-E584B428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62677-9AC3-43F1-A8FC-2C75EA08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638FD-7250-4BFC-B3CE-325D8232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3F34D-3CED-40EC-8827-2E2A355D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108F4-9A7F-4712-AA95-3F674CC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6F872-07EA-4C47-8AD7-8514315E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29472-4DC7-450E-8986-096F60CB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27C19-7C1E-4756-9D4E-8E5FC2F9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3B147-9B1B-4B36-B9C6-EC3D6428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0543A2-75FD-4ED3-81C1-6FAE46DC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631E9-2225-4E42-A3CC-556A794E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5553-BE26-4B12-BD7F-B9688049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3B4526-F278-4EDA-BEFB-EF9BFDCF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EBC14E-E6F0-4578-99D1-EDE72A7E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3B188-20BC-486B-AEAA-C5E13F25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D0C764-7409-4F9B-A00A-AF77D5EE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CBB21-860B-4222-9034-1BCF9982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7884DE-242A-4963-916F-4F6F0CB7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6677E0-11F2-4B49-B139-14422D9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215D8-23BF-4776-B9FE-98BDF336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EFC7BE-C8A6-4E3F-9890-55A47BED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8AC9DC-95CC-48ED-AE4B-82495B74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C21225-58B9-4887-BB98-8FFE9F10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1153D3-D306-48C8-BE4B-576115F9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990DF7-3B3A-4FD1-AE45-3F9285DC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E3415-2E08-42F8-868F-ACFDFBAE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7F40B-E89C-44FA-9F3B-75C097D9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1CE76-F29F-4122-A79B-8D61E240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768BF6-3806-4E27-9D3C-58FC1F27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1B4CE-829F-4956-A7AE-26B5432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A2095-49E9-44FD-B65B-841B3FE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1A244E-1C59-47AC-BF23-8AC5FCB2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1269-C829-4AA5-AEBD-F8D9F967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90CF79-99AC-4FC7-8616-5FD09996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A1981-2960-47C1-AF0C-155C1261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1E83B-7359-47FF-99AD-C9983597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5EB626-1B4E-4E54-B2EE-F0E2F84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6392B4-19C2-492D-A184-3E4091D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AA07CA-5BE6-4AFF-A0D3-B6193D5E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8D6F80-3633-4D25-AD88-3189DD71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70E522-A739-4934-A05F-9F57DC94D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E177-497B-46CD-8AA2-8500D18E035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8B333-F39E-4506-B789-E131D047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20E54E-62D8-42C0-9DF3-365D27AF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gramas de Caso de Uso: O que é UML ?">
            <a:extLst>
              <a:ext uri="{FF2B5EF4-FFF2-40B4-BE49-F238E27FC236}">
                <a16:creationId xmlns:a16="http://schemas.microsoft.com/office/drawing/2014/main" id="{5ECBF975-5E22-4D72-B22D-54CFCA03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16" y="1611612"/>
            <a:ext cx="8472166" cy="44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E62D34-50A5-4CC8-861F-8A2E423F0F69}"/>
              </a:ext>
            </a:extLst>
          </p:cNvPr>
          <p:cNvSpPr txBox="1"/>
          <p:nvPr/>
        </p:nvSpPr>
        <p:spPr>
          <a:xfrm>
            <a:off x="2446699" y="429343"/>
            <a:ext cx="7298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rgbClr val="9C123C"/>
                </a:solidFill>
              </a:rPr>
              <a:t>L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INGUAGEM DE </a:t>
            </a:r>
            <a:r>
              <a:rPr lang="en-US" sz="3200" b="1">
                <a:solidFill>
                  <a:srgbClr val="FCBA04"/>
                </a:solidFill>
              </a:rPr>
              <a:t>M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ODELAGEM</a:t>
            </a:r>
            <a:r>
              <a:rPr lang="en-US" sz="3200" b="1">
                <a:solidFill>
                  <a:srgbClr val="3D1678"/>
                </a:solidFill>
              </a:rPr>
              <a:t> U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NIFICADA</a:t>
            </a:r>
          </a:p>
          <a:p>
            <a:pPr algn="ctr"/>
            <a:r>
              <a:rPr lang="en-US" sz="3200" b="1">
                <a:solidFill>
                  <a:srgbClr val="3D1678"/>
                </a:solidFill>
              </a:rPr>
              <a:t>U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nified</a:t>
            </a:r>
            <a:r>
              <a:rPr lang="en-US" sz="3200" b="1">
                <a:solidFill>
                  <a:srgbClr val="3D1678"/>
                </a:solidFill>
              </a:rPr>
              <a:t> </a:t>
            </a:r>
            <a:r>
              <a:rPr lang="en-US" sz="3200" b="1">
                <a:solidFill>
                  <a:srgbClr val="FCBA04"/>
                </a:solidFill>
              </a:rPr>
              <a:t>M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odelling</a:t>
            </a:r>
            <a:r>
              <a:rPr lang="en-US" sz="3200" b="1">
                <a:solidFill>
                  <a:srgbClr val="3D1678"/>
                </a:solidFill>
              </a:rPr>
              <a:t> </a:t>
            </a:r>
            <a:r>
              <a:rPr lang="en-US" sz="3200" b="1">
                <a:solidFill>
                  <a:srgbClr val="9C123C"/>
                </a:solidFill>
              </a:rPr>
              <a:t>L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29872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110577" y="523220"/>
            <a:ext cx="89011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Existe um </a:t>
            </a:r>
            <a:r>
              <a:rPr lang="pt-BR" sz="2000" b="1">
                <a:solidFill>
                  <a:srgbClr val="4472C4"/>
                </a:solidFill>
              </a:rPr>
              <a:t>vai-e-vem</a:t>
            </a:r>
            <a:r>
              <a:rPr lang="pt-BR"/>
              <a:t> grande entre os diferentes sistemas?	Utilize o </a:t>
            </a:r>
            <a:r>
              <a:rPr lang="pt-BR" b="1">
                <a:solidFill>
                  <a:srgbClr val="4472C4"/>
                </a:solidFill>
              </a:rPr>
              <a:t>diagrama de sequências</a:t>
            </a:r>
            <a:r>
              <a:rPr lang="pt-BR"/>
              <a:t>!</a:t>
            </a:r>
          </a:p>
          <a:p>
            <a:r>
              <a:rPr lang="pt-BR"/>
              <a:t>	*As ações são disparadas por um ator e então, se acompanha o fluxo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337F9-8505-41E7-AED2-27A93BAE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00" y="1695450"/>
            <a:ext cx="76771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E8771D-3F3F-41BF-B85E-0CEF426CF52C}"/>
              </a:ext>
            </a:extLst>
          </p:cNvPr>
          <p:cNvSpPr txBox="1"/>
          <p:nvPr/>
        </p:nvSpPr>
        <p:spPr>
          <a:xfrm>
            <a:off x="279146" y="1859339"/>
            <a:ext cx="3515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/>
              <a:t>“No site do alura, você escolhe uma trilha e clica em comprar; nesse momento, você é redirecionado para o site do paypal; você preenche os dados; o paypal devolve para a aplicação a informação de que o aluno pagou; então o sistema de matrículas deve liberar aquela trilha para o aluno; por fim, mostramos uma tela de sucesso para o usuário.”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66963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264160" y="410767"/>
            <a:ext cx="62987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4472C4"/>
                </a:solidFill>
              </a:rPr>
              <a:t>EXERCÍCIO</a:t>
            </a:r>
            <a:r>
              <a:rPr lang="pt-BR" sz="1600"/>
              <a:t>:</a:t>
            </a:r>
          </a:p>
          <a:p>
            <a:r>
              <a:rPr lang="pt-BR" sz="1600"/>
              <a:t>* 1. </a:t>
            </a:r>
            <a:r>
              <a:rPr lang="pt-BR" sz="1600">
                <a:solidFill>
                  <a:srgbClr val="4472C4"/>
                </a:solidFill>
              </a:rPr>
              <a:t>Usuário</a:t>
            </a:r>
            <a:r>
              <a:rPr lang="pt-BR" sz="1600"/>
              <a:t> seleciona um produto no </a:t>
            </a:r>
            <a:r>
              <a:rPr lang="pt-BR" sz="1600">
                <a:solidFill>
                  <a:srgbClr val="4472C4"/>
                </a:solidFill>
              </a:rPr>
              <a:t>site</a:t>
            </a:r>
          </a:p>
          <a:p>
            <a:r>
              <a:rPr lang="pt-BR" sz="1600"/>
              <a:t>* 2. Site mostra o produto para o usuário</a:t>
            </a:r>
          </a:p>
          <a:p>
            <a:r>
              <a:rPr lang="pt-BR" sz="1600"/>
              <a:t>* 3. Usuário dá lance no site</a:t>
            </a:r>
          </a:p>
          <a:p>
            <a:r>
              <a:rPr lang="pt-BR" sz="1600"/>
              <a:t>* 4. Site envia lance para </a:t>
            </a:r>
            <a:r>
              <a:rPr lang="pt-BR" sz="1600">
                <a:solidFill>
                  <a:srgbClr val="4472C4"/>
                </a:solidFill>
              </a:rPr>
              <a:t>serviço web </a:t>
            </a:r>
            <a:r>
              <a:rPr lang="pt-BR" sz="1600"/>
              <a:t>de lances</a:t>
            </a:r>
          </a:p>
          <a:p>
            <a:r>
              <a:rPr lang="pt-BR" sz="1600"/>
              <a:t>* 5. Serviço web confirma para o site</a:t>
            </a:r>
          </a:p>
          <a:p>
            <a:r>
              <a:rPr lang="pt-BR" sz="1600"/>
              <a:t>* 6. Site exibe tela de OK para o usuário</a:t>
            </a:r>
          </a:p>
          <a:p>
            <a:r>
              <a:rPr lang="pt-BR" sz="1600"/>
              <a:t>* 7. Serviço web dispara e-mail para usuário com as informações do lance</a:t>
            </a:r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7909F7A-481E-4A12-B40E-ACEF62DCA5C6}"/>
              </a:ext>
            </a:extLst>
          </p:cNvPr>
          <p:cNvGrpSpPr/>
          <p:nvPr/>
        </p:nvGrpSpPr>
        <p:grpSpPr>
          <a:xfrm>
            <a:off x="2024044" y="2631650"/>
            <a:ext cx="909223" cy="807828"/>
            <a:chOff x="1052310" y="2596022"/>
            <a:chExt cx="909223" cy="807828"/>
          </a:xfrm>
        </p:grpSpPr>
        <p:pic>
          <p:nvPicPr>
            <p:cNvPr id="8" name="Gráfico 7" descr="Homem">
              <a:extLst>
                <a:ext uri="{FF2B5EF4-FFF2-40B4-BE49-F238E27FC236}">
                  <a16:creationId xmlns:a16="http://schemas.microsoft.com/office/drawing/2014/main" id="{2C418A86-E526-4786-AA2D-8F6C06B41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7523" y="2596022"/>
              <a:ext cx="558798" cy="558798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2016FC8-B903-4CDE-B3EF-18B1CF302A19}"/>
                </a:ext>
              </a:extLst>
            </p:cNvPr>
            <p:cNvSpPr txBox="1"/>
            <p:nvPr/>
          </p:nvSpPr>
          <p:spPr>
            <a:xfrm>
              <a:off x="1052310" y="3034518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Usuario</a:t>
              </a:r>
            </a:p>
          </p:txBody>
        </p:sp>
      </p:grp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68453AB-6D80-4D74-B5F4-44750A016C77}"/>
              </a:ext>
            </a:extLst>
          </p:cNvPr>
          <p:cNvSpPr/>
          <p:nvPr/>
        </p:nvSpPr>
        <p:spPr>
          <a:xfrm>
            <a:off x="4500880" y="2677160"/>
            <a:ext cx="1618356" cy="5005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SITE VENDA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9FC49C-CC1D-40C0-81E9-B965CE4B1E26}"/>
              </a:ext>
            </a:extLst>
          </p:cNvPr>
          <p:cNvSpPr/>
          <p:nvPr/>
        </p:nvSpPr>
        <p:spPr>
          <a:xfrm>
            <a:off x="7322444" y="2689909"/>
            <a:ext cx="1618356" cy="5005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SERVIÇO WEB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53F8212-B134-4873-9606-E9D5448A06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10058" y="3177699"/>
            <a:ext cx="0" cy="349742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A320C93-6810-426F-8C96-685BC04B824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131622" y="3190448"/>
            <a:ext cx="26994" cy="348467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B77FE0D-7570-42B7-9257-C8C599A6E05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78656" y="3439478"/>
            <a:ext cx="0" cy="317468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EE2C3A4-8897-4DB8-AE93-E15B9EB86907}"/>
              </a:ext>
            </a:extLst>
          </p:cNvPr>
          <p:cNvCxnSpPr>
            <a:cxnSpLocks/>
          </p:cNvCxnSpPr>
          <p:nvPr/>
        </p:nvCxnSpPr>
        <p:spPr>
          <a:xfrm>
            <a:off x="2570092" y="3616722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512ED0-7916-4041-AAC1-B66CB339F539}"/>
              </a:ext>
            </a:extLst>
          </p:cNvPr>
          <p:cNvSpPr txBox="1"/>
          <p:nvPr/>
        </p:nvSpPr>
        <p:spPr>
          <a:xfrm>
            <a:off x="2671375" y="3255020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1º Seleciona Produto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FA63963-FF5F-4946-A1ED-A1EEF2C67258}"/>
              </a:ext>
            </a:extLst>
          </p:cNvPr>
          <p:cNvCxnSpPr>
            <a:cxnSpLocks/>
          </p:cNvCxnSpPr>
          <p:nvPr/>
        </p:nvCxnSpPr>
        <p:spPr>
          <a:xfrm flipH="1">
            <a:off x="2583035" y="4155461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647E097-D82D-474B-8E00-9C46985258FA}"/>
              </a:ext>
            </a:extLst>
          </p:cNvPr>
          <p:cNvSpPr txBox="1"/>
          <p:nvPr/>
        </p:nvSpPr>
        <p:spPr>
          <a:xfrm>
            <a:off x="2671374" y="3809226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2º Mostra Produto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D690D34-2536-4BCF-A0FD-621E77E6F235}"/>
              </a:ext>
            </a:extLst>
          </p:cNvPr>
          <p:cNvCxnSpPr>
            <a:cxnSpLocks/>
          </p:cNvCxnSpPr>
          <p:nvPr/>
        </p:nvCxnSpPr>
        <p:spPr>
          <a:xfrm>
            <a:off x="2569586" y="4779150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07C1276-66EB-4D09-ACB5-A03C837ED90E}"/>
              </a:ext>
            </a:extLst>
          </p:cNvPr>
          <p:cNvSpPr txBox="1"/>
          <p:nvPr/>
        </p:nvSpPr>
        <p:spPr>
          <a:xfrm>
            <a:off x="2670869" y="4417448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3º Oferta lance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F9360BE-D304-4600-BF0C-2037F9DF47B4}"/>
              </a:ext>
            </a:extLst>
          </p:cNvPr>
          <p:cNvCxnSpPr>
            <a:cxnSpLocks/>
          </p:cNvCxnSpPr>
          <p:nvPr/>
        </p:nvCxnSpPr>
        <p:spPr>
          <a:xfrm>
            <a:off x="5391149" y="5148482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49878DF-1165-47CD-A129-B30EEC36055C}"/>
              </a:ext>
            </a:extLst>
          </p:cNvPr>
          <p:cNvSpPr txBox="1"/>
          <p:nvPr/>
        </p:nvSpPr>
        <p:spPr>
          <a:xfrm>
            <a:off x="5492432" y="4786780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4º Envia lance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8F0EC2C-0F1D-476D-8BF6-3A13FAAC10DD}"/>
              </a:ext>
            </a:extLst>
          </p:cNvPr>
          <p:cNvCxnSpPr>
            <a:cxnSpLocks/>
          </p:cNvCxnSpPr>
          <p:nvPr/>
        </p:nvCxnSpPr>
        <p:spPr>
          <a:xfrm flipH="1">
            <a:off x="5404093" y="5635863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D6073BB-D4A8-49E4-9CF2-18CC3CECB92E}"/>
              </a:ext>
            </a:extLst>
          </p:cNvPr>
          <p:cNvSpPr txBox="1"/>
          <p:nvPr/>
        </p:nvSpPr>
        <p:spPr>
          <a:xfrm>
            <a:off x="5492432" y="5289628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5º Confirma lance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75178A5-A898-477F-933A-82B3D3F62920}"/>
              </a:ext>
            </a:extLst>
          </p:cNvPr>
          <p:cNvCxnSpPr>
            <a:cxnSpLocks/>
          </p:cNvCxnSpPr>
          <p:nvPr/>
        </p:nvCxnSpPr>
        <p:spPr>
          <a:xfrm flipH="1">
            <a:off x="2553553" y="6005195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8919E64-28AF-40F5-9D21-96996F91D5E1}"/>
              </a:ext>
            </a:extLst>
          </p:cNvPr>
          <p:cNvSpPr txBox="1"/>
          <p:nvPr/>
        </p:nvSpPr>
        <p:spPr>
          <a:xfrm>
            <a:off x="2641892" y="5658960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6º Exibe “ok”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31A188E-F1E6-4D3C-825C-0834155DCB22}"/>
              </a:ext>
            </a:extLst>
          </p:cNvPr>
          <p:cNvCxnSpPr>
            <a:cxnSpLocks/>
          </p:cNvCxnSpPr>
          <p:nvPr/>
        </p:nvCxnSpPr>
        <p:spPr>
          <a:xfrm flipH="1">
            <a:off x="2583035" y="6467243"/>
            <a:ext cx="553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0101854-044A-4B2A-9437-1B441A8C47B4}"/>
              </a:ext>
            </a:extLst>
          </p:cNvPr>
          <p:cNvSpPr txBox="1"/>
          <p:nvPr/>
        </p:nvSpPr>
        <p:spPr>
          <a:xfrm>
            <a:off x="2854964" y="6121008"/>
            <a:ext cx="50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7º Dispara e-mail com as informações do lance</a:t>
            </a:r>
          </a:p>
        </p:txBody>
      </p:sp>
    </p:spTree>
    <p:extLst>
      <p:ext uri="{BB962C8B-B14F-4D97-AF65-F5344CB8AC3E}">
        <p14:creationId xmlns:p14="http://schemas.microsoft.com/office/powerpoint/2010/main" val="3725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264160" y="450751"/>
            <a:ext cx="4307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rgbClr val="4472C4"/>
                </a:solidFill>
              </a:rPr>
              <a:t>EXERCÍCIO</a:t>
            </a:r>
            <a:r>
              <a:rPr lang="pt-BR" sz="160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O aluno faz um exercício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Ao perceber um problema ele clica no link de correção/revisão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Isso carrega um formulário para corrigir um exercício que vem do sistema de correção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O aluno altera o exercício e submete a correção para o sistema de correção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O moderador carrega depois uma lista de correções a aprovar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Ele aprova a correção que faz com que as alterações sejam aplicadas no exercício e notificando o aluno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9D0933-915B-41A7-AD04-81AC90154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57885"/>
            <a:ext cx="76200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7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588E33-D845-4730-B75B-F336A7EB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61" y="523220"/>
            <a:ext cx="7418477" cy="63347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4E09CC-63CB-4E16-90CC-79495669192A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</p:spTree>
    <p:extLst>
      <p:ext uri="{BB962C8B-B14F-4D97-AF65-F5344CB8AC3E}">
        <p14:creationId xmlns:p14="http://schemas.microsoft.com/office/powerpoint/2010/main" val="99287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5C8104F-F8A0-447A-82AD-88B8130EF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6315" y="990600"/>
            <a:ext cx="8248650" cy="4876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86329C-AB38-4FA8-883C-7317E5DB227D}"/>
              </a:ext>
            </a:extLst>
          </p:cNvPr>
          <p:cNvSpPr txBox="1"/>
          <p:nvPr/>
        </p:nvSpPr>
        <p:spPr>
          <a:xfrm>
            <a:off x="0" y="0"/>
            <a:ext cx="4124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“Implantação”</a:t>
            </a:r>
          </a:p>
        </p:txBody>
      </p:sp>
    </p:spTree>
    <p:extLst>
      <p:ext uri="{BB962C8B-B14F-4D97-AF65-F5344CB8AC3E}">
        <p14:creationId xmlns:p14="http://schemas.microsoft.com/office/powerpoint/2010/main" val="320535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AEB528-ABAA-4B5A-B1F6-3E0874C5E800}"/>
              </a:ext>
            </a:extLst>
          </p:cNvPr>
          <p:cNvSpPr txBox="1"/>
          <p:nvPr/>
        </p:nvSpPr>
        <p:spPr>
          <a:xfrm>
            <a:off x="0" y="0"/>
            <a:ext cx="3804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“Atividades”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7CE366-4835-4C8A-B474-5A9C9DC9BFC3}"/>
              </a:ext>
            </a:extLst>
          </p:cNvPr>
          <p:cNvSpPr txBox="1"/>
          <p:nvPr/>
        </p:nvSpPr>
        <p:spPr>
          <a:xfrm>
            <a:off x="110577" y="523220"/>
            <a:ext cx="9882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Têm </a:t>
            </a:r>
            <a:r>
              <a:rPr lang="pt-BR" sz="2000" b="1">
                <a:solidFill>
                  <a:srgbClr val="9C123C"/>
                </a:solidFill>
              </a:rPr>
              <a:t>N caminhos diferentes </a:t>
            </a:r>
            <a:r>
              <a:rPr lang="pt-BR"/>
              <a:t>de acordo com as escolhas do usuário? Utilize o </a:t>
            </a:r>
            <a:r>
              <a:rPr lang="pt-BR" b="1">
                <a:solidFill>
                  <a:srgbClr val="9C123C"/>
                </a:solidFill>
              </a:rPr>
              <a:t>diagrama de atividades</a:t>
            </a:r>
            <a:r>
              <a:rPr lang="pt-BR"/>
              <a:t>!</a:t>
            </a:r>
          </a:p>
          <a:p>
            <a:r>
              <a:rPr lang="pt-BR"/>
              <a:t>	*A primeira notação que você deve conhecer é o círculo, que indica o início;</a:t>
            </a:r>
          </a:p>
          <a:p>
            <a:r>
              <a:rPr lang="pt-BR"/>
              <a:t>	*Setas indicam o percurso;</a:t>
            </a:r>
          </a:p>
          <a:p>
            <a:r>
              <a:rPr lang="pt-BR"/>
              <a:t>	*Usamos um losango para representar esse "se/if“;</a:t>
            </a:r>
          </a:p>
          <a:p>
            <a:r>
              <a:rPr lang="pt-BR"/>
              <a:t>	*</a:t>
            </a:r>
            <a:r>
              <a:rPr lang="en-US"/>
              <a:t>Simultaneidade, usamos uma "barra”;</a:t>
            </a:r>
          </a:p>
          <a:p>
            <a:r>
              <a:rPr lang="en-US"/>
              <a:t>	*</a:t>
            </a:r>
            <a:r>
              <a:rPr lang="pt-BR"/>
              <a:t>Representamos o fim, com uma bola pintada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DB83AD-D2E4-4F65-B062-AA6271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7" y="3216593"/>
            <a:ext cx="118967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A0C840E-C3F7-4C5B-BECF-EBD14658203C}"/>
              </a:ext>
            </a:extLst>
          </p:cNvPr>
          <p:cNvSpPr txBox="1"/>
          <p:nvPr/>
        </p:nvSpPr>
        <p:spPr>
          <a:xfrm>
            <a:off x="110577" y="335788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INICIO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E64535-C511-4119-874A-9AF94575E6BB}"/>
              </a:ext>
            </a:extLst>
          </p:cNvPr>
          <p:cNvSpPr txBox="1"/>
          <p:nvPr/>
        </p:nvSpPr>
        <p:spPr>
          <a:xfrm>
            <a:off x="588097" y="4443949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PERCURSO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9C40DC-9B2D-4B46-951E-42363446E909}"/>
              </a:ext>
            </a:extLst>
          </p:cNvPr>
          <p:cNvSpPr txBox="1"/>
          <p:nvPr/>
        </p:nvSpPr>
        <p:spPr>
          <a:xfrm>
            <a:off x="6028459" y="3976589"/>
            <a:ext cx="66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IF/SE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84A14F-ADFE-4F1B-AED6-1298E0533299}"/>
              </a:ext>
            </a:extLst>
          </p:cNvPr>
          <p:cNvSpPr txBox="1"/>
          <p:nvPr/>
        </p:nvSpPr>
        <p:spPr>
          <a:xfrm>
            <a:off x="6942859" y="3539252"/>
            <a:ext cx="188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SIMULTANIEDADE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9C0CA-402D-40E5-8C37-7341CBAD6540}"/>
              </a:ext>
            </a:extLst>
          </p:cNvPr>
          <p:cNvSpPr txBox="1"/>
          <p:nvPr/>
        </p:nvSpPr>
        <p:spPr>
          <a:xfrm>
            <a:off x="11332209" y="353925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FIM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E7109E-23EB-4197-9C47-D070D46C9798}"/>
              </a:ext>
            </a:extLst>
          </p:cNvPr>
          <p:cNvSpPr/>
          <p:nvPr/>
        </p:nvSpPr>
        <p:spPr>
          <a:xfrm>
            <a:off x="11485755" y="4356080"/>
            <a:ext cx="369331" cy="369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E38FD0-331D-4C66-AD31-B7521F8D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3" y="123825"/>
            <a:ext cx="8496300" cy="67341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3A67F3-553C-46EF-9C37-803CF0C8B5DD}"/>
              </a:ext>
            </a:extLst>
          </p:cNvPr>
          <p:cNvSpPr txBox="1"/>
          <p:nvPr/>
        </p:nvSpPr>
        <p:spPr>
          <a:xfrm>
            <a:off x="0" y="0"/>
            <a:ext cx="3804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“Atividades”</a:t>
            </a:r>
          </a:p>
        </p:txBody>
      </p:sp>
    </p:spTree>
    <p:extLst>
      <p:ext uri="{BB962C8B-B14F-4D97-AF65-F5344CB8AC3E}">
        <p14:creationId xmlns:p14="http://schemas.microsoft.com/office/powerpoint/2010/main" val="75175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“Atividades”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264160" y="410767"/>
            <a:ext cx="54907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9C123C"/>
                </a:solidFill>
              </a:rPr>
              <a:t>EXERCÍCIO</a:t>
            </a:r>
            <a:r>
              <a:rPr lang="pt-BR" sz="1600"/>
              <a:t>:</a:t>
            </a:r>
          </a:p>
          <a:p>
            <a:r>
              <a:rPr lang="pt-BR" sz="1600"/>
              <a:t>* Usuário escolhe um produto</a:t>
            </a:r>
          </a:p>
          <a:p>
            <a:r>
              <a:rPr lang="pt-BR" sz="1600"/>
              <a:t>* Dá um lance</a:t>
            </a:r>
          </a:p>
          <a:p>
            <a:r>
              <a:rPr lang="pt-BR" sz="1600"/>
              <a:t>* Se não está satisfeito, dá um lance novamente</a:t>
            </a:r>
          </a:p>
          <a:p>
            <a:r>
              <a:rPr lang="pt-BR" sz="1600"/>
              <a:t>* Espera leilão encerrar</a:t>
            </a:r>
          </a:p>
          <a:p>
            <a:r>
              <a:rPr lang="pt-BR" sz="1600"/>
              <a:t>* Se o maior lance foi o dele, ele recebe notificação que ganhou</a:t>
            </a:r>
          </a:p>
          <a:p>
            <a:r>
              <a:rPr lang="pt-BR" sz="1600"/>
              <a:t>* Caso contrário, é avisado que ele não foi o ganhador.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57470C2-A11F-446A-BC02-BCA02C401031}"/>
              </a:ext>
            </a:extLst>
          </p:cNvPr>
          <p:cNvSpPr/>
          <p:nvPr/>
        </p:nvSpPr>
        <p:spPr>
          <a:xfrm>
            <a:off x="802640" y="3195320"/>
            <a:ext cx="467360" cy="467360"/>
          </a:xfrm>
          <a:prstGeom prst="ellipse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B643AD9-3826-4324-A57F-C4CD6A524A11}"/>
              </a:ext>
            </a:extLst>
          </p:cNvPr>
          <p:cNvSpPr/>
          <p:nvPr/>
        </p:nvSpPr>
        <p:spPr>
          <a:xfrm>
            <a:off x="2209797" y="3195320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Oferta lance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9B71222-BB11-456B-88FE-17E1C4E7DC39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1270000" y="3429000"/>
            <a:ext cx="9397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D3E7E9B-851B-44F1-B2B1-40ACA17F4E1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94757" y="3429000"/>
            <a:ext cx="1239512" cy="5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osango 20">
            <a:extLst>
              <a:ext uri="{FF2B5EF4-FFF2-40B4-BE49-F238E27FC236}">
                <a16:creationId xmlns:a16="http://schemas.microsoft.com/office/drawing/2014/main" id="{B59E388A-230F-4F6D-AE3D-93043C0008C1}"/>
              </a:ext>
            </a:extLst>
          </p:cNvPr>
          <p:cNvSpPr/>
          <p:nvPr/>
        </p:nvSpPr>
        <p:spPr>
          <a:xfrm>
            <a:off x="5034269" y="3200408"/>
            <a:ext cx="467352" cy="467352"/>
          </a:xfrm>
          <a:prstGeom prst="diamond">
            <a:avLst/>
          </a:prstGeom>
          <a:solidFill>
            <a:srgbClr val="9C1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1DE692C-3933-4FF6-9D14-130721FC6B8A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4132571" y="2532386"/>
            <a:ext cx="5080" cy="2265668"/>
          </a:xfrm>
          <a:prstGeom prst="bentConnector3">
            <a:avLst>
              <a:gd name="adj1" fmla="val -225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19AFDA2-1CD6-4D16-B313-65010CF19934}"/>
              </a:ext>
            </a:extLst>
          </p:cNvPr>
          <p:cNvSpPr txBox="1"/>
          <p:nvPr/>
        </p:nvSpPr>
        <p:spPr>
          <a:xfrm>
            <a:off x="3349190" y="4415908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Não satisfeito?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A0CF2EB-2B13-45B9-83FC-6C26C692A4A1}"/>
              </a:ext>
            </a:extLst>
          </p:cNvPr>
          <p:cNvCxnSpPr>
            <a:cxnSpLocks/>
            <a:stCxn id="21" idx="3"/>
            <a:endCxn id="54" idx="1"/>
          </p:cNvCxnSpPr>
          <p:nvPr/>
        </p:nvCxnSpPr>
        <p:spPr>
          <a:xfrm flipV="1">
            <a:off x="5501621" y="3429000"/>
            <a:ext cx="853456" cy="5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3316E309-E294-41AA-8EA7-7E8F0544D887}"/>
              </a:ext>
            </a:extLst>
          </p:cNvPr>
          <p:cNvSpPr/>
          <p:nvPr/>
        </p:nvSpPr>
        <p:spPr>
          <a:xfrm>
            <a:off x="6355077" y="3195320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Encerramento Leilão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3368239-34B0-43BF-A20F-018EA9595E48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7940037" y="3428996"/>
            <a:ext cx="1325853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Losango 56">
            <a:extLst>
              <a:ext uri="{FF2B5EF4-FFF2-40B4-BE49-F238E27FC236}">
                <a16:creationId xmlns:a16="http://schemas.microsoft.com/office/drawing/2014/main" id="{B4F65E97-B808-4D1D-8C10-F23DF1594483}"/>
              </a:ext>
            </a:extLst>
          </p:cNvPr>
          <p:cNvSpPr/>
          <p:nvPr/>
        </p:nvSpPr>
        <p:spPr>
          <a:xfrm>
            <a:off x="9265890" y="3195320"/>
            <a:ext cx="467352" cy="467352"/>
          </a:xfrm>
          <a:prstGeom prst="diamond">
            <a:avLst/>
          </a:prstGeom>
          <a:solidFill>
            <a:srgbClr val="9C1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64B01C2-7E87-49F7-BC20-8BEC949991BC}"/>
              </a:ext>
            </a:extLst>
          </p:cNvPr>
          <p:cNvSpPr txBox="1"/>
          <p:nvPr/>
        </p:nvSpPr>
        <p:spPr>
          <a:xfrm>
            <a:off x="9499566" y="413002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 maior lance</a:t>
            </a: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2DD92DE8-588C-4FD6-8B11-BC960220F3DF}"/>
              </a:ext>
            </a:extLst>
          </p:cNvPr>
          <p:cNvSpPr/>
          <p:nvPr/>
        </p:nvSpPr>
        <p:spPr>
          <a:xfrm>
            <a:off x="8707086" y="4874894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Notificação ganhou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5E460FDC-3AAD-4171-A5CB-5D5D5BFEB70C}"/>
              </a:ext>
            </a:extLst>
          </p:cNvPr>
          <p:cNvSpPr/>
          <p:nvPr/>
        </p:nvSpPr>
        <p:spPr>
          <a:xfrm>
            <a:off x="7051040" y="5847080"/>
            <a:ext cx="467360" cy="467360"/>
          </a:xfrm>
          <a:prstGeom prst="ellipse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F86BF53-1E40-4565-8EF6-50E45B3FFA67}"/>
              </a:ext>
            </a:extLst>
          </p:cNvPr>
          <p:cNvSpPr/>
          <p:nvPr/>
        </p:nvSpPr>
        <p:spPr>
          <a:xfrm>
            <a:off x="7132320" y="5928360"/>
            <a:ext cx="304800" cy="304800"/>
          </a:xfrm>
          <a:prstGeom prst="ellipse">
            <a:avLst/>
          </a:prstGeom>
          <a:solidFill>
            <a:srgbClr val="9C123C"/>
          </a:solidFill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AAD75E5E-4848-4A03-B60A-417158A38706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rot="5400000">
            <a:off x="8139730" y="4720924"/>
            <a:ext cx="738506" cy="19811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60CAE2A2-EEEB-4169-9B8E-52D92A014A7E}"/>
              </a:ext>
            </a:extLst>
          </p:cNvPr>
          <p:cNvSpPr/>
          <p:nvPr/>
        </p:nvSpPr>
        <p:spPr>
          <a:xfrm>
            <a:off x="6492240" y="4861241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Notificação Ñ Ganhou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605EC659-7C5C-423F-8615-918F027D3220}"/>
              </a:ext>
            </a:extLst>
          </p:cNvPr>
          <p:cNvCxnSpPr>
            <a:cxnSpLocks/>
            <a:stCxn id="57" idx="2"/>
            <a:endCxn id="89" idx="0"/>
          </p:cNvCxnSpPr>
          <p:nvPr/>
        </p:nvCxnSpPr>
        <p:spPr>
          <a:xfrm>
            <a:off x="9499566" y="3662672"/>
            <a:ext cx="0" cy="121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608E324E-2192-46E3-A7E3-46AF7BF46219}"/>
              </a:ext>
            </a:extLst>
          </p:cNvPr>
          <p:cNvCxnSpPr>
            <a:cxnSpLocks/>
            <a:stCxn id="57" idx="2"/>
            <a:endCxn id="96" idx="0"/>
          </p:cNvCxnSpPr>
          <p:nvPr/>
        </p:nvCxnSpPr>
        <p:spPr>
          <a:xfrm flipH="1">
            <a:off x="7284720" y="3662672"/>
            <a:ext cx="2214846" cy="1198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16F93D05-FAB5-4323-8CCC-76E31A76CC34}"/>
              </a:ext>
            </a:extLst>
          </p:cNvPr>
          <p:cNvCxnSpPr>
            <a:cxnSpLocks/>
            <a:stCxn id="96" idx="2"/>
            <a:endCxn id="90" idx="0"/>
          </p:cNvCxnSpPr>
          <p:nvPr/>
        </p:nvCxnSpPr>
        <p:spPr>
          <a:xfrm>
            <a:off x="7284720" y="5328601"/>
            <a:ext cx="0" cy="518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3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66ADEF-B8B2-4B56-A8B8-8168BFB4442F}"/>
              </a:ext>
            </a:extLst>
          </p:cNvPr>
          <p:cNvSpPr txBox="1"/>
          <p:nvPr/>
        </p:nvSpPr>
        <p:spPr>
          <a:xfrm>
            <a:off x="2015557" y="2890391"/>
            <a:ext cx="81608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rgbClr val="9C123C"/>
                </a:solidFill>
              </a:rPr>
              <a:t>PROJETO</a:t>
            </a:r>
          </a:p>
          <a:p>
            <a:pPr algn="ctr"/>
            <a:r>
              <a:rPr lang="en-US" sz="4400" b="1">
                <a:solidFill>
                  <a:srgbClr val="9C123C"/>
                </a:solidFill>
              </a:rPr>
              <a:t>EXPANSÃO DE VENDAS - LIVRARIA</a:t>
            </a:r>
            <a:endParaRPr lang="en-US" sz="4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17D33B-EDC7-4906-BCEA-FDCB0EB62C49}"/>
              </a:ext>
            </a:extLst>
          </p:cNvPr>
          <p:cNvSpPr txBox="1"/>
          <p:nvPr/>
        </p:nvSpPr>
        <p:spPr>
          <a:xfrm>
            <a:off x="0" y="0"/>
            <a:ext cx="2239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07D8F0-543E-4B91-97E3-647068FAC5E8}"/>
              </a:ext>
            </a:extLst>
          </p:cNvPr>
          <p:cNvSpPr txBox="1"/>
          <p:nvPr/>
        </p:nvSpPr>
        <p:spPr>
          <a:xfrm>
            <a:off x="288844" y="443526"/>
            <a:ext cx="5678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• Vendedor cadastra cliente</a:t>
            </a:r>
          </a:p>
          <a:p>
            <a:r>
              <a:rPr lang="pt-BR"/>
              <a:t>• Vendedor atende cliente e abre uma venda em potencial</a:t>
            </a:r>
          </a:p>
          <a:p>
            <a:r>
              <a:rPr lang="pt-BR"/>
              <a:t>• Cliente possui perfil de consumo</a:t>
            </a:r>
          </a:p>
          <a:p>
            <a:r>
              <a:rPr lang="pt-BR"/>
              <a:t>• Uma venda potencial gera um pedido de produto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9A90CE-B6DD-412C-B125-B89BAA18475D}"/>
              </a:ext>
            </a:extLst>
          </p:cNvPr>
          <p:cNvGrpSpPr/>
          <p:nvPr/>
        </p:nvGrpSpPr>
        <p:grpSpPr>
          <a:xfrm>
            <a:off x="337380" y="2090160"/>
            <a:ext cx="3001244" cy="1629233"/>
            <a:chOff x="337380" y="2090160"/>
            <a:chExt cx="3001244" cy="1629233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B40D655-A72B-43D1-979C-8AFE938B1CA8}"/>
                </a:ext>
              </a:extLst>
            </p:cNvPr>
            <p:cNvGrpSpPr/>
            <p:nvPr/>
          </p:nvGrpSpPr>
          <p:grpSpPr>
            <a:xfrm>
              <a:off x="337380" y="2090160"/>
              <a:ext cx="1259901" cy="1620581"/>
              <a:chOff x="876973" y="2544595"/>
              <a:chExt cx="1259901" cy="1620581"/>
            </a:xfrm>
          </p:grpSpPr>
          <p:pic>
            <p:nvPicPr>
              <p:cNvPr id="5" name="Gráfico 4" descr="Homem">
                <a:extLst>
                  <a:ext uri="{FF2B5EF4-FFF2-40B4-BE49-F238E27FC236}">
                    <a16:creationId xmlns:a16="http://schemas.microsoft.com/office/drawing/2014/main" id="{9957E995-5D42-4E12-B3C1-DE037E741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6973" y="2544595"/>
                <a:ext cx="1259901" cy="1259901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7A1EC92-464B-451F-882B-3F896F749B78}"/>
                  </a:ext>
                </a:extLst>
              </p:cNvPr>
              <p:cNvSpPr txBox="1"/>
              <p:nvPr/>
            </p:nvSpPr>
            <p:spPr>
              <a:xfrm>
                <a:off x="955457" y="3795844"/>
                <a:ext cx="1102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Vendedor</a:t>
                </a: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591D685-3848-4BB2-AD98-F2972282D57E}"/>
                </a:ext>
              </a:extLst>
            </p:cNvPr>
            <p:cNvGrpSpPr/>
            <p:nvPr/>
          </p:nvGrpSpPr>
          <p:grpSpPr>
            <a:xfrm>
              <a:off x="2078723" y="2090160"/>
              <a:ext cx="1259901" cy="1629233"/>
              <a:chOff x="876973" y="2544595"/>
              <a:chExt cx="1259901" cy="1629233"/>
            </a:xfrm>
          </p:grpSpPr>
          <p:pic>
            <p:nvPicPr>
              <p:cNvPr id="8" name="Gráfico 7" descr="Homem">
                <a:extLst>
                  <a:ext uri="{FF2B5EF4-FFF2-40B4-BE49-F238E27FC236}">
                    <a16:creationId xmlns:a16="http://schemas.microsoft.com/office/drawing/2014/main" id="{9DED9201-E350-4795-A0A5-C375E5F1C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6973" y="2544595"/>
                <a:ext cx="1259901" cy="1259901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BA913A2-AAED-4471-B804-52FDDF759D98}"/>
                  </a:ext>
                </a:extLst>
              </p:cNvPr>
              <p:cNvSpPr txBox="1"/>
              <p:nvPr/>
            </p:nvSpPr>
            <p:spPr>
              <a:xfrm>
                <a:off x="1087481" y="3804496"/>
                <a:ext cx="838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Cliente</a:t>
                </a:r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DD128-4895-4A79-971C-797668CD7342}"/>
                </a:ext>
              </a:extLst>
            </p:cNvPr>
            <p:cNvSpPr txBox="1"/>
            <p:nvPr/>
          </p:nvSpPr>
          <p:spPr>
            <a:xfrm>
              <a:off x="1385081" y="2701150"/>
              <a:ext cx="91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ATORES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A96CF5-D4C5-4EBA-ADF8-86030A92D758}"/>
              </a:ext>
            </a:extLst>
          </p:cNvPr>
          <p:cNvSpPr txBox="1"/>
          <p:nvPr/>
        </p:nvSpPr>
        <p:spPr>
          <a:xfrm>
            <a:off x="418096" y="4242671"/>
            <a:ext cx="22495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Livraria;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Vendedor;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Perfil de Consumo;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Produto;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Venda Potencial;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Venda Concluída;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135625-1756-40C8-AFD5-96D6F7B4F9A1}"/>
              </a:ext>
            </a:extLst>
          </p:cNvPr>
          <p:cNvSpPr txBox="1"/>
          <p:nvPr/>
        </p:nvSpPr>
        <p:spPr>
          <a:xfrm>
            <a:off x="3820065" y="2087381"/>
            <a:ext cx="8135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RELACIONAMENTO:</a:t>
            </a:r>
          </a:p>
          <a:p>
            <a:r>
              <a:rPr lang="pt-BR"/>
              <a:t>Classes se relacionam para “acessar” informações umas das outras por meio de operações, conforme requisitos listados abaixo:</a:t>
            </a:r>
          </a:p>
          <a:p>
            <a:r>
              <a:rPr lang="pt-BR"/>
              <a:t>• Vendedor cadastra cliente</a:t>
            </a:r>
          </a:p>
          <a:p>
            <a:r>
              <a:rPr lang="pt-BR"/>
              <a:t>• Vendedor cadastra pedido</a:t>
            </a:r>
          </a:p>
          <a:p>
            <a:r>
              <a:rPr lang="pt-BR"/>
              <a:t>• Vendedor realiza venda</a:t>
            </a:r>
          </a:p>
          <a:p>
            <a:r>
              <a:rPr lang="pt-BR"/>
              <a:t>• Vendedor realiza venda agregada</a:t>
            </a:r>
          </a:p>
          <a:p>
            <a:r>
              <a:rPr lang="pt-BR"/>
              <a:t>• Vendedor atualiza perfil de consumo</a:t>
            </a:r>
          </a:p>
          <a:p>
            <a:r>
              <a:rPr lang="pt-BR"/>
              <a:t>• Cliente realiza pedido</a:t>
            </a:r>
          </a:p>
          <a:p>
            <a:r>
              <a:rPr lang="pt-BR"/>
              <a:t>• Cliente aprova venda</a:t>
            </a:r>
          </a:p>
          <a:p>
            <a:r>
              <a:rPr lang="pt-BR"/>
              <a:t>• Cliente informa dados de cadastro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727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F1EE8CF-D0A5-4D85-A421-A674AC52E6B6}"/>
              </a:ext>
            </a:extLst>
          </p:cNvPr>
          <p:cNvSpPr txBox="1"/>
          <p:nvPr/>
        </p:nvSpPr>
        <p:spPr>
          <a:xfrm>
            <a:off x="0" y="0"/>
            <a:ext cx="1211350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 QUE É?</a:t>
            </a:r>
          </a:p>
          <a:p>
            <a:r>
              <a:rPr lang="pt-BR" sz="2000"/>
              <a:t>  • A UML se baseia na Orientação a Objetos, onde seu </a:t>
            </a:r>
            <a:r>
              <a:rPr lang="pt-BR" sz="2000" b="1"/>
              <a:t>objetivo é comunicação clara e simples do projeto!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/>
          </a:p>
          <a:p>
            <a:r>
              <a:rPr lang="pt-BR" sz="2000" b="1"/>
              <a:t>LIVROS RECOMENDADOS:</a:t>
            </a:r>
          </a:p>
          <a:p>
            <a:r>
              <a:rPr lang="pt-BR" sz="2000"/>
              <a:t>  • UML - Guia do usuário (Rumbaugh, James; Booch, Grady; Jacobson, Ivar)</a:t>
            </a:r>
          </a:p>
          <a:p>
            <a:r>
              <a:rPr lang="pt-BR" sz="2000"/>
              <a:t>  • UML 2 - Uma Abordagem Prática (Gilleanes T. A. Guedes)</a:t>
            </a:r>
          </a:p>
          <a:p>
            <a:r>
              <a:rPr lang="pt-BR" sz="2000"/>
              <a:t>  • UML 2.5 Com Enterprise Architect 10 - Modelagem Visual de Projetos O.O. (Teixeira de Carvalho, José Henrique)</a:t>
            </a:r>
          </a:p>
          <a:p>
            <a:r>
              <a:rPr lang="pt-BR" sz="2000"/>
              <a:t>  • UML Essencial (Martin Fowler)</a:t>
            </a:r>
          </a:p>
          <a:p>
            <a:r>
              <a:rPr lang="pt-BR" sz="2000"/>
              <a:t>  </a:t>
            </a:r>
          </a:p>
          <a:p>
            <a:r>
              <a:rPr lang="pt-BR" sz="2000" b="1"/>
              <a:t>PROGRAMAS UTILIZADOS: </a:t>
            </a:r>
          </a:p>
          <a:p>
            <a:r>
              <a:rPr lang="pt-BR" sz="2000"/>
              <a:t>  • ASTAH - http://astah.net/editions/community</a:t>
            </a:r>
          </a:p>
          <a:p>
            <a:r>
              <a:rPr lang="pt-BR" sz="2000"/>
              <a:t>  • ArgoUML - http://argouml.tigris.org/</a:t>
            </a:r>
          </a:p>
          <a:p>
            <a:r>
              <a:rPr lang="pt-BR" sz="2000"/>
              <a:t>  • Enterprise Architect - http://www.sparxsystems.com/</a:t>
            </a:r>
          </a:p>
          <a:p>
            <a:r>
              <a:rPr lang="pt-BR" sz="2000"/>
              <a:t>  • DRAW[ONLINE] - </a:t>
            </a:r>
            <a:r>
              <a:rPr lang="pt-BR" sz="2000">
                <a:hlinkClick r:id="rId2"/>
              </a:rPr>
              <a:t>http://draw.io</a:t>
            </a:r>
            <a:endParaRPr lang="pt-BR" sz="2000"/>
          </a:p>
          <a:p>
            <a:endParaRPr lang="pt-BR" sz="2000"/>
          </a:p>
          <a:p>
            <a:r>
              <a:rPr lang="pt-BR" sz="2000" b="1"/>
              <a:t>DIAGRAMAS:</a:t>
            </a:r>
          </a:p>
          <a:p>
            <a:endParaRPr lang="pt-BR" sz="2000" b="1"/>
          </a:p>
          <a:p>
            <a:r>
              <a:rPr lang="pt-BR" sz="2000" b="1"/>
              <a:t> • </a:t>
            </a:r>
            <a:r>
              <a:rPr lang="pt-BR" sz="2000"/>
              <a:t>Diagrama de “Caso de Uso”</a:t>
            </a:r>
          </a:p>
          <a:p>
            <a:r>
              <a:rPr lang="pt-BR" sz="2000" b="1"/>
              <a:t> • </a:t>
            </a:r>
            <a:r>
              <a:rPr lang="pt-BR" sz="2000"/>
              <a:t>Diagrama de “Classe”</a:t>
            </a:r>
          </a:p>
          <a:p>
            <a:r>
              <a:rPr lang="pt-BR" sz="2000" b="1"/>
              <a:t> • </a:t>
            </a:r>
            <a:r>
              <a:rPr lang="pt-BR" sz="2000"/>
              <a:t>Diagrama de “Sequência”</a:t>
            </a:r>
          </a:p>
          <a:p>
            <a:r>
              <a:rPr lang="pt-BR" sz="2000" b="1"/>
              <a:t> • </a:t>
            </a:r>
            <a:r>
              <a:rPr lang="pt-BR" sz="2000"/>
              <a:t>Diagrama de “Atividades”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545ED12-FFF3-48BD-8F16-FA2A20591D58}"/>
              </a:ext>
            </a:extLst>
          </p:cNvPr>
          <p:cNvCxnSpPr>
            <a:cxnSpLocks/>
          </p:cNvCxnSpPr>
          <p:nvPr/>
        </p:nvCxnSpPr>
        <p:spPr>
          <a:xfrm flipV="1">
            <a:off x="3311371" y="3844031"/>
            <a:ext cx="3604334" cy="177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89D121-8939-4D0E-97C1-FA5662F92F1F}"/>
              </a:ext>
            </a:extLst>
          </p:cNvPr>
          <p:cNvSpPr txBox="1"/>
          <p:nvPr/>
        </p:nvSpPr>
        <p:spPr>
          <a:xfrm>
            <a:off x="6915705" y="3635664"/>
            <a:ext cx="3869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DIAGRAMA ESTRUTURA [ESTÁSTICOS]: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Perfil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Implantação</a:t>
            </a:r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805D0D-57A2-4F8D-94F7-9B08C82D0526}"/>
              </a:ext>
            </a:extLst>
          </p:cNvPr>
          <p:cNvSpPr txBox="1"/>
          <p:nvPr/>
        </p:nvSpPr>
        <p:spPr>
          <a:xfrm>
            <a:off x="6915705" y="5415379"/>
            <a:ext cx="4492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DIAGRAMA COMPORTAMENTO [DINÂMICO]: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Caso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Sequência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79039E1-9857-4408-9142-0F661B77D44B}"/>
              </a:ext>
            </a:extLst>
          </p:cNvPr>
          <p:cNvCxnSpPr>
            <a:cxnSpLocks/>
          </p:cNvCxnSpPr>
          <p:nvPr/>
        </p:nvCxnSpPr>
        <p:spPr>
          <a:xfrm flipV="1">
            <a:off x="3311371" y="5415379"/>
            <a:ext cx="3409025" cy="20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3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730FFE-9AA5-44BB-A1CA-FB6BBC45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80" y="693103"/>
            <a:ext cx="9111594" cy="59108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B8B2B1-3DF0-4472-BCE6-C9F7141F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945832"/>
            <a:ext cx="2209800" cy="2162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70D941-BC0F-4716-9CA5-1E39E2B97DE6}"/>
              </a:ext>
            </a:extLst>
          </p:cNvPr>
          <p:cNvSpPr txBox="1"/>
          <p:nvPr/>
        </p:nvSpPr>
        <p:spPr>
          <a:xfrm>
            <a:off x="0" y="0"/>
            <a:ext cx="380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83778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E4BD16-95F4-4AD2-BADF-609DE0F2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40" y="523220"/>
            <a:ext cx="8915400" cy="62960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AD2A41-6346-46AC-A31F-7F0CFAA728CA}"/>
              </a:ext>
            </a:extLst>
          </p:cNvPr>
          <p:cNvSpPr txBox="1"/>
          <p:nvPr/>
        </p:nvSpPr>
        <p:spPr>
          <a:xfrm>
            <a:off x="0" y="0"/>
            <a:ext cx="427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CASO DE USO</a:t>
            </a:r>
          </a:p>
        </p:txBody>
      </p:sp>
    </p:spTree>
    <p:extLst>
      <p:ext uri="{BB962C8B-B14F-4D97-AF65-F5344CB8AC3E}">
        <p14:creationId xmlns:p14="http://schemas.microsoft.com/office/powerpoint/2010/main" val="2096511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20D511-BD06-4FCC-A8CE-98BE3C352C71}"/>
              </a:ext>
            </a:extLst>
          </p:cNvPr>
          <p:cNvSpPr txBox="1"/>
          <p:nvPr/>
        </p:nvSpPr>
        <p:spPr>
          <a:xfrm>
            <a:off x="0" y="0"/>
            <a:ext cx="396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DEFININDO SEQUÊNCIA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06C435-9EEE-4CAA-BBF3-9AECB8C7683E}"/>
              </a:ext>
            </a:extLst>
          </p:cNvPr>
          <p:cNvSpPr txBox="1"/>
          <p:nvPr/>
        </p:nvSpPr>
        <p:spPr>
          <a:xfrm>
            <a:off x="345440" y="863600"/>
            <a:ext cx="27563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LISTA DE ATIVIDADES:</a:t>
            </a:r>
          </a:p>
          <a:p>
            <a:r>
              <a:rPr lang="pt-BR"/>
              <a:t>•Registrar Pedido</a:t>
            </a:r>
          </a:p>
          <a:p>
            <a:r>
              <a:rPr lang="pt-BR"/>
              <a:t>• Avaliar Estoque</a:t>
            </a:r>
          </a:p>
          <a:p>
            <a:r>
              <a:rPr lang="pt-BR"/>
              <a:t>• Avaliar Perfil de Consumo</a:t>
            </a:r>
          </a:p>
          <a:p>
            <a:r>
              <a:rPr lang="pt-BR"/>
              <a:t>• Realizar Pré-Venda</a:t>
            </a:r>
          </a:p>
          <a:p>
            <a:r>
              <a:rPr lang="pt-BR"/>
              <a:t>• Propor Venda Agregada</a:t>
            </a:r>
          </a:p>
          <a:p>
            <a:r>
              <a:rPr lang="pt-BR"/>
              <a:t>• Cancelar Pedido</a:t>
            </a:r>
          </a:p>
          <a:p>
            <a:r>
              <a:rPr lang="pt-BR"/>
              <a:t>• Efetivar Venda</a:t>
            </a:r>
            <a:endParaRPr lang="en-US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4165C9-EBD2-420F-97BB-AC15FA8FE638}"/>
              </a:ext>
            </a:extLst>
          </p:cNvPr>
          <p:cNvSpPr txBox="1"/>
          <p:nvPr/>
        </p:nvSpPr>
        <p:spPr>
          <a:xfrm>
            <a:off x="3964803" y="863600"/>
            <a:ext cx="67776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SEQUÊNCIA:</a:t>
            </a:r>
          </a:p>
          <a:p>
            <a:r>
              <a:rPr lang="pt-BR"/>
              <a:t>• Vendedor faz a abertura da venda</a:t>
            </a:r>
          </a:p>
          <a:p>
            <a:r>
              <a:rPr lang="pt-BR"/>
              <a:t>• Vendedor cadastra cliente</a:t>
            </a:r>
          </a:p>
          <a:p>
            <a:r>
              <a:rPr lang="pt-BR"/>
              <a:t>• Sistema informa perfil de consumo com base no histórico do cliente</a:t>
            </a:r>
          </a:p>
          <a:p>
            <a:r>
              <a:rPr lang="pt-BR"/>
              <a:t>• Cliente realiza pedido</a:t>
            </a:r>
          </a:p>
          <a:p>
            <a:r>
              <a:rPr lang="pt-BR"/>
              <a:t>• Vendedor cadastra pedido</a:t>
            </a:r>
          </a:p>
          <a:p>
            <a:r>
              <a:rPr lang="pt-BR"/>
              <a:t>• Vendedor consulta disponibilidade do item no estoque</a:t>
            </a:r>
          </a:p>
          <a:p>
            <a:r>
              <a:rPr lang="pt-BR"/>
              <a:t>• Resultado da consulta do item em estoque é informada ao vendedor</a:t>
            </a:r>
          </a:p>
          <a:p>
            <a:r>
              <a:rPr lang="pt-BR"/>
              <a:t>• Vendedor registra pré-venda</a:t>
            </a:r>
          </a:p>
          <a:p>
            <a:r>
              <a:rPr lang="pt-BR"/>
              <a:t>• Vendedor propõe venda agregada ao cliente</a:t>
            </a:r>
          </a:p>
          <a:p>
            <a:r>
              <a:rPr lang="pt-BR"/>
              <a:t>• Cliente valida venda</a:t>
            </a:r>
          </a:p>
          <a:p>
            <a:r>
              <a:rPr lang="pt-BR"/>
              <a:t>• Vendedor finaliza a venda</a:t>
            </a:r>
          </a:p>
          <a:p>
            <a:endParaRPr lang="en-US" b="1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Slide 5">
                <a:extLst>
                  <a:ext uri="{FF2B5EF4-FFF2-40B4-BE49-F238E27FC236}">
                    <a16:creationId xmlns:a16="http://schemas.microsoft.com/office/drawing/2014/main" id="{D19C23C3-6857-4238-9581-F63BAF06EA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4244836"/>
                  </p:ext>
                </p:extLst>
              </p:nvPr>
            </p:nvGraphicFramePr>
            <p:xfrm>
              <a:off x="2880393" y="2381004"/>
              <a:ext cx="3048000" cy="1714500"/>
            </p:xfrm>
            <a:graphic>
              <a:graphicData uri="http://schemas.microsoft.com/office/powerpoint/2016/slidezoom">
                <pslz:sldZm>
                  <pslz:sldZmObj sldId="280" cId="552247832">
                    <pslz:zmPr id="{65C68B4D-23B3-4B9E-B499-817E78932D6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Slid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9C23C3-6857-4238-9581-F63BAF06EA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393" y="238100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24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F1C8F95-4FEC-43C3-972F-DCE332FF4437}"/>
              </a:ext>
            </a:extLst>
          </p:cNvPr>
          <p:cNvSpPr txBox="1"/>
          <p:nvPr/>
        </p:nvSpPr>
        <p:spPr>
          <a:xfrm>
            <a:off x="0" y="0"/>
            <a:ext cx="450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7633DE-B186-4256-959C-DBC0580F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3" y="123825"/>
            <a:ext cx="84963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FF919E-7946-4DCE-BB92-99DDB63054D0}"/>
              </a:ext>
            </a:extLst>
          </p:cNvPr>
          <p:cNvSpPr txBox="1"/>
          <p:nvPr/>
        </p:nvSpPr>
        <p:spPr>
          <a:xfrm>
            <a:off x="0" y="0"/>
            <a:ext cx="4463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SEQUÊNCIA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079A82-F37A-4A57-96DD-578401AD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61" y="523220"/>
            <a:ext cx="7418477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63DDD9-397C-4714-BFD7-30E91B1C1CB7}"/>
              </a:ext>
            </a:extLst>
          </p:cNvPr>
          <p:cNvSpPr txBox="1"/>
          <p:nvPr/>
        </p:nvSpPr>
        <p:spPr>
          <a:xfrm>
            <a:off x="0" y="0"/>
            <a:ext cx="331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DEFININDO STATUS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79DBDD-1287-4A39-BE33-4EB3DAD6708B}"/>
              </a:ext>
            </a:extLst>
          </p:cNvPr>
          <p:cNvSpPr txBox="1"/>
          <p:nvPr/>
        </p:nvSpPr>
        <p:spPr>
          <a:xfrm>
            <a:off x="326197" y="523220"/>
            <a:ext cx="10201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1 - Considerando que os possíveis “status” de uma venda são: </a:t>
            </a:r>
            <a:r>
              <a:rPr lang="pt-BR" b="1"/>
              <a:t>aberta, fechada, ativa, espera, agregada, pré-venda, aprovada e finalizada</a:t>
            </a:r>
            <a:r>
              <a:rPr lang="pt-BR"/>
              <a:t>, como representaríamos isto em nosso modelo UML?</a:t>
            </a:r>
          </a:p>
          <a:p>
            <a:r>
              <a:rPr lang="pt-BR"/>
              <a:t>	Resposta: </a:t>
            </a:r>
            <a:r>
              <a:rPr lang="en-US" b="1">
                <a:solidFill>
                  <a:srgbClr val="9C123C"/>
                </a:solidFill>
              </a:rPr>
              <a:t>Diagrama de Máquinas de Estado</a:t>
            </a:r>
            <a:endParaRPr lang="pt-BR">
              <a:solidFill>
                <a:srgbClr val="9C123C"/>
              </a:solidFill>
            </a:endParaRPr>
          </a:p>
          <a:p>
            <a:endParaRPr lang="pt-BR"/>
          </a:p>
          <a:p>
            <a:r>
              <a:rPr lang="pt-BR"/>
              <a:t>2- Como seriam representadas as </a:t>
            </a:r>
            <a:r>
              <a:rPr lang="pt-BR" b="1"/>
              <a:t>consultas as bases de dados</a:t>
            </a:r>
            <a:r>
              <a:rPr lang="pt-BR"/>
              <a:t> internas e externas que trariam informações do perfil de consumo do cliente requeridas pela solução?</a:t>
            </a:r>
          </a:p>
          <a:p>
            <a:r>
              <a:rPr lang="pt-BR"/>
              <a:t>	Resposta: </a:t>
            </a:r>
            <a:r>
              <a:rPr lang="en-US" b="1">
                <a:solidFill>
                  <a:srgbClr val="9C123C"/>
                </a:solidFill>
              </a:rPr>
              <a:t>Diagrama de Componentes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4D7291-6171-423F-AACD-38C5B4EC843A}"/>
              </a:ext>
            </a:extLst>
          </p:cNvPr>
          <p:cNvSpPr txBox="1"/>
          <p:nvPr/>
        </p:nvSpPr>
        <p:spPr>
          <a:xfrm>
            <a:off x="0" y="0"/>
            <a:ext cx="5542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MÁQUINA ESTADO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CB254B-7933-4F47-8971-E3EB7B02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54" y="523220"/>
            <a:ext cx="8993496" cy="62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4D7291-6171-423F-AACD-38C5B4EC843A}"/>
              </a:ext>
            </a:extLst>
          </p:cNvPr>
          <p:cNvSpPr txBox="1"/>
          <p:nvPr/>
        </p:nvSpPr>
        <p:spPr>
          <a:xfrm>
            <a:off x="0" y="0"/>
            <a:ext cx="4463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SEQUÊNCIA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603E18-7C2C-4818-B1F4-FA4920B4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523220"/>
            <a:ext cx="4191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8DF8B8-CF53-416E-A390-A50511DE0BC0}"/>
              </a:ext>
            </a:extLst>
          </p:cNvPr>
          <p:cNvSpPr txBox="1"/>
          <p:nvPr/>
        </p:nvSpPr>
        <p:spPr>
          <a:xfrm>
            <a:off x="0" y="0"/>
            <a:ext cx="399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COMEÇANDO A MODELAGEM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018B31-7F0F-44F1-AA38-BBC798D38F3E}"/>
              </a:ext>
            </a:extLst>
          </p:cNvPr>
          <p:cNvSpPr txBox="1"/>
          <p:nvPr/>
        </p:nvSpPr>
        <p:spPr>
          <a:xfrm>
            <a:off x="0" y="461665"/>
            <a:ext cx="10402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9C123C"/>
                </a:solidFill>
              </a:rPr>
              <a:t>&gt; Diagrama “Caso de Uso”</a:t>
            </a:r>
          </a:p>
          <a:p>
            <a:r>
              <a:rPr lang="en-US"/>
              <a:t>	• </a:t>
            </a:r>
            <a:r>
              <a:rPr lang="pt-BR"/>
              <a:t>Este diagrama consistente em pensar em tudo que o Usuario precisa/Tudo o que tera no Sistema;</a:t>
            </a:r>
          </a:p>
          <a:p>
            <a:r>
              <a:rPr lang="pt-BR"/>
              <a:t>  	</a:t>
            </a:r>
            <a:r>
              <a:rPr lang="pt-BR">
                <a:highlight>
                  <a:srgbClr val="FFFF00"/>
                </a:highlight>
              </a:rPr>
              <a:t>• POREM - ATENTAR AS PRINCIPAIS FUNCIONALIDADES (Genérico)</a:t>
            </a:r>
            <a:r>
              <a:rPr lang="en-US">
                <a:highlight>
                  <a:srgbClr val="FFFF00"/>
                </a:highlight>
              </a:rPr>
              <a:t> 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A7D867-97AE-4EDD-AB6D-12FB9B2402B6}"/>
              </a:ext>
            </a:extLst>
          </p:cNvPr>
          <p:cNvSpPr txBox="1"/>
          <p:nvPr/>
        </p:nvSpPr>
        <p:spPr>
          <a:xfrm>
            <a:off x="0" y="1562470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EXEMPLO – E-LEARNING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70C36A-9CFF-4F8F-B14C-3027A156EEB4}"/>
              </a:ext>
            </a:extLst>
          </p:cNvPr>
          <p:cNvSpPr/>
          <p:nvPr/>
        </p:nvSpPr>
        <p:spPr>
          <a:xfrm>
            <a:off x="4365533" y="2516206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COMPRAR CURSO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6E39EF-85C5-4ADB-AA33-4B0E36D04872}"/>
              </a:ext>
            </a:extLst>
          </p:cNvPr>
          <p:cNvSpPr/>
          <p:nvPr/>
        </p:nvSpPr>
        <p:spPr>
          <a:xfrm>
            <a:off x="4374613" y="3902793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ASSISTIR VIDEO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EF0B116-A60A-4F06-9D15-D0C8C421C99C}"/>
              </a:ext>
            </a:extLst>
          </p:cNvPr>
          <p:cNvSpPr/>
          <p:nvPr/>
        </p:nvSpPr>
        <p:spPr>
          <a:xfrm>
            <a:off x="4374613" y="5299917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RESPONDER EXERCICIO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8B8E096-DC6B-45A0-BD41-D935DDF7375F}"/>
              </a:ext>
            </a:extLst>
          </p:cNvPr>
          <p:cNvSpPr/>
          <p:nvPr/>
        </p:nvSpPr>
        <p:spPr>
          <a:xfrm>
            <a:off x="8377981" y="4663554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CORRIGIR EXERCICIO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3CD45AD-BB76-4648-AE9B-4DE299D1A352}"/>
              </a:ext>
            </a:extLst>
          </p:cNvPr>
          <p:cNvSpPr/>
          <p:nvPr/>
        </p:nvSpPr>
        <p:spPr>
          <a:xfrm>
            <a:off x="8886365" y="6074363"/>
            <a:ext cx="424047" cy="204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áfico 10" descr="Homem">
            <a:extLst>
              <a:ext uri="{FF2B5EF4-FFF2-40B4-BE49-F238E27FC236}">
                <a16:creationId xmlns:a16="http://schemas.microsoft.com/office/drawing/2014/main" id="{CE625049-C8B8-4426-90A4-DB70FDF1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4332" y="6383525"/>
            <a:ext cx="424047" cy="424047"/>
          </a:xfrm>
          <a:prstGeom prst="rect">
            <a:avLst/>
          </a:prstGeom>
        </p:spPr>
      </p:pic>
      <p:pic>
        <p:nvPicPr>
          <p:cNvPr id="13" name="Gráfico 12" descr="Professor">
            <a:extLst>
              <a:ext uri="{FF2B5EF4-FFF2-40B4-BE49-F238E27FC236}">
                <a16:creationId xmlns:a16="http://schemas.microsoft.com/office/drawing/2014/main" id="{8587FD51-97F7-4F93-91AA-944B39680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977" y="2505669"/>
            <a:ext cx="1340529" cy="1340529"/>
          </a:xfrm>
          <a:prstGeom prst="rect">
            <a:avLst/>
          </a:prstGeom>
        </p:spPr>
      </p:pic>
      <p:pic>
        <p:nvPicPr>
          <p:cNvPr id="14" name="Gráfico 13" descr="Homem">
            <a:extLst>
              <a:ext uri="{FF2B5EF4-FFF2-40B4-BE49-F238E27FC236}">
                <a16:creationId xmlns:a16="http://schemas.microsoft.com/office/drawing/2014/main" id="{5981B856-3515-4E67-948A-96F1AB6E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762" y="3565527"/>
            <a:ext cx="1259901" cy="1259901"/>
          </a:xfrm>
          <a:prstGeom prst="rect">
            <a:avLst/>
          </a:prstGeom>
        </p:spPr>
      </p:pic>
      <p:pic>
        <p:nvPicPr>
          <p:cNvPr id="15" name="Gráfico 14" descr="Professor">
            <a:extLst>
              <a:ext uri="{FF2B5EF4-FFF2-40B4-BE49-F238E27FC236}">
                <a16:creationId xmlns:a16="http://schemas.microsoft.com/office/drawing/2014/main" id="{CFBA48FE-0822-4D5D-850F-7905BA1ED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3342" y="6349926"/>
            <a:ext cx="491243" cy="49124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373B3-BE53-4D34-BF23-174699827F79}"/>
              </a:ext>
            </a:extLst>
          </p:cNvPr>
          <p:cNvSpPr txBox="1"/>
          <p:nvPr/>
        </p:nvSpPr>
        <p:spPr>
          <a:xfrm>
            <a:off x="9372092" y="5972124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Principais funções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7F6FC6-8557-4360-BC76-485BA0BFE6B3}"/>
              </a:ext>
            </a:extLst>
          </p:cNvPr>
          <p:cNvSpPr txBox="1"/>
          <p:nvPr/>
        </p:nvSpPr>
        <p:spPr>
          <a:xfrm>
            <a:off x="9593420" y="6330581"/>
            <a:ext cx="262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Atores</a:t>
            </a:r>
          </a:p>
          <a:p>
            <a:r>
              <a:rPr lang="en-US" sz="1400" i="1"/>
              <a:t>[aqueles que executam a função]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36298A1-4FF4-43CD-BAEE-F65D18889C21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3133713" y="2977871"/>
            <a:ext cx="1231820" cy="58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579BD63-86C1-4D07-BDA3-11B1CEE9E83C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>
            <a:off x="3133713" y="3565527"/>
            <a:ext cx="1240900" cy="79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C959DC3-758D-4462-AD86-DAF76A1BE594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>
            <a:off x="3133713" y="3565527"/>
            <a:ext cx="1240900" cy="21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91A51F84-420A-4633-82EC-808CB72B7E77}"/>
              </a:ext>
            </a:extLst>
          </p:cNvPr>
          <p:cNvCxnSpPr>
            <a:cxnSpLocks/>
            <a:stCxn id="6" idx="6"/>
            <a:endCxn id="5" idx="6"/>
          </p:cNvCxnSpPr>
          <p:nvPr/>
        </p:nvCxnSpPr>
        <p:spPr>
          <a:xfrm flipH="1" flipV="1">
            <a:off x="6327498" y="2977871"/>
            <a:ext cx="9080" cy="1386587"/>
          </a:xfrm>
          <a:prstGeom prst="curvedConnector3">
            <a:avLst>
              <a:gd name="adj1" fmla="val -25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23FD45D-3911-47CA-BA45-AE853D4C6AA6}"/>
              </a:ext>
            </a:extLst>
          </p:cNvPr>
          <p:cNvCxnSpPr>
            <a:cxnSpLocks/>
            <a:stCxn id="13" idx="1"/>
            <a:endCxn id="8" idx="0"/>
          </p:cNvCxnSpPr>
          <p:nvPr/>
        </p:nvCxnSpPr>
        <p:spPr>
          <a:xfrm flipH="1">
            <a:off x="9358964" y="3175934"/>
            <a:ext cx="1048013" cy="148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68873E-9CDF-4A8B-B590-FD158F1F0D7D}"/>
              </a:ext>
            </a:extLst>
          </p:cNvPr>
          <p:cNvSpPr txBox="1"/>
          <p:nvPr/>
        </p:nvSpPr>
        <p:spPr>
          <a:xfrm>
            <a:off x="2765662" y="48254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Aluno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BDD9-CA4D-4036-B9F9-B96EBFA2C7FE}"/>
              </a:ext>
            </a:extLst>
          </p:cNvPr>
          <p:cNvSpPr txBox="1"/>
          <p:nvPr/>
        </p:nvSpPr>
        <p:spPr>
          <a:xfrm>
            <a:off x="10684266" y="2380768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Professor</a:t>
            </a: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231796C8-1614-4B1A-A650-7736D1E8D7DE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rot="10800000" flipV="1">
            <a:off x="6336579" y="5125218"/>
            <a:ext cx="2041403" cy="636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5D34A9E-1D72-46CD-8FD2-2B5A7CF1E871}"/>
              </a:ext>
            </a:extLst>
          </p:cNvPr>
          <p:cNvSpPr txBox="1"/>
          <p:nvPr/>
        </p:nvSpPr>
        <p:spPr>
          <a:xfrm>
            <a:off x="6513427" y="3187216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&lt;&lt;depends&gt;&gt;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FCA0A05-5364-4BBC-910D-C89BFAFBF95E}"/>
              </a:ext>
            </a:extLst>
          </p:cNvPr>
          <p:cNvSpPr txBox="1"/>
          <p:nvPr/>
        </p:nvSpPr>
        <p:spPr>
          <a:xfrm>
            <a:off x="6563120" y="3393286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Depende de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250B573-7461-4D18-9C04-322AE4677705}"/>
              </a:ext>
            </a:extLst>
          </p:cNvPr>
          <p:cNvSpPr txBox="1"/>
          <p:nvPr/>
        </p:nvSpPr>
        <p:spPr>
          <a:xfrm>
            <a:off x="6735277" y="5289511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Depende de</a:t>
            </a:r>
          </a:p>
        </p:txBody>
      </p:sp>
      <p:sp>
        <p:nvSpPr>
          <p:cNvPr id="54" name="Balão de Pensamento: Nuvem 53">
            <a:extLst>
              <a:ext uri="{FF2B5EF4-FFF2-40B4-BE49-F238E27FC236}">
                <a16:creationId xmlns:a16="http://schemas.microsoft.com/office/drawing/2014/main" id="{AA953D95-4FF0-4A1D-A17D-E5311AA33129}"/>
              </a:ext>
            </a:extLst>
          </p:cNvPr>
          <p:cNvSpPr/>
          <p:nvPr/>
        </p:nvSpPr>
        <p:spPr>
          <a:xfrm>
            <a:off x="8394421" y="1766382"/>
            <a:ext cx="1873911" cy="1074419"/>
          </a:xfrm>
          <a:prstGeom prst="cloudCallout">
            <a:avLst>
              <a:gd name="adj1" fmla="val -92522"/>
              <a:gd name="adj2" fmla="val 87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4472C4"/>
                </a:solidFill>
              </a:rPr>
              <a:t>A leitura seria: “</a:t>
            </a:r>
            <a:r>
              <a:rPr lang="en-US" sz="1200" i="1">
                <a:solidFill>
                  <a:srgbClr val="4472C4"/>
                </a:solidFill>
              </a:rPr>
              <a:t>Assistir video depende de comprar Curso”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4C5AEA2-E3AE-418B-BC33-6CF1C9DFF8EB}"/>
              </a:ext>
            </a:extLst>
          </p:cNvPr>
          <p:cNvSpPr/>
          <p:nvPr/>
        </p:nvSpPr>
        <p:spPr>
          <a:xfrm>
            <a:off x="5424746" y="1501268"/>
            <a:ext cx="1318393" cy="466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BOLETO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9B7969B-8CB7-45B9-BE4C-A1B32CEDAA77}"/>
              </a:ext>
            </a:extLst>
          </p:cNvPr>
          <p:cNvSpPr/>
          <p:nvPr/>
        </p:nvSpPr>
        <p:spPr>
          <a:xfrm>
            <a:off x="6440288" y="2033735"/>
            <a:ext cx="1318393" cy="466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CARTAO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8A75A23-A2E7-4356-ADC5-8227719E307D}"/>
              </a:ext>
            </a:extLst>
          </p:cNvPr>
          <p:cNvCxnSpPr>
            <a:cxnSpLocks/>
            <a:stCxn id="55" idx="2"/>
            <a:endCxn id="5" idx="0"/>
          </p:cNvCxnSpPr>
          <p:nvPr/>
        </p:nvCxnSpPr>
        <p:spPr>
          <a:xfrm flipH="1">
            <a:off x="5346516" y="1734641"/>
            <a:ext cx="78230" cy="7815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EFF86C-12AE-4F23-8701-97C3E3913C6D}"/>
              </a:ext>
            </a:extLst>
          </p:cNvPr>
          <p:cNvCxnSpPr>
            <a:cxnSpLocks/>
            <a:stCxn id="56" idx="2"/>
            <a:endCxn id="5" idx="7"/>
          </p:cNvCxnSpPr>
          <p:nvPr/>
        </p:nvCxnSpPr>
        <p:spPr>
          <a:xfrm flipH="1">
            <a:off x="6040175" y="2267108"/>
            <a:ext cx="400113" cy="384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AC9934F-516B-40C6-93DA-2922566836EF}"/>
              </a:ext>
            </a:extLst>
          </p:cNvPr>
          <p:cNvSpPr txBox="1"/>
          <p:nvPr/>
        </p:nvSpPr>
        <p:spPr>
          <a:xfrm>
            <a:off x="5321969" y="2047497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&lt;&lt;extends&gt;&gt;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6952281-6DB6-4DCB-91DF-BE28DBAD580A}"/>
              </a:ext>
            </a:extLst>
          </p:cNvPr>
          <p:cNvSpPr txBox="1"/>
          <p:nvPr/>
        </p:nvSpPr>
        <p:spPr>
          <a:xfrm>
            <a:off x="5491342" y="2226355"/>
            <a:ext cx="7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Extende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E21CBB3-C9A7-4E20-A1AD-98961C13BB4B}"/>
              </a:ext>
            </a:extLst>
          </p:cNvPr>
          <p:cNvSpPr txBox="1"/>
          <p:nvPr/>
        </p:nvSpPr>
        <p:spPr>
          <a:xfrm>
            <a:off x="38462" y="2078500"/>
            <a:ext cx="235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i="1"/>
              <a:t>“Todo diagrama de caso de uso é geralmente acompanhado de um documento de texto que explica melhor aquela funcionalidade.</a:t>
            </a:r>
          </a:p>
          <a:p>
            <a:pPr algn="just"/>
            <a:r>
              <a:rPr lang="pt-BR" sz="1400" i="1"/>
              <a:t>Um template bastante comum é aquele que possui um título, uma lista de atores, as pré e pós condições daquela funcionalidade, e um conjunto de possíveis fluxos dela. Esse documento é o que é utilizado pela equipe na hora de desenvolver.”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6297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28AA7D86-465E-494F-8980-FBF376FB3FA4}"/>
              </a:ext>
            </a:extLst>
          </p:cNvPr>
          <p:cNvSpPr/>
          <p:nvPr/>
        </p:nvSpPr>
        <p:spPr>
          <a:xfrm>
            <a:off x="4634523" y="1771338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SISTEMA</a:t>
            </a:r>
          </a:p>
          <a:p>
            <a:pPr algn="ctr"/>
            <a:r>
              <a:rPr lang="en-US"/>
              <a:t>ORGANIZAR PROPOSTA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5611A97-4C33-43A8-AB11-E8272CF611B7}"/>
              </a:ext>
            </a:extLst>
          </p:cNvPr>
          <p:cNvSpPr/>
          <p:nvPr/>
        </p:nvSpPr>
        <p:spPr>
          <a:xfrm>
            <a:off x="2260886" y="3149483"/>
            <a:ext cx="2089211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PROPOSTAS DETALHADAS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044BF86-DDF1-4BB2-922C-2B23CC12A94E}"/>
              </a:ext>
            </a:extLst>
          </p:cNvPr>
          <p:cNvSpPr/>
          <p:nvPr/>
        </p:nvSpPr>
        <p:spPr>
          <a:xfrm>
            <a:off x="7510887" y="5531020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ENTREGA MATERIAL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2244719-7533-429A-B53B-24FF95B42978}"/>
              </a:ext>
            </a:extLst>
          </p:cNvPr>
          <p:cNvSpPr/>
          <p:nvPr/>
        </p:nvSpPr>
        <p:spPr>
          <a:xfrm>
            <a:off x="7510888" y="3035870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CADASTRAR PROJETO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0640D60-E641-49ED-8F72-1A353A82203F}"/>
              </a:ext>
            </a:extLst>
          </p:cNvPr>
          <p:cNvGrpSpPr/>
          <p:nvPr/>
        </p:nvGrpSpPr>
        <p:grpSpPr>
          <a:xfrm>
            <a:off x="498629" y="2978327"/>
            <a:ext cx="1465722" cy="1629233"/>
            <a:chOff x="774062" y="2544595"/>
            <a:chExt cx="1465722" cy="1629233"/>
          </a:xfrm>
        </p:grpSpPr>
        <p:pic>
          <p:nvPicPr>
            <p:cNvPr id="9" name="Gráfico 8" descr="Homem">
              <a:extLst>
                <a:ext uri="{FF2B5EF4-FFF2-40B4-BE49-F238E27FC236}">
                  <a16:creationId xmlns:a16="http://schemas.microsoft.com/office/drawing/2014/main" id="{83637EC8-883D-4BF9-8154-524F06546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973" y="2544595"/>
              <a:ext cx="1259901" cy="1259901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AD09A53-C7C2-4BF0-B0B0-31E70D4658F1}"/>
                </a:ext>
              </a:extLst>
            </p:cNvPr>
            <p:cNvSpPr txBox="1"/>
            <p:nvPr/>
          </p:nvSpPr>
          <p:spPr>
            <a:xfrm>
              <a:off x="774062" y="3804496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Fornecedores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0A9D13B-D43F-42CB-9C0D-2FE1CEC21F36}"/>
              </a:ext>
            </a:extLst>
          </p:cNvPr>
          <p:cNvGrpSpPr/>
          <p:nvPr/>
        </p:nvGrpSpPr>
        <p:grpSpPr>
          <a:xfrm>
            <a:off x="10330558" y="3468828"/>
            <a:ext cx="1259901" cy="1629233"/>
            <a:chOff x="1047129" y="4709380"/>
            <a:chExt cx="1259901" cy="1629233"/>
          </a:xfrm>
        </p:grpSpPr>
        <p:pic>
          <p:nvPicPr>
            <p:cNvPr id="11" name="Gráfico 10" descr="Homem">
              <a:extLst>
                <a:ext uri="{FF2B5EF4-FFF2-40B4-BE49-F238E27FC236}">
                  <a16:creationId xmlns:a16="http://schemas.microsoft.com/office/drawing/2014/main" id="{99220E71-6E65-4C6D-A519-86D3E33E7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129" y="4709380"/>
              <a:ext cx="1259901" cy="125990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02386F5-DB7D-4718-8B0F-2F8C1641405F}"/>
                </a:ext>
              </a:extLst>
            </p:cNvPr>
            <p:cNvSpPr txBox="1"/>
            <p:nvPr/>
          </p:nvSpPr>
          <p:spPr>
            <a:xfrm>
              <a:off x="1155515" y="5969281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BRASOIL</a:t>
              </a: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4902A314-90A0-4E95-AF6D-12E7283D99D7}"/>
              </a:ext>
            </a:extLst>
          </p:cNvPr>
          <p:cNvSpPr/>
          <p:nvPr/>
        </p:nvSpPr>
        <p:spPr>
          <a:xfrm>
            <a:off x="7510888" y="4283445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REVISAO PROPOSTA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AA5DAF9-69B3-4794-9257-CC8F0B1666BF}"/>
              </a:ext>
            </a:extLst>
          </p:cNvPr>
          <p:cNvSpPr txBox="1"/>
          <p:nvPr/>
        </p:nvSpPr>
        <p:spPr>
          <a:xfrm>
            <a:off x="132080" y="85714"/>
            <a:ext cx="1124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>
                <a:solidFill>
                  <a:schemeClr val="tx1">
                    <a:lumMod val="65000"/>
                    <a:lumOff val="35000"/>
                  </a:schemeClr>
                </a:solidFill>
              </a:rPr>
              <a:t>“A empresa BRASOIL precisa de um sistema para organizar as propostas de fornecedores de material de obra. Nesse sistema o BRASOIL vai cadastrar o projeto com data de vencimento e os fornecedores podem colocar propostas detalhadas. Cada proposta será revisada pelo BRASOIL para atender os critérios de qualidade e a mais barata será escolhida. Após vencimento a entrega de material será agendado com o fornecedor.”</a:t>
            </a:r>
            <a:endParaRPr lang="en-US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072CA95-C92D-4C7F-9919-0B62A613D95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>
            <a:off x="1231491" y="2978327"/>
            <a:ext cx="1029395" cy="63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794F3120-5838-4B53-A23B-3FD66D43DA7C}"/>
              </a:ext>
            </a:extLst>
          </p:cNvPr>
          <p:cNvCxnSpPr>
            <a:cxnSpLocks/>
            <a:stCxn id="16" idx="2"/>
            <a:endCxn id="6" idx="5"/>
          </p:cNvCxnSpPr>
          <p:nvPr/>
        </p:nvCxnSpPr>
        <p:spPr>
          <a:xfrm rot="10800000">
            <a:off x="4044140" y="3937594"/>
            <a:ext cx="3466749" cy="8075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5C97F6A-467C-44F8-9991-AD0B6C33C3C2}"/>
              </a:ext>
            </a:extLst>
          </p:cNvPr>
          <p:cNvCxnSpPr>
            <a:cxnSpLocks/>
            <a:stCxn id="11" idx="0"/>
            <a:endCxn id="8" idx="7"/>
          </p:cNvCxnSpPr>
          <p:nvPr/>
        </p:nvCxnSpPr>
        <p:spPr>
          <a:xfrm flipH="1" flipV="1">
            <a:off x="9185530" y="3171089"/>
            <a:ext cx="1774979" cy="29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3E3B50F-867D-40AA-A5DC-CC119EC12D1F}"/>
              </a:ext>
            </a:extLst>
          </p:cNvPr>
          <p:cNvCxnSpPr>
            <a:cxnSpLocks/>
            <a:stCxn id="11" idx="0"/>
            <a:endCxn id="16" idx="6"/>
          </p:cNvCxnSpPr>
          <p:nvPr/>
        </p:nvCxnSpPr>
        <p:spPr>
          <a:xfrm flipH="1">
            <a:off x="9472853" y="3468828"/>
            <a:ext cx="1487656" cy="127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0B09FA7-5B36-4226-B3D3-05D7E2EAEA57}"/>
              </a:ext>
            </a:extLst>
          </p:cNvPr>
          <p:cNvCxnSpPr>
            <a:cxnSpLocks/>
            <a:stCxn id="11" idx="0"/>
            <a:endCxn id="7" idx="6"/>
          </p:cNvCxnSpPr>
          <p:nvPr/>
        </p:nvCxnSpPr>
        <p:spPr>
          <a:xfrm flipH="1">
            <a:off x="9472852" y="3468828"/>
            <a:ext cx="1487657" cy="252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Curvo 34">
            <a:extLst>
              <a:ext uri="{FF2B5EF4-FFF2-40B4-BE49-F238E27FC236}">
                <a16:creationId xmlns:a16="http://schemas.microsoft.com/office/drawing/2014/main" id="{1129D2CB-EF8B-4863-A589-57B7437256B3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rot="16200000" flipH="1">
            <a:off x="5671096" y="1657744"/>
            <a:ext cx="212833" cy="3466749"/>
          </a:xfrm>
          <a:prstGeom prst="curvedConnector4">
            <a:avLst>
              <a:gd name="adj1" fmla="val -107408"/>
              <a:gd name="adj2" fmla="val 54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88B74322-5144-4B37-AFE5-2B0FC550ACC7}"/>
              </a:ext>
            </a:extLst>
          </p:cNvPr>
          <p:cNvCxnSpPr>
            <a:cxnSpLocks/>
            <a:stCxn id="8" idx="1"/>
          </p:cNvCxnSpPr>
          <p:nvPr/>
        </p:nvCxnSpPr>
        <p:spPr>
          <a:xfrm rot="16200000" flipV="1">
            <a:off x="6781181" y="2154059"/>
            <a:ext cx="921130" cy="1112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B018B31-7F0F-44F1-AA38-BBC798D38F3E}"/>
              </a:ext>
            </a:extLst>
          </p:cNvPr>
          <p:cNvSpPr txBox="1"/>
          <p:nvPr/>
        </p:nvSpPr>
        <p:spPr>
          <a:xfrm>
            <a:off x="0" y="0"/>
            <a:ext cx="11045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  <a:p>
            <a:r>
              <a:rPr lang="en-US"/>
              <a:t>	• </a:t>
            </a:r>
            <a:r>
              <a:rPr lang="pt-BR"/>
              <a:t>Este diagrama consistente em pensar em tudo que o Usuario precisa/Tudo o que tera no Sistema;</a:t>
            </a:r>
          </a:p>
          <a:p>
            <a:r>
              <a:rPr lang="pt-BR"/>
              <a:t>	• Quais classes serão criadas? Quais os comportamentos existentes? Como uma se relaciona com a outra?</a:t>
            </a: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A7D867-97AE-4EDD-AB6D-12FB9B2402B6}"/>
              </a:ext>
            </a:extLst>
          </p:cNvPr>
          <p:cNvSpPr txBox="1"/>
          <p:nvPr/>
        </p:nvSpPr>
        <p:spPr>
          <a:xfrm>
            <a:off x="-26603" y="2237292"/>
            <a:ext cx="26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ENTENDENDO DIAGRAMA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6E14F4-FD23-4518-9B19-22687777CC8F}"/>
              </a:ext>
            </a:extLst>
          </p:cNvPr>
          <p:cNvSpPr/>
          <p:nvPr/>
        </p:nvSpPr>
        <p:spPr>
          <a:xfrm>
            <a:off x="4866642" y="3194739"/>
            <a:ext cx="2865120" cy="345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A9E8EE16-13F1-4A28-A0E6-32DA388CEAB0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rot="5400000" flipH="1" flipV="1">
            <a:off x="7481736" y="1644235"/>
            <a:ext cx="367970" cy="2733038"/>
          </a:xfrm>
          <a:prstGeom prst="bentConnector2">
            <a:avLst/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D30F5F-7A42-4F4E-BA52-992E7DEAD394}"/>
              </a:ext>
            </a:extLst>
          </p:cNvPr>
          <p:cNvSpPr txBox="1"/>
          <p:nvPr/>
        </p:nvSpPr>
        <p:spPr>
          <a:xfrm>
            <a:off x="9032240" y="2642103"/>
            <a:ext cx="2043380" cy="369332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Representa a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A7A3B1-B375-43A3-9782-F486790CC269}"/>
              </a:ext>
            </a:extLst>
          </p:cNvPr>
          <p:cNvSpPr txBox="1"/>
          <p:nvPr/>
        </p:nvSpPr>
        <p:spPr>
          <a:xfrm>
            <a:off x="4866643" y="3194740"/>
            <a:ext cx="28651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Aluno</a:t>
            </a:r>
            <a:endParaRPr lang="en-US" b="1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E1D2523-D423-4043-9D80-F75E7F6525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731762" y="3379405"/>
            <a:ext cx="1300478" cy="46168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770A87-2CA3-41CB-91FA-3D435C2BC3F8}"/>
              </a:ext>
            </a:extLst>
          </p:cNvPr>
          <p:cNvSpPr txBox="1"/>
          <p:nvPr/>
        </p:nvSpPr>
        <p:spPr>
          <a:xfrm>
            <a:off x="9032240" y="3194739"/>
            <a:ext cx="2043380" cy="369332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Nome da Classe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F8D68FD-5068-4E79-89E1-01C546F71E1D}"/>
              </a:ext>
            </a:extLst>
          </p:cNvPr>
          <p:cNvSpPr txBox="1"/>
          <p:nvPr/>
        </p:nvSpPr>
        <p:spPr>
          <a:xfrm>
            <a:off x="4866641" y="3720170"/>
            <a:ext cx="28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nome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email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endParaRPr lang="en-US"/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95D2779-300C-4371-95AC-7519D37DF94F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731762" y="4043336"/>
            <a:ext cx="1300478" cy="148780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2DA1F1-ED3E-4B3E-AD2A-55734C82E8BF}"/>
              </a:ext>
            </a:extLst>
          </p:cNvPr>
          <p:cNvSpPr txBox="1"/>
          <p:nvPr/>
        </p:nvSpPr>
        <p:spPr>
          <a:xfrm>
            <a:off x="9032240" y="3868950"/>
            <a:ext cx="2702560" cy="646331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9C123C"/>
                </a:solidFill>
              </a:rPr>
              <a:t>[email]: Nome</a:t>
            </a:r>
            <a:r>
              <a:rPr lang="en-US">
                <a:solidFill>
                  <a:schemeClr val="tx1"/>
                </a:solidFill>
              </a:rPr>
              <a:t> do Atributo</a:t>
            </a:r>
          </a:p>
          <a:p>
            <a:r>
              <a:rPr lang="en-US">
                <a:solidFill>
                  <a:srgbClr val="FCBA04"/>
                </a:solidFill>
              </a:rPr>
              <a:t>[String]: Tipo</a:t>
            </a:r>
            <a:r>
              <a:rPr lang="en-US">
                <a:solidFill>
                  <a:schemeClr val="tx1"/>
                </a:solidFill>
              </a:rPr>
              <a:t> do Atributo</a:t>
            </a:r>
            <a:endParaRPr lang="en-US">
              <a:solidFill>
                <a:srgbClr val="FCBA04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DD92EF2-E1F0-4F89-9886-3A5CB955CCDD}"/>
              </a:ext>
            </a:extLst>
          </p:cNvPr>
          <p:cNvSpPr/>
          <p:nvPr/>
        </p:nvSpPr>
        <p:spPr>
          <a:xfrm>
            <a:off x="4866641" y="4617063"/>
            <a:ext cx="2865120" cy="203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ContaPontos(): void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CBE5991-0EAF-46EA-9DBC-9AF93C4B5334}"/>
              </a:ext>
            </a:extLst>
          </p:cNvPr>
          <p:cNvSpPr/>
          <p:nvPr/>
        </p:nvSpPr>
        <p:spPr>
          <a:xfrm>
            <a:off x="5132753" y="3886749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669C5EF2-277F-4335-9112-C2970006F044}"/>
              </a:ext>
            </a:extLst>
          </p:cNvPr>
          <p:cNvCxnSpPr>
            <a:cxnSpLocks/>
            <a:stCxn id="32" idx="1"/>
            <a:endCxn id="39" idx="3"/>
          </p:cNvCxnSpPr>
          <p:nvPr/>
        </p:nvCxnSpPr>
        <p:spPr>
          <a:xfrm rot="10800000">
            <a:off x="3799473" y="3564071"/>
            <a:ext cx="1333281" cy="345538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4269FF2-0B45-4B1B-9BB6-E5C73C096858}"/>
              </a:ext>
            </a:extLst>
          </p:cNvPr>
          <p:cNvSpPr txBox="1"/>
          <p:nvPr/>
        </p:nvSpPr>
        <p:spPr>
          <a:xfrm>
            <a:off x="1430975" y="3102406"/>
            <a:ext cx="2368497" cy="923330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Modificador de acesso </a:t>
            </a:r>
            <a:r>
              <a:rPr lang="en-US" b="1"/>
              <a:t>[privado -]</a:t>
            </a:r>
          </a:p>
          <a:p>
            <a:r>
              <a:rPr lang="en-US" b="1"/>
              <a:t>[publico +]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5EA2E25-C0E5-4109-9B3B-2FC23B5F9328}"/>
              </a:ext>
            </a:extLst>
          </p:cNvPr>
          <p:cNvCxnSpPr>
            <a:cxnSpLocks/>
            <a:stCxn id="31" idx="1"/>
            <a:endCxn id="49" idx="3"/>
          </p:cNvCxnSpPr>
          <p:nvPr/>
        </p:nvCxnSpPr>
        <p:spPr>
          <a:xfrm rot="10800000">
            <a:off x="3851397" y="5579290"/>
            <a:ext cx="1015244" cy="54896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F9264DA-957A-4489-8DD8-63DA1AF68D2E}"/>
              </a:ext>
            </a:extLst>
          </p:cNvPr>
          <p:cNvSpPr txBox="1"/>
          <p:nvPr/>
        </p:nvSpPr>
        <p:spPr>
          <a:xfrm>
            <a:off x="1482900" y="5256124"/>
            <a:ext cx="2368497" cy="646331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Campo destinado aos </a:t>
            </a:r>
            <a:r>
              <a:rPr lang="en-US" b="1"/>
              <a:t>Métodos</a:t>
            </a:r>
            <a:r>
              <a:rPr lang="en-US"/>
              <a:t> importantes!</a:t>
            </a:r>
            <a:endParaRPr lang="en-US" b="1"/>
          </a:p>
        </p:txBody>
      </p:sp>
      <p:sp>
        <p:nvSpPr>
          <p:cNvPr id="52" name="Sinal de Adição 51">
            <a:extLst>
              <a:ext uri="{FF2B5EF4-FFF2-40B4-BE49-F238E27FC236}">
                <a16:creationId xmlns:a16="http://schemas.microsoft.com/office/drawing/2014/main" id="{74AF174C-3BF3-40D3-9B32-77668C9E91C4}"/>
              </a:ext>
            </a:extLst>
          </p:cNvPr>
          <p:cNvSpPr/>
          <p:nvPr/>
        </p:nvSpPr>
        <p:spPr>
          <a:xfrm>
            <a:off x="5085827" y="5532586"/>
            <a:ext cx="203200" cy="203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inal de Adição 52">
            <a:extLst>
              <a:ext uri="{FF2B5EF4-FFF2-40B4-BE49-F238E27FC236}">
                <a16:creationId xmlns:a16="http://schemas.microsoft.com/office/drawing/2014/main" id="{BD096EF9-A8A9-4A2C-AA30-7643B8851108}"/>
              </a:ext>
            </a:extLst>
          </p:cNvPr>
          <p:cNvSpPr/>
          <p:nvPr/>
        </p:nvSpPr>
        <p:spPr>
          <a:xfrm>
            <a:off x="5109562" y="4071905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492461EC-1072-4F82-805C-E09E7774672C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2615225" y="4025737"/>
            <a:ext cx="2494343" cy="134439"/>
          </a:xfrm>
          <a:prstGeom prst="bentConnector2">
            <a:avLst/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6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05E5A4-C984-4E2C-810A-4508F0441CF5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397882-A7FC-4F02-BF12-4880F8B1DA2D}"/>
              </a:ext>
            </a:extLst>
          </p:cNvPr>
          <p:cNvSpPr txBox="1"/>
          <p:nvPr/>
        </p:nvSpPr>
        <p:spPr>
          <a:xfrm>
            <a:off x="1253684" y="2753971"/>
            <a:ext cx="23774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Aluno</a:t>
            </a:r>
            <a:endParaRPr lang="en-US" b="1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0DA892-7D64-439C-9243-D5D03141D7B1}"/>
              </a:ext>
            </a:extLst>
          </p:cNvPr>
          <p:cNvSpPr/>
          <p:nvPr/>
        </p:nvSpPr>
        <p:spPr>
          <a:xfrm>
            <a:off x="1249692" y="3222401"/>
            <a:ext cx="2377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ContaPontos(): int</a:t>
            </a:r>
          </a:p>
        </p:txBody>
      </p:sp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4283987B-E9CB-41C9-9207-6FAF851C54BD}"/>
              </a:ext>
            </a:extLst>
          </p:cNvPr>
          <p:cNvSpPr/>
          <p:nvPr/>
        </p:nvSpPr>
        <p:spPr>
          <a:xfrm>
            <a:off x="1355128" y="3447755"/>
            <a:ext cx="203200" cy="203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31AF85-4488-4AAC-AFA7-354BF09F9E65}"/>
              </a:ext>
            </a:extLst>
          </p:cNvPr>
          <p:cNvSpPr/>
          <p:nvPr/>
        </p:nvSpPr>
        <p:spPr>
          <a:xfrm>
            <a:off x="8514757" y="2345235"/>
            <a:ext cx="2377438" cy="206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DDA81-B935-41FC-893D-7ADBF7E7D03F}"/>
              </a:ext>
            </a:extLst>
          </p:cNvPr>
          <p:cNvSpPr txBox="1"/>
          <p:nvPr/>
        </p:nvSpPr>
        <p:spPr>
          <a:xfrm>
            <a:off x="8514758" y="2345236"/>
            <a:ext cx="23774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Contrato</a:t>
            </a:r>
            <a:endParaRPr lang="en-US" b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1D38B3-F9CC-4CA2-9872-E4B6D4ACA9CF}"/>
              </a:ext>
            </a:extLst>
          </p:cNvPr>
          <p:cNvSpPr txBox="1"/>
          <p:nvPr/>
        </p:nvSpPr>
        <p:spPr>
          <a:xfrm>
            <a:off x="8514756" y="2870666"/>
            <a:ext cx="23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data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Calendar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curso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Curso</a:t>
            </a: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28C1A4-0983-4233-AAE0-B981A7FCC8E4}"/>
              </a:ext>
            </a:extLst>
          </p:cNvPr>
          <p:cNvSpPr/>
          <p:nvPr/>
        </p:nvSpPr>
        <p:spPr>
          <a:xfrm>
            <a:off x="8514756" y="3767559"/>
            <a:ext cx="2377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E4B2D9-C068-4D25-B605-5AB4F549EF08}"/>
              </a:ext>
            </a:extLst>
          </p:cNvPr>
          <p:cNvSpPr/>
          <p:nvPr/>
        </p:nvSpPr>
        <p:spPr>
          <a:xfrm>
            <a:off x="8648788" y="3037245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inal de Adição 15">
            <a:extLst>
              <a:ext uri="{FF2B5EF4-FFF2-40B4-BE49-F238E27FC236}">
                <a16:creationId xmlns:a16="http://schemas.microsoft.com/office/drawing/2014/main" id="{004CD3EB-FC6E-457A-8A1A-3419FB04C839}"/>
              </a:ext>
            </a:extLst>
          </p:cNvPr>
          <p:cNvSpPr/>
          <p:nvPr/>
        </p:nvSpPr>
        <p:spPr>
          <a:xfrm>
            <a:off x="8625597" y="3222401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CE44D93-0686-4276-8992-BE554C53510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07475" y="3180867"/>
            <a:ext cx="4907281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o 21">
            <a:extLst>
              <a:ext uri="{FF2B5EF4-FFF2-40B4-BE49-F238E27FC236}">
                <a16:creationId xmlns:a16="http://schemas.microsoft.com/office/drawing/2014/main" id="{0C4D34B5-11D0-4C74-9A24-4E234DD513EC}"/>
              </a:ext>
            </a:extLst>
          </p:cNvPr>
          <p:cNvSpPr/>
          <p:nvPr/>
        </p:nvSpPr>
        <p:spPr>
          <a:xfrm>
            <a:off x="3607474" y="2874111"/>
            <a:ext cx="629921" cy="629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1B71E6C6-42D6-4661-8248-528787E66140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3259274" y="1888010"/>
            <a:ext cx="1649263" cy="322940"/>
          </a:xfrm>
          <a:prstGeom prst="bentConnector2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6034D3-DD4B-4E9F-859C-B15A218954DD}"/>
              </a:ext>
            </a:extLst>
          </p:cNvPr>
          <p:cNvSpPr txBox="1"/>
          <p:nvPr/>
        </p:nvSpPr>
        <p:spPr>
          <a:xfrm>
            <a:off x="4245375" y="1040182"/>
            <a:ext cx="2751074" cy="36933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Diamante indica </a:t>
            </a:r>
            <a:r>
              <a:rPr lang="en-US" b="1"/>
              <a:t>Agregação</a:t>
            </a:r>
            <a:endParaRPr lang="en-US" sz="1600" i="1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1B3516-9173-4771-BD47-D8CC43EF6CB2}"/>
              </a:ext>
            </a:extLst>
          </p:cNvPr>
          <p:cNvSpPr txBox="1"/>
          <p:nvPr/>
        </p:nvSpPr>
        <p:spPr>
          <a:xfrm>
            <a:off x="7701957" y="2439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4472C4"/>
                </a:solidFill>
              </a:rPr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27EA4FD-60A7-414F-AB8F-941812E82670}"/>
              </a:ext>
            </a:extLst>
          </p:cNvPr>
          <p:cNvSpPr txBox="1"/>
          <p:nvPr/>
        </p:nvSpPr>
        <p:spPr>
          <a:xfrm>
            <a:off x="4465152" y="2439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4472C4"/>
                </a:solidFill>
              </a:rPr>
              <a:t>1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9A63AED-790D-47E9-84EE-8C973199BF0E}"/>
              </a:ext>
            </a:extLst>
          </p:cNvPr>
          <p:cNvSpPr/>
          <p:nvPr/>
        </p:nvSpPr>
        <p:spPr>
          <a:xfrm>
            <a:off x="7754295" y="5357850"/>
            <a:ext cx="1432559" cy="1336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3E774B0-E3E4-452B-A03C-CF44D4462292}"/>
              </a:ext>
            </a:extLst>
          </p:cNvPr>
          <p:cNvSpPr txBox="1"/>
          <p:nvPr/>
        </p:nvSpPr>
        <p:spPr>
          <a:xfrm>
            <a:off x="7754297" y="5357850"/>
            <a:ext cx="14325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PF</a:t>
            </a:r>
            <a:endParaRPr lang="en-US" b="1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6FB8CAE-D525-44B1-9B6C-F51182EAD0F5}"/>
              </a:ext>
            </a:extLst>
          </p:cNvPr>
          <p:cNvSpPr/>
          <p:nvPr/>
        </p:nvSpPr>
        <p:spPr>
          <a:xfrm>
            <a:off x="7754294" y="6461911"/>
            <a:ext cx="1432559" cy="231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EFF6040-ABA3-4522-8B21-11F382CB801E}"/>
              </a:ext>
            </a:extLst>
          </p:cNvPr>
          <p:cNvSpPr/>
          <p:nvPr/>
        </p:nvSpPr>
        <p:spPr>
          <a:xfrm>
            <a:off x="10416215" y="5357850"/>
            <a:ext cx="1432559" cy="1336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5AF6F0C-C41F-4069-8071-F8A75CCEF630}"/>
              </a:ext>
            </a:extLst>
          </p:cNvPr>
          <p:cNvSpPr txBox="1"/>
          <p:nvPr/>
        </p:nvSpPr>
        <p:spPr>
          <a:xfrm>
            <a:off x="10416217" y="5357850"/>
            <a:ext cx="14325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PJ</a:t>
            </a:r>
            <a:endParaRPr lang="en-US" b="1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4E56144-4D32-401C-BA00-C0E7D0A24C5E}"/>
              </a:ext>
            </a:extLst>
          </p:cNvPr>
          <p:cNvSpPr/>
          <p:nvPr/>
        </p:nvSpPr>
        <p:spPr>
          <a:xfrm>
            <a:off x="10416214" y="6461911"/>
            <a:ext cx="1432559" cy="231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8D4EB11-D580-4546-B49A-9840CF192C8C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flipV="1">
            <a:off x="8470576" y="4413890"/>
            <a:ext cx="1232899" cy="94396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8FD9F03-DAA2-4348-BF96-BE47AD664E15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H="1" flipV="1">
            <a:off x="9703475" y="4413890"/>
            <a:ext cx="1429021" cy="94396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B188541-18A1-4B8B-8A80-18371A66E021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7786250" y="4753984"/>
            <a:ext cx="1210809" cy="223941"/>
          </a:xfrm>
          <a:prstGeom prst="bentConnector3">
            <a:avLst>
              <a:gd name="adj1" fmla="val 50000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6CAF00-6E52-4172-A024-78591A7A31AF}"/>
              </a:ext>
            </a:extLst>
          </p:cNvPr>
          <p:cNvSpPr txBox="1"/>
          <p:nvPr/>
        </p:nvSpPr>
        <p:spPr>
          <a:xfrm>
            <a:off x="4627692" y="4461595"/>
            <a:ext cx="3158557" cy="58477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Indica </a:t>
            </a:r>
            <a:r>
              <a:rPr lang="en-US" sz="1600" b="1"/>
              <a:t>implementação</a:t>
            </a:r>
            <a:r>
              <a:rPr lang="en-US" sz="1600"/>
              <a:t>,</a:t>
            </a:r>
          </a:p>
          <a:p>
            <a:r>
              <a:rPr lang="en-US" sz="1600"/>
              <a:t>ou seja, PF e PJ herdam de Contrato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5B97DE8-9035-4365-8B1F-7F987B60DFC9}"/>
              </a:ext>
            </a:extLst>
          </p:cNvPr>
          <p:cNvSpPr txBox="1"/>
          <p:nvPr/>
        </p:nvSpPr>
        <p:spPr>
          <a:xfrm>
            <a:off x="8802545" y="1886721"/>
            <a:ext cx="1910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9C123C"/>
                </a:solidFill>
              </a:rPr>
              <a:t>&lt;&lt;interface&gt;&gt;</a:t>
            </a:r>
            <a:endParaRPr lang="en-US">
              <a:solidFill>
                <a:srgbClr val="9C123C"/>
              </a:solidFill>
            </a:endParaRP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C827ADE-DBF7-4C12-B1AB-702F43A17971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5400000" flipH="1" flipV="1">
            <a:off x="10111947" y="849519"/>
            <a:ext cx="682838" cy="1391566"/>
          </a:xfrm>
          <a:prstGeom prst="bentConnector4">
            <a:avLst>
              <a:gd name="adj1" fmla="val 28590"/>
              <a:gd name="adj2" fmla="val 116428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B264849-25C0-4ED5-8502-E6ACE1EB78D0}"/>
              </a:ext>
            </a:extLst>
          </p:cNvPr>
          <p:cNvSpPr txBox="1"/>
          <p:nvPr/>
        </p:nvSpPr>
        <p:spPr>
          <a:xfrm>
            <a:off x="8771712" y="911495"/>
            <a:ext cx="2377437" cy="58477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Caso seja </a:t>
            </a:r>
            <a:r>
              <a:rPr lang="en-US" sz="1600" b="1"/>
              <a:t>Interface,</a:t>
            </a:r>
            <a:r>
              <a:rPr lang="en-US" sz="1600"/>
              <a:t> basta descreve-lâ em cima</a:t>
            </a:r>
            <a:endParaRPr lang="en-US" sz="1600" b="1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3BE73D2-BAAE-40DF-8CBE-0296AF0EA8BA}"/>
              </a:ext>
            </a:extLst>
          </p:cNvPr>
          <p:cNvSpPr txBox="1"/>
          <p:nvPr/>
        </p:nvSpPr>
        <p:spPr>
          <a:xfrm>
            <a:off x="5620912" y="274146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&lt;&lt;possui&gt;&gt;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D03A48C-9992-45B2-A47C-8D37C6AA3EE3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3546648" y="3303875"/>
            <a:ext cx="2834008" cy="2324734"/>
          </a:xfrm>
          <a:prstGeom prst="bentConnector3">
            <a:avLst>
              <a:gd name="adj1" fmla="val 34584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17F27B-7492-4798-B241-E12DC16ED29F}"/>
              </a:ext>
            </a:extLst>
          </p:cNvPr>
          <p:cNvSpPr txBox="1"/>
          <p:nvPr/>
        </p:nvSpPr>
        <p:spPr>
          <a:xfrm>
            <a:off x="3200126" y="5883246"/>
            <a:ext cx="1202317" cy="36933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Esteriótipo</a:t>
            </a:r>
            <a:endParaRPr lang="en-US" sz="1600" i="1"/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F3E8DFF-125D-48CD-8528-4CC32ED35B59}"/>
              </a:ext>
            </a:extLst>
          </p:cNvPr>
          <p:cNvCxnSpPr>
            <a:cxnSpLocks/>
            <a:stCxn id="28" idx="0"/>
            <a:endCxn id="43" idx="1"/>
          </p:cNvCxnSpPr>
          <p:nvPr/>
        </p:nvCxnSpPr>
        <p:spPr>
          <a:xfrm rot="5400000" flipH="1" flipV="1">
            <a:off x="4527398" y="2061750"/>
            <a:ext cx="525243" cy="231030"/>
          </a:xfrm>
          <a:prstGeom prst="bentConnector2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2733AF-0400-4F2C-BE60-ADF29D93C65B}"/>
              </a:ext>
            </a:extLst>
          </p:cNvPr>
          <p:cNvSpPr txBox="1"/>
          <p:nvPr/>
        </p:nvSpPr>
        <p:spPr>
          <a:xfrm>
            <a:off x="4905534" y="1591477"/>
            <a:ext cx="2751074" cy="646331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Numeros indicam </a:t>
            </a:r>
            <a:r>
              <a:rPr lang="en-US" b="1"/>
              <a:t>Multiplicidade</a:t>
            </a:r>
            <a:endParaRPr lang="en-US" sz="1600" i="1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1F538F6-4D81-4B86-B9A0-6A6C26591111}"/>
              </a:ext>
            </a:extLst>
          </p:cNvPr>
          <p:cNvSpPr/>
          <p:nvPr/>
        </p:nvSpPr>
        <p:spPr>
          <a:xfrm rot="2615937">
            <a:off x="9443243" y="4389218"/>
            <a:ext cx="271137" cy="23373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0FB134A5-64E3-4227-B55E-72058A5889F3}"/>
              </a:ext>
            </a:extLst>
          </p:cNvPr>
          <p:cNvSpPr/>
          <p:nvPr/>
        </p:nvSpPr>
        <p:spPr>
          <a:xfrm rot="18984063" flipH="1">
            <a:off x="9708496" y="4382948"/>
            <a:ext cx="271137" cy="23373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465284E-483D-4EA4-9FB8-D1C6C4C0957C}"/>
              </a:ext>
            </a:extLst>
          </p:cNvPr>
          <p:cNvSpPr/>
          <p:nvPr/>
        </p:nvSpPr>
        <p:spPr>
          <a:xfrm>
            <a:off x="1251054" y="692118"/>
            <a:ext cx="2377438" cy="172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518E7DF-009D-46B6-830E-B5CD07D57272}"/>
              </a:ext>
            </a:extLst>
          </p:cNvPr>
          <p:cNvSpPr txBox="1"/>
          <p:nvPr/>
        </p:nvSpPr>
        <p:spPr>
          <a:xfrm>
            <a:off x="1251054" y="692118"/>
            <a:ext cx="23774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Pessoa</a:t>
            </a:r>
            <a:endParaRPr lang="en-US" b="1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F7F189A-E5CC-4B16-8EC5-746E361D05FD}"/>
              </a:ext>
            </a:extLst>
          </p:cNvPr>
          <p:cNvSpPr txBox="1"/>
          <p:nvPr/>
        </p:nvSpPr>
        <p:spPr>
          <a:xfrm>
            <a:off x="1279829" y="1097286"/>
            <a:ext cx="23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nome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email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327666D-9567-422B-8889-E90CF37F3D9A}"/>
              </a:ext>
            </a:extLst>
          </p:cNvPr>
          <p:cNvSpPr/>
          <p:nvPr/>
        </p:nvSpPr>
        <p:spPr>
          <a:xfrm>
            <a:off x="1251053" y="1769767"/>
            <a:ext cx="2377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ContaPontos(): int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CD66D1F-AFED-4894-886D-B62BE6C37A3D}"/>
              </a:ext>
            </a:extLst>
          </p:cNvPr>
          <p:cNvSpPr/>
          <p:nvPr/>
        </p:nvSpPr>
        <p:spPr>
          <a:xfrm>
            <a:off x="1441253" y="1325821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inal de Adição 51">
            <a:extLst>
              <a:ext uri="{FF2B5EF4-FFF2-40B4-BE49-F238E27FC236}">
                <a16:creationId xmlns:a16="http://schemas.microsoft.com/office/drawing/2014/main" id="{7F42483B-8FAA-475A-90EA-3261398B3FDC}"/>
              </a:ext>
            </a:extLst>
          </p:cNvPr>
          <p:cNvSpPr/>
          <p:nvPr/>
        </p:nvSpPr>
        <p:spPr>
          <a:xfrm>
            <a:off x="1347401" y="1991332"/>
            <a:ext cx="203200" cy="203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inal de Adição 54">
            <a:extLst>
              <a:ext uri="{FF2B5EF4-FFF2-40B4-BE49-F238E27FC236}">
                <a16:creationId xmlns:a16="http://schemas.microsoft.com/office/drawing/2014/main" id="{6C2B3B7F-A0E3-44D6-95DD-26732362F0C3}"/>
              </a:ext>
            </a:extLst>
          </p:cNvPr>
          <p:cNvSpPr/>
          <p:nvPr/>
        </p:nvSpPr>
        <p:spPr>
          <a:xfrm>
            <a:off x="1418062" y="1510977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9B23135-AC2A-4616-AE07-6BC181791410}"/>
              </a:ext>
            </a:extLst>
          </p:cNvPr>
          <p:cNvCxnSpPr>
            <a:cxnSpLocks/>
            <a:stCxn id="4" idx="0"/>
            <a:endCxn id="49" idx="2"/>
          </p:cNvCxnSpPr>
          <p:nvPr/>
        </p:nvCxnSpPr>
        <p:spPr>
          <a:xfrm flipH="1" flipV="1">
            <a:off x="2439772" y="2416098"/>
            <a:ext cx="2631" cy="33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95AD8B4-9414-4524-B783-C24B3656275F}"/>
              </a:ext>
            </a:extLst>
          </p:cNvPr>
          <p:cNvCxnSpPr>
            <a:cxnSpLocks/>
            <a:endCxn id="59" idx="1"/>
          </p:cNvCxnSpPr>
          <p:nvPr/>
        </p:nvCxnSpPr>
        <p:spPr>
          <a:xfrm rot="10800000" flipV="1">
            <a:off x="196851" y="2622041"/>
            <a:ext cx="2245581" cy="1992040"/>
          </a:xfrm>
          <a:prstGeom prst="bentConnector3">
            <a:avLst>
              <a:gd name="adj1" fmla="val 110180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A9A96B3-93F1-4106-A6EA-7EE2F50EA760}"/>
              </a:ext>
            </a:extLst>
          </p:cNvPr>
          <p:cNvSpPr txBox="1"/>
          <p:nvPr/>
        </p:nvSpPr>
        <p:spPr>
          <a:xfrm>
            <a:off x="196850" y="4321693"/>
            <a:ext cx="2492477" cy="58477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Indica </a:t>
            </a:r>
            <a:r>
              <a:rPr lang="en-US" sz="1600" b="1"/>
              <a:t>herença</a:t>
            </a:r>
            <a:r>
              <a:rPr lang="en-US" sz="1600"/>
              <a:t>,</a:t>
            </a:r>
          </a:p>
          <a:p>
            <a:r>
              <a:rPr lang="en-US" sz="1600"/>
              <a:t>ou seja, Aluno herda Pessoa</a:t>
            </a:r>
          </a:p>
        </p:txBody>
      </p:sp>
    </p:spTree>
    <p:extLst>
      <p:ext uri="{BB962C8B-B14F-4D97-AF65-F5344CB8AC3E}">
        <p14:creationId xmlns:p14="http://schemas.microsoft.com/office/powerpoint/2010/main" val="59604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1D7224-4903-4E86-B37F-9F22CA42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95" y="-85000"/>
            <a:ext cx="4850977" cy="36382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8FCFEE-3976-43D2-A251-54EBBB47C982}"/>
              </a:ext>
            </a:extLst>
          </p:cNvPr>
          <p:cNvSpPr txBox="1"/>
          <p:nvPr/>
        </p:nvSpPr>
        <p:spPr>
          <a:xfrm>
            <a:off x="294640" y="523220"/>
            <a:ext cx="100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FCBA04"/>
                </a:solidFill>
              </a:rPr>
              <a:t>EXEMPLO</a:t>
            </a:r>
            <a:endParaRPr lang="en-US">
              <a:solidFill>
                <a:srgbClr val="FCBA04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C7FA4C-DC80-42DD-A277-D70DBC3BF4B9}"/>
              </a:ext>
            </a:extLst>
          </p:cNvPr>
          <p:cNvSpPr txBox="1"/>
          <p:nvPr/>
        </p:nvSpPr>
        <p:spPr>
          <a:xfrm>
            <a:off x="0" y="861774"/>
            <a:ext cx="533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TEM-UM</a:t>
            </a:r>
            <a:r>
              <a:rPr lang="en-US"/>
              <a:t>: Associação – “Aluno tem um contrato”</a:t>
            </a:r>
          </a:p>
          <a:p>
            <a:r>
              <a:rPr lang="en-US" b="1"/>
              <a:t>É-UM</a:t>
            </a:r>
            <a:r>
              <a:rPr lang="en-US"/>
              <a:t>: Herança (generalização) – “Aluno é um Usuário”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BCDB35-F97F-4885-8B50-BD2F5786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5296395"/>
            <a:ext cx="1464021" cy="1299692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29FF6FB-12A3-4DFD-85D8-185F1B1C717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828011" y="3429000"/>
            <a:ext cx="0" cy="186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3B1D8E04-A6CD-4799-8D1E-2A0637D07E92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4920542" y="4297523"/>
            <a:ext cx="1902420" cy="3543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6F04F5-0687-45A8-9CEA-5F438BE18224}"/>
              </a:ext>
            </a:extLst>
          </p:cNvPr>
          <p:cNvSpPr txBox="1"/>
          <p:nvPr/>
        </p:nvSpPr>
        <p:spPr>
          <a:xfrm>
            <a:off x="2274240" y="3989746"/>
            <a:ext cx="2646302" cy="615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O traço indica </a:t>
            </a:r>
            <a:r>
              <a:rPr lang="en-US" b="1"/>
              <a:t>Associação</a:t>
            </a:r>
          </a:p>
          <a:p>
            <a:r>
              <a:rPr lang="en-US" sz="1600" i="1"/>
              <a:t>A parte não existe sem o todo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52C9AB-1C15-429E-AAF9-8DB040E92470}"/>
              </a:ext>
            </a:extLst>
          </p:cNvPr>
          <p:cNvSpPr txBox="1"/>
          <p:nvPr/>
        </p:nvSpPr>
        <p:spPr>
          <a:xfrm>
            <a:off x="2274239" y="4988618"/>
            <a:ext cx="2646296" cy="11079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Agregação</a:t>
            </a:r>
          </a:p>
          <a:p>
            <a:r>
              <a:rPr lang="en-US" sz="1600" i="1"/>
              <a:t>A parte pode ser compartilhada</a:t>
            </a:r>
          </a:p>
          <a:p>
            <a:r>
              <a:rPr lang="en-US" sz="1600" i="1"/>
              <a:t>Entre varios objetos</a:t>
            </a:r>
          </a:p>
        </p:txBody>
      </p:sp>
    </p:spTree>
    <p:extLst>
      <p:ext uri="{BB962C8B-B14F-4D97-AF65-F5344CB8AC3E}">
        <p14:creationId xmlns:p14="http://schemas.microsoft.com/office/powerpoint/2010/main" val="10373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2110587-D522-469D-81D3-0BE1B60FBEB4}"/>
              </a:ext>
            </a:extLst>
          </p:cNvPr>
          <p:cNvGrpSpPr/>
          <p:nvPr/>
        </p:nvGrpSpPr>
        <p:grpSpPr>
          <a:xfrm>
            <a:off x="4851448" y="523220"/>
            <a:ext cx="7045912" cy="6165503"/>
            <a:chOff x="2562884" y="692497"/>
            <a:chExt cx="7045912" cy="616550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BBAA5B4-99C1-48F4-BC55-D8CC7EB3A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860" b="4630"/>
            <a:stretch/>
          </p:blipFill>
          <p:spPr>
            <a:xfrm>
              <a:off x="2562884" y="692497"/>
              <a:ext cx="6868795" cy="224374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DDDA97B-BCB4-47B9-9E3C-F5AAD86A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2270" y="2936240"/>
              <a:ext cx="6686526" cy="392176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BC7482-FC4C-45DC-8E8F-0109B3677547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3A24BC-7E1F-420A-B2E3-D0858959CCCB}"/>
              </a:ext>
            </a:extLst>
          </p:cNvPr>
          <p:cNvSpPr txBox="1"/>
          <p:nvPr/>
        </p:nvSpPr>
        <p:spPr>
          <a:xfrm>
            <a:off x="294640" y="523220"/>
            <a:ext cx="100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FCBA04"/>
                </a:solidFill>
              </a:rPr>
              <a:t>EXEMPLO</a:t>
            </a:r>
            <a:endParaRPr lang="en-US">
              <a:solidFill>
                <a:srgbClr val="FCBA04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2C25C4-69F5-4A15-9D10-82A719CA0309}"/>
              </a:ext>
            </a:extLst>
          </p:cNvPr>
          <p:cNvSpPr txBox="1"/>
          <p:nvPr/>
        </p:nvSpPr>
        <p:spPr>
          <a:xfrm>
            <a:off x="0" y="861774"/>
            <a:ext cx="53605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TEM-UM</a:t>
            </a:r>
            <a:r>
              <a:rPr lang="en-US"/>
              <a:t>: Associação – “Aluno tem uma Turma”</a:t>
            </a:r>
          </a:p>
          <a:p>
            <a:r>
              <a:rPr lang="en-US" b="1"/>
              <a:t>É-UM</a:t>
            </a:r>
            <a:r>
              <a:rPr lang="en-US"/>
              <a:t>: Herança (generalização) – “Aluno é uma Pessoa”</a:t>
            </a:r>
          </a:p>
          <a:p>
            <a:endParaRPr lang="en-US"/>
          </a:p>
          <a:p>
            <a:r>
              <a:rPr lang="en-US" b="1"/>
              <a:t>MULTIPLICIDADE:</a:t>
            </a:r>
          </a:p>
          <a:p>
            <a:pPr marL="285750" indent="-285750">
              <a:buFontTx/>
              <a:buChar char="-"/>
            </a:pPr>
            <a:r>
              <a:rPr lang="en-US"/>
              <a:t>Um aluno tem UMA Turma</a:t>
            </a:r>
          </a:p>
          <a:p>
            <a:pPr marL="285750" indent="-285750">
              <a:buFontTx/>
              <a:buChar char="-"/>
            </a:pPr>
            <a:r>
              <a:rPr lang="en-US"/>
              <a:t>Uma Turma tem UM/MAIS Alunos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Um Professor tem UM/MAIS Disciplinas</a:t>
            </a:r>
          </a:p>
          <a:p>
            <a:pPr marL="285750" indent="-285750">
              <a:buFontTx/>
              <a:buChar char="-"/>
            </a:pPr>
            <a:r>
              <a:rPr lang="en-US"/>
              <a:t>Uma Disciplina tem UMA/MAIS Professores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 b="1"/>
              <a:t>OBJETO:</a:t>
            </a:r>
          </a:p>
          <a:p>
            <a:r>
              <a:rPr lang="en-US" sz="1200"/>
              <a:t>Public class Pessoa {</a:t>
            </a:r>
            <a:br>
              <a:rPr lang="en-US" sz="1200"/>
            </a:br>
            <a:r>
              <a:rPr lang="en-US" sz="1200"/>
              <a:t>     private String nome;</a:t>
            </a:r>
          </a:p>
          <a:p>
            <a:r>
              <a:rPr lang="en-US" sz="1200"/>
              <a:t>     private Integer matricula;</a:t>
            </a:r>
            <a:br>
              <a:rPr lang="en-US" sz="1200"/>
            </a:br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Public class Aluno extends Pessoa {</a:t>
            </a:r>
            <a:br>
              <a:rPr lang="en-US" sz="1200"/>
            </a:br>
            <a:r>
              <a:rPr lang="en-US" sz="1200"/>
              <a:t>     private Date dataNascimento;</a:t>
            </a:r>
          </a:p>
          <a:p>
            <a:r>
              <a:rPr lang="en-US" sz="1200"/>
              <a:t>     private Turma turma;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Public class Professor extends Pessoa{</a:t>
            </a:r>
          </a:p>
          <a:p>
            <a:r>
              <a:rPr lang="en-US" sz="1200"/>
              <a:t>    private String formacaoAcademica;</a:t>
            </a:r>
          </a:p>
          <a:p>
            <a:r>
              <a:rPr lang="en-US" sz="1200"/>
              <a:t>    private Double salario;</a:t>
            </a:r>
          </a:p>
          <a:p>
            <a:r>
              <a:rPr lang="en-US" sz="1200"/>
              <a:t>    private ArrayList&lt;Disciplina&gt; disciplina;</a:t>
            </a:r>
          </a:p>
          <a:p>
            <a:r>
              <a:rPr lang="en-US" sz="1200"/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766CCD-8011-4D0C-B1FA-458E52CE8AFA}"/>
              </a:ext>
            </a:extLst>
          </p:cNvPr>
          <p:cNvSpPr txBox="1"/>
          <p:nvPr/>
        </p:nvSpPr>
        <p:spPr>
          <a:xfrm>
            <a:off x="2854960" y="3877389"/>
            <a:ext cx="2285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Public class Turma {</a:t>
            </a:r>
          </a:p>
          <a:p>
            <a:r>
              <a:rPr lang="en-US" sz="1200"/>
              <a:t>    private String sigla;</a:t>
            </a:r>
          </a:p>
          <a:p>
            <a:r>
              <a:rPr lang="en-US" sz="1200"/>
              <a:t>    private Integer ano;</a:t>
            </a:r>
          </a:p>
          <a:p>
            <a:r>
              <a:rPr lang="en-US" sz="1200"/>
              <a:t>    private ArrayList&lt;Aluno&gt; aluno;</a:t>
            </a:r>
          </a:p>
          <a:p>
            <a:r>
              <a:rPr 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8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05E5A4-C984-4E2C-810A-4508F0441CF5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DB113C-F868-4E86-95E0-8781858CCC3B}"/>
              </a:ext>
            </a:extLst>
          </p:cNvPr>
          <p:cNvSpPr/>
          <p:nvPr/>
        </p:nvSpPr>
        <p:spPr>
          <a:xfrm>
            <a:off x="711202" y="1700584"/>
            <a:ext cx="3241036" cy="206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397882-A7FC-4F02-BF12-4880F8B1DA2D}"/>
              </a:ext>
            </a:extLst>
          </p:cNvPr>
          <p:cNvSpPr txBox="1"/>
          <p:nvPr/>
        </p:nvSpPr>
        <p:spPr>
          <a:xfrm>
            <a:off x="711203" y="1700585"/>
            <a:ext cx="32410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:Igor</a:t>
            </a:r>
            <a:endParaRPr lang="en-US" b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ECE76-071A-4B9E-8321-7C3B48B73BBE}"/>
              </a:ext>
            </a:extLst>
          </p:cNvPr>
          <p:cNvSpPr txBox="1"/>
          <p:nvPr/>
        </p:nvSpPr>
        <p:spPr>
          <a:xfrm>
            <a:off x="711201" y="2226015"/>
            <a:ext cx="324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nome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 </a:t>
            </a:r>
            <a:r>
              <a:rPr lang="en-US" b="1"/>
              <a:t>= Igor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email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 = </a:t>
            </a:r>
            <a:r>
              <a:rPr lang="en-US" b="1"/>
              <a:t>igorgrv@</a:t>
            </a: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0DA892-7D64-439C-9243-D5D03141D7B1}"/>
              </a:ext>
            </a:extLst>
          </p:cNvPr>
          <p:cNvSpPr/>
          <p:nvPr/>
        </p:nvSpPr>
        <p:spPr>
          <a:xfrm>
            <a:off x="711201" y="3122908"/>
            <a:ext cx="32410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ContaPontos(): int = </a:t>
            </a:r>
            <a:r>
              <a:rPr lang="en-US" b="1"/>
              <a:t>100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EA53DF-E6E2-45E8-AB33-F40DC2D9119A}"/>
              </a:ext>
            </a:extLst>
          </p:cNvPr>
          <p:cNvSpPr/>
          <p:nvPr/>
        </p:nvSpPr>
        <p:spPr>
          <a:xfrm>
            <a:off x="845233" y="2392594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4283987B-E9CB-41C9-9207-6FAF851C54BD}"/>
              </a:ext>
            </a:extLst>
          </p:cNvPr>
          <p:cNvSpPr/>
          <p:nvPr/>
        </p:nvSpPr>
        <p:spPr>
          <a:xfrm>
            <a:off x="807549" y="3344473"/>
            <a:ext cx="203200" cy="203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inal de Adição 8">
            <a:extLst>
              <a:ext uri="{FF2B5EF4-FFF2-40B4-BE49-F238E27FC236}">
                <a16:creationId xmlns:a16="http://schemas.microsoft.com/office/drawing/2014/main" id="{4F6FB440-BC74-48E5-BA0B-429A5021ED0B}"/>
              </a:ext>
            </a:extLst>
          </p:cNvPr>
          <p:cNvSpPr/>
          <p:nvPr/>
        </p:nvSpPr>
        <p:spPr>
          <a:xfrm>
            <a:off x="822042" y="2577750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31AF85-4488-4AAC-AFA7-354BF09F9E65}"/>
              </a:ext>
            </a:extLst>
          </p:cNvPr>
          <p:cNvSpPr/>
          <p:nvPr/>
        </p:nvSpPr>
        <p:spPr>
          <a:xfrm>
            <a:off x="7995922" y="1713549"/>
            <a:ext cx="3241036" cy="206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DDA81-B935-41FC-893D-7ADBF7E7D03F}"/>
              </a:ext>
            </a:extLst>
          </p:cNvPr>
          <p:cNvSpPr txBox="1"/>
          <p:nvPr/>
        </p:nvSpPr>
        <p:spPr>
          <a:xfrm>
            <a:off x="7995923" y="1713550"/>
            <a:ext cx="32410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Contrato Curso</a:t>
            </a:r>
            <a:endParaRPr lang="en-US" b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1D38B3-F9CC-4CA2-9872-E4B6D4ACA9CF}"/>
              </a:ext>
            </a:extLst>
          </p:cNvPr>
          <p:cNvSpPr txBox="1"/>
          <p:nvPr/>
        </p:nvSpPr>
        <p:spPr>
          <a:xfrm>
            <a:off x="7995921" y="2238980"/>
            <a:ext cx="324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data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Calendar </a:t>
            </a:r>
            <a:r>
              <a:rPr lang="en-US" b="1"/>
              <a:t>= 08/03/96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curso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Curso </a:t>
            </a:r>
            <a:r>
              <a:rPr lang="en-US" b="1"/>
              <a:t>= Java</a:t>
            </a: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28C1A4-0983-4233-AAE0-B981A7FCC8E4}"/>
              </a:ext>
            </a:extLst>
          </p:cNvPr>
          <p:cNvSpPr/>
          <p:nvPr/>
        </p:nvSpPr>
        <p:spPr>
          <a:xfrm>
            <a:off x="7995920" y="3135873"/>
            <a:ext cx="32410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E4B2D9-C068-4D25-B605-5AB4F549EF08}"/>
              </a:ext>
            </a:extLst>
          </p:cNvPr>
          <p:cNvSpPr/>
          <p:nvPr/>
        </p:nvSpPr>
        <p:spPr>
          <a:xfrm>
            <a:off x="8129953" y="2405559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inal de Adição 15">
            <a:extLst>
              <a:ext uri="{FF2B5EF4-FFF2-40B4-BE49-F238E27FC236}">
                <a16:creationId xmlns:a16="http://schemas.microsoft.com/office/drawing/2014/main" id="{004CD3EB-FC6E-457A-8A1A-3419FB04C839}"/>
              </a:ext>
            </a:extLst>
          </p:cNvPr>
          <p:cNvSpPr/>
          <p:nvPr/>
        </p:nvSpPr>
        <p:spPr>
          <a:xfrm>
            <a:off x="8106762" y="2590715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CE44D93-0686-4276-8992-BE554C53510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952240" y="2549181"/>
            <a:ext cx="4043681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52900D-859F-4FA0-AFF5-F290CE54BD3D}"/>
              </a:ext>
            </a:extLst>
          </p:cNvPr>
          <p:cNvSpPr txBox="1"/>
          <p:nvPr/>
        </p:nvSpPr>
        <p:spPr>
          <a:xfrm>
            <a:off x="232572" y="401047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“OBJETO”</a:t>
            </a:r>
          </a:p>
        </p:txBody>
      </p:sp>
    </p:spTree>
    <p:extLst>
      <p:ext uri="{BB962C8B-B14F-4D97-AF65-F5344CB8AC3E}">
        <p14:creationId xmlns:p14="http://schemas.microsoft.com/office/powerpoint/2010/main" val="175457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1654</Words>
  <Application>Microsoft Office PowerPoint</Application>
  <PresentationFormat>Widescreen</PresentationFormat>
  <Paragraphs>275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Romero</dc:creator>
  <cp:lastModifiedBy>Igor Romero</cp:lastModifiedBy>
  <cp:revision>39</cp:revision>
  <dcterms:created xsi:type="dcterms:W3CDTF">2020-03-27T02:17:33Z</dcterms:created>
  <dcterms:modified xsi:type="dcterms:W3CDTF">2020-04-22T01:09:20Z</dcterms:modified>
</cp:coreProperties>
</file>