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70" r:id="rId5"/>
    <p:sldId id="271" r:id="rId6"/>
    <p:sldId id="279" r:id="rId7"/>
    <p:sldId id="298" r:id="rId8"/>
    <p:sldId id="296" r:id="rId9"/>
    <p:sldId id="316" r:id="rId10"/>
    <p:sldId id="295" r:id="rId11"/>
    <p:sldId id="297" r:id="rId12"/>
    <p:sldId id="300" r:id="rId13"/>
    <p:sldId id="293" r:id="rId14"/>
    <p:sldId id="299" r:id="rId15"/>
    <p:sldId id="302" r:id="rId16"/>
    <p:sldId id="307" r:id="rId17"/>
    <p:sldId id="306" r:id="rId18"/>
    <p:sldId id="309" r:id="rId19"/>
    <p:sldId id="308" r:id="rId20"/>
    <p:sldId id="310" r:id="rId21"/>
    <p:sldId id="311" r:id="rId22"/>
    <p:sldId id="312" r:id="rId23"/>
    <p:sldId id="313" r:id="rId24"/>
    <p:sldId id="314" r:id="rId25"/>
    <p:sldId id="315" r:id="rId26"/>
    <p:sldId id="301" r:id="rId27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7"/>
    <a:srgbClr val="F7F7F7"/>
    <a:srgbClr val="007DDA"/>
    <a:srgbClr val="00B4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6C22D-6446-27B1-A515-2D3E56C8DB16}" v="33" dt="2025-05-29T15:53:28.137"/>
    <p1510:client id="{6E800B3C-4D41-C5AE-5E93-1065E17130C5}" v="1126" dt="2025-05-29T12:59:03.755"/>
    <p1510:client id="{DB9BF444-DBB6-CDFD-C5B4-AD14B66B869C}" v="6" dt="2025-05-29T13:15:36.091"/>
    <p1510:client id="{E5F5A8F9-E948-9432-6E54-61B14F81286B}" v="349" dt="2025-05-29T11:28:50.160"/>
    <p1510:client id="{EC54EC49-3DE7-3196-0809-0F51B928A27D}" v="212" dt="2025-05-29T12:18:3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ags" Target="tags/tag1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9125-73A7-5758-4E0D-C600A53ED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A9170-2BBD-3A58-11C7-338B4EE45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846BE-668C-AC14-A703-85350FF54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99AE5-D903-86D2-3789-57CC2D8F2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21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EDFF660-44B9-7885-5DCC-4C9555F8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548642"/>
            <a:ext cx="7342974" cy="3635797"/>
          </a:xfrm>
        </p:spPr>
        <p:txBody>
          <a:bodyPr lIns="0" tIns="0" rIns="0" bIns="0"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248" y="4473553"/>
            <a:ext cx="6534481" cy="1545336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7BA9381-262A-B17F-46F5-9F3C97B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48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BCDF71-65BF-6C49-105D-D348EF4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A5-D3F6-DAFA-E665-DEFCE26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FA1FE77D-9B4D-B4FC-88E1-9ED84E982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C3941-2FC1-3C96-F1CD-DAD18E8BF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26EEB0A-F27C-6546-05A8-C0556777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0570A-A447-B5FC-F358-DE1603621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48" y="6054512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96">
            <a:extLst>
              <a:ext uri="{FF2B5EF4-FFF2-40B4-BE49-F238E27FC236}">
                <a16:creationId xmlns:a16="http://schemas.microsoft.com/office/drawing/2014/main" id="{E6848015-40FC-D2CF-56EF-7B2B82A9A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72BA788-1AE9-2B5A-C0B2-C16236F3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D0B09B15-3563-712C-6E2E-C89B5AF8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44CF4C88-92DD-301D-210A-6C1B202D7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15CCF-7A7B-5AAC-D071-DE008B249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6496" y="248925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DA9011B5-6D01-3AF0-99E4-6A004B6CA0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649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ABDEC3-4BEB-A518-046E-129B7D9E25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77416" y="248855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4B40045-4DCE-76DA-58AD-223A1C0191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741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33B2306-2357-FD4D-9A71-A8DD1010DE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496" y="438408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04F7AE4-DD5E-CA7A-FB08-B802AEDD04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649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515354B-8178-69A7-B299-C539A6E3E8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7416" y="438338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2E62BAE-F951-3097-780E-D7E06FD341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741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C0DFC7-33FF-AA73-3FFC-C978E3721F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0425" y="2429164"/>
            <a:ext cx="7947574" cy="3435927"/>
          </a:xfrm>
        </p:spPr>
        <p:txBody>
          <a:bodyPr lIns="0" tIns="0" rIns="0" bIns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FCF6D2-D22A-3276-796E-755059E35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0B01-FB3F-7DD6-224D-B483747E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003242D-37DC-762E-1EA1-8B102E521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437865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E62007A-8538-D139-3C5B-8FB0173392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95DC02-FAD1-051C-FC0A-4556D73CA22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29D71B-FE0E-CC62-38E3-7279774AA93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6AF1C-25E0-EBF0-0B1D-FA5F7D770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E189A-D955-6A7F-2779-ED5B5EB97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9C39C3C5-BCCF-9F66-0E64-6811D986B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799" y="407712"/>
            <a:ext cx="11554400" cy="582798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B11C69CE-4771-4BFA-AD70-0E51ABA58D6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B85B9BDD-2F0E-42F1-CE42-7711FBBB9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36196"/>
            <a:ext cx="9900753" cy="322889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1AE7160-8A18-8762-67F8-C71E839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2296B3-7CBF-6881-5581-81D52C0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46D7C-F120-5968-2FC4-2F9B5B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FEAE54C9-349B-EEFD-01BA-52EF837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44000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9433BDD-AE57-6F96-8693-7E2D491A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69FA094-1A8C-FF3E-020B-BE5688AA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5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38FCA36-95FF-0CF9-4C71-A29C3BB4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648C6-FC37-4FD3-5FDC-5E5E3F26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CF2DE-B200-6DAF-AECE-B0AC0EBB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99B1E-C976-1CCB-CC3E-9D2C5357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02700D-8F0A-455D-21D1-F8BB7751D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B768E5A-52FF-F75D-AA3B-1C8B6D152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756388"/>
            <a:ext cx="9900753" cy="135826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D4A4BC-F473-7413-C2A5-D07EAE5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5824B8-6C3A-C914-421D-91C765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9B860AA-5834-E732-09EE-0B4C2B02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46">
            <a:extLst>
              <a:ext uri="{FF2B5EF4-FFF2-40B4-BE49-F238E27FC236}">
                <a16:creationId xmlns:a16="http://schemas.microsoft.com/office/drawing/2014/main" id="{D50F56C8-02F6-1FF2-BC4F-491AE782A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2494027"/>
            <a:ext cx="6688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5A2FB0-A9D4-F67C-4217-C01C336F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42AF1-E4D2-F10A-B32F-2E7452625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C261A18B-C79C-B070-5D41-0CBA01FD2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352" y="2258568"/>
            <a:ext cx="5839022" cy="35570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258B73AF-3955-4569-8B4F-B329360A9CB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F1CCA-5801-CC5B-119A-E3E19DD4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657D3-93D0-4FB1-972C-646B605C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AA8180-1A53-234B-8CF6-65ADAA09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94D7B-5469-B664-C915-DE6AC38BB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C5CADB-99AC-488A-7133-10E5DE76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3006B-749F-4FAF-D572-3B107413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7C7037-357A-DAC2-8D07-004BB280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E95E211B-A490-5F92-9B2C-FEF3E25CE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847" y="831918"/>
            <a:ext cx="5754527" cy="273813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C0C011-1233-FC56-AA5C-DF88FB2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CEB22DD-F16F-C3EB-5439-20C05A9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9AAE25-EEAC-AF75-FC81-21BC617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286C62-1802-4E61-4D00-A502D957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43DA6-886C-DE80-B92C-E26740EAF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B9DAA1-B1FD-3717-3F96-795C852E7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959E-D3BE-3B35-72E6-EE177425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00DD584D-65FC-A106-C28D-A6D3A6A06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3209" y="877456"/>
            <a:ext cx="5803165" cy="4987636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749CC8-6079-025A-0476-7D1E02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622798-A9D5-13A8-E6EB-283FF56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BA8E0-712A-77CA-9713-4F206AB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44F8D-8952-05F9-99FA-D64FD2F50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60CB7-7D69-80F4-AE1F-366A7F0A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2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105965-4EE5-E185-7666-27A5E5F11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8540A-D298-C62B-CC21-BC7C6B5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A93AF98B-99CB-F2D7-B247-51CE41CD4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3907" y="831918"/>
            <a:ext cx="6542468" cy="5194162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0F4DE3C-88B6-381C-78FC-8F935A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AFEEB4-7A81-9408-C4EF-D8AD90F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48F71D-8479-0A54-8684-3F60D22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16AA6-A60B-C6E1-2885-EB6E2B1F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E10A-DF0B-1339-7826-107A95C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BD2A05F-7D97-AC92-8751-B2038D22C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854239"/>
            <a:ext cx="7833895" cy="3592629"/>
          </a:xfrm>
        </p:spPr>
        <p:txBody>
          <a:bodyPr lIns="0" tIns="0" rIns="0"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17138"/>
            <a:ext cx="7376609" cy="101498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3A9F20F-0C3A-1397-9D15-E8FAB19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99E05-D2CE-BA6C-1B55-023B815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487FF-71BE-78AA-BA49-FBF87B6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4F49636-34EE-9DB1-7F2D-70300BC4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EC4A581-A833-A254-3039-BDBCA788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FFED0BB-EF13-651B-6B3F-61EAF547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4CA4762-63F5-8110-8D25-0FE369BAD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5684986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7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489336-0C23-2A47-DB03-CA00009C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6D03D-AABD-4AB3-9E1E-4DF31BB8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3C13A46E-F797-1C4C-30CB-A1D1CF1DE3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7669" y="2149812"/>
            <a:ext cx="6241267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669" y="831919"/>
            <a:ext cx="6241267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007DB0D8-36F3-541C-5D5B-BE7F00E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9D90C1-EB79-260E-06B5-66A03CA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2A9EC63-48AA-37EC-23B0-6B17D32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D911F7-7994-03E9-8128-10F10F99F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32CED-CF03-686F-9EA0-80AD67E6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DA9BE4-08A4-4088-DC5B-3F23F0E3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93313-9B95-1A0F-3166-8AA3A63D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47548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9B6ED53D-AC89-453B-A25B-CC64DA3F21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7880" y="2149812"/>
            <a:ext cx="6135624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79" y="831919"/>
            <a:ext cx="6135624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AA8B19BB-10BD-EE0C-B647-96D5DC23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94587B9-3271-1DBD-D567-666B86C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14ABFF7-DC89-EED7-524C-B586DAD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41CE73-4958-1726-C9B4-B1B23942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02D8C-E98F-7728-52D1-B44C8EB25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C20976-8E96-EA29-B265-5660CEC8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13C9-9EF0-A484-2C49-5EE294C48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2F6F66EE-0D34-BF84-840D-5515C61DE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1" y="1974715"/>
            <a:ext cx="6838936" cy="405136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20C2E4E4-F31A-5808-A175-A469DDB1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82603C5-7507-EB69-733F-4C701FC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D4AA14-0EE9-A172-CD3A-EBE8A6A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8354F-0577-6A30-7505-8930D0CF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12CC8-70AC-3C75-6385-1A2C0FE2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DC58E5-8B31-563D-65CE-5CB78BAB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C30D6-2036-A49D-2D87-79BB698C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70DCF516-124A-7A64-68B6-4E53B51558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64987"/>
            <a:ext cx="6858000" cy="406109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F9DDC1-0F34-0AE1-3EEE-1E60892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BEBE2F7-AEE1-67CD-3C02-A67FE88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7317C0-3EE4-FD5D-3CC9-DB7DEBC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8B416C-0540-7EBC-ACDF-ABEFD1F3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09623-94DE-B2B1-C6C6-D617C3FA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613" y="1130300"/>
            <a:ext cx="4361688" cy="209543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1130300"/>
            <a:ext cx="5767509" cy="4895779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B165A762-BACD-319C-9EF5-5CF71AF9C8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2597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13B293D-5FAC-ED41-C577-E331EA7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61C5A1-EFBE-D83F-E3FA-9D4FE51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0C21C12-B33B-D1AA-BF34-E06F98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52F0003B-49B7-E647-B856-A28C13E8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B2F7E7F-68C6-DB69-BEB3-80DF0547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2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80E457-D284-8068-957F-D85B00F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8C225-FAD4-92C8-17A3-928B4B089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5C4894AA-FFFC-1F6C-8D9F-E941F8EBE6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60901"/>
            <a:ext cx="4361689" cy="34651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67B0CE1-4683-787E-7E78-385D396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C3404C-1D8E-1568-8A3A-54E59FB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EB56144-4670-1B58-E7A7-D1422FD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5FCF90-9957-3ECF-3797-C2D9FEE2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1DC3D-3F35-8AEA-04FB-01F83E254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43B539-8924-C0B8-CCA7-34D998DFB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CABF7-7146-2440-C062-A7A27E04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D6E1E71-0B89-05C8-E774-C2A7B85E94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74D5977-75E4-C67F-7EED-E31BDE0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27033D7-64E7-A801-F814-EFB7696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4A8F00-1CC3-8925-1509-3B5E9754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7AEE2D-FC46-D9E4-9B50-387B4FD56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62481-A06C-5002-BF7F-77030C50D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C539E-0623-5929-BCEC-D7860319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7B982-FFFC-A392-9770-4B6E1013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454081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12B2705C-C73D-683F-26BE-4A73BC9A33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491" y="2461098"/>
            <a:ext cx="4571999" cy="356498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6AE17EA-5DE5-8855-1E1E-385F23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2416C41-9ADB-1026-364B-9B1691E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88799B5-E673-DEC7-3C2D-136D842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82FBAA-97D8-63A0-17D5-F9253ABE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DA902-FEB6-39F4-636D-7825E8E2A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E35DD-8058-B253-9AE4-5343BE2B4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9DCB7-1228-2DB6-BF64-0785F0FD4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51116429-AB70-C20D-68E5-16E7545315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3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6FF1D7-D2E1-9D6F-EDE2-9D9DFF35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41FB96-972B-0FA7-7C7C-A0ABD21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8983F-239A-B6B7-795A-CCEFADE1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957D-AAB0-DEFF-9EB9-87C6305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F51-9761-F2F7-DF84-18F30B6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E35E2C-3084-0772-27D8-C1C214C8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C75CE7-717C-9244-6F64-72711A69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39F3FF2B-377F-34A8-9E2C-A1EC9335B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5DD21-FB61-1472-2D64-DF184459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C03000C-C6AF-7EB5-E3EE-2482324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4AC67-A154-C296-CA4A-49DCD172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96F2D-3C3D-A945-47E2-8DFBDDA5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089DF-6C45-7412-2734-8B13677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3">
            <a:extLst>
              <a:ext uri="{FF2B5EF4-FFF2-40B4-BE49-F238E27FC236}">
                <a16:creationId xmlns:a16="http://schemas.microsoft.com/office/drawing/2014/main" id="{9A6F5649-82E9-4EB0-F4A3-CEB7F519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3732C8E-A89F-3C9F-4630-F690E7E9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24" y="1318302"/>
            <a:ext cx="8592152" cy="2621154"/>
          </a:xfrm>
        </p:spPr>
        <p:txBody>
          <a:bodyPr lIns="0" tIns="0" rIns="0"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1923" y="4039647"/>
            <a:ext cx="7588155" cy="14140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9A64E4D-5F8D-89DE-6750-9DB3E89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AF7A5D5-9D2E-55B0-B6EC-4B52019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C486168-ACCE-2B30-5AA9-299E5A4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7" name="Freeform: Shape 3">
            <a:extLst>
              <a:ext uri="{FF2B5EF4-FFF2-40B4-BE49-F238E27FC236}">
                <a16:creationId xmlns:a16="http://schemas.microsoft.com/office/drawing/2014/main" id="{E4CDDEFC-E3FC-1135-8E92-3A076889E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53BEE4-B0F1-21AC-C432-CD02ED977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F6DD921-0CB1-DD3B-05FF-590B8632B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3082" y="5504202"/>
            <a:ext cx="2465836" cy="314757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22D34A-FBBF-9CE0-34C0-3280F9BB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F763C5-31DF-45A8-C0B5-6A919573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BF4B9AE9-B78A-6D7F-20C0-F283C1653F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3453" y="3048000"/>
            <a:ext cx="3274547" cy="2978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2451-9812-34C5-3C33-856233B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BEE80C-92D1-4F33-B7E5-AE68C00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499B-9AF3-3A1A-12B9-F6C1E6E90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5BF30-A776-10EB-762C-FBB4D91F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CF56CB-74FD-C1FE-4BAA-59AD65A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B2CDF48D-CCCD-B99E-F3E4-CBE0FAF00A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28640" y="4509558"/>
            <a:ext cx="5719361" cy="151652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ADC8C146-0A20-4029-98D5-9A42EEDF8B24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F16D-597E-71C6-2E3F-617E81AC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FFD748-48BA-022F-3C3B-8ECFF699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A5897-3B1D-D50B-2427-DE31939A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12E9A-BE86-243D-20DB-F00178EEA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94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0E7AD882-6D78-F3F8-8E45-92D9E2011F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3785800"/>
            <a:ext cx="7324641" cy="2240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87C12A2F-57DF-45DA-A7E9-678FD33267B9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0FEAA-9CDF-DFFD-DBD8-08095A03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FA0B-85DB-50C1-2DCE-43E1EDBBD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C54F2B-C639-D1C8-E104-CE340FCB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35091-8023-DE48-73F1-9D869CF9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96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B787F-F856-83D9-31F8-50BF0D4FA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2657CF-AF2D-4A8E-63B2-8CCAB197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9E7E7-B740-A6CE-1420-F217E7F4A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9654F-122C-B489-BF0E-A6BAA5D16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11349E4-C41F-EF8C-5B32-8D12705832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3520" y="831918"/>
            <a:ext cx="7314480" cy="22402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6D9177A-278B-20CD-FE5E-6F6619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941CF86-87E6-8948-A328-3A114B7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918809-FD32-F4A8-916A-8C76FA0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F73A54CA-FA08-6D99-1B77-AB0DB1F1F7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766791B-F730-470C-BD5E-FFF8D449589F}" type="datetime1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BD5C2-C97A-C70B-4A03-5569FBDD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1B1B7C-F3EB-F411-B2F9-1447EABB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B7F775-C47A-0C90-3F41-F05671F1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DFAFE-D783-B15F-D030-6FAC8A72D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95BEAC7-7B0C-C67F-01EC-0D5C31CD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98174-5A2A-0232-7084-BDB432D18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4715548A-198D-A2A2-D9C7-3779F8215A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0080" y="831918"/>
            <a:ext cx="5627921" cy="519416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06C25B-BA04-6374-65A0-76BDFB9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172CCB-6D6C-0A38-3222-0CAD79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E88A6-D60B-5097-2962-CB861AC16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A4DDF-9BA3-BD54-C7E8-4ED5D6B4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54A775-89E7-5952-D197-FE7A944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CD5E4D-B21F-98DF-71BB-3A8188C8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01567-22D1-D593-7AB7-C9C8909D5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5509B30-B5BA-035C-9545-B2FADE9F1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873725"/>
            <a:ext cx="6623601" cy="515235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6D1E27-668D-3A81-ECA7-E859B09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839268F-45AE-773B-CA70-8DA32DF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008C-348E-CAC8-F695-08D4D59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92DB71-11A1-8B7E-EAA4-FDA88B6D5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5589EF-8DD8-AEE5-B805-F35A554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E5AD3D17-73C9-402C-91E7-BA73E6829C50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DAD85-F38A-F8E4-0FB2-B9C16147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E6DC-1581-347B-6E68-84FDD567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C77A7CDD-9512-40CC-9351-FC0DE186CFBD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E5CEB-4489-D4CC-65B7-9A1B72D0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8B4C5-7BDE-ECA1-1582-30036FE3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0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D81316D-7AD5-22E6-6806-2F3D201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12DB3EA1-DD0C-4B8D-8364-52024B4530F1}" type="datetime1">
              <a:rPr lang="en-US" smtClean="0"/>
              <a:t>6/14/2025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E312D-C246-214A-8F58-D9F6BAB6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DB604A8-7D54-9DD8-8A5E-316C302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7A0F15-0EC8-3130-B9B5-66D399625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BB827-F847-836C-072E-C2C3984CE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8E620CC0-DC30-91C7-8486-4145213E0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615" y="3538558"/>
            <a:ext cx="11418925" cy="151499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7" name="Subtitle 8">
            <a:extLst>
              <a:ext uri="{FF2B5EF4-FFF2-40B4-BE49-F238E27FC236}">
                <a16:creationId xmlns:a16="http://schemas.microsoft.com/office/drawing/2014/main" id="{DD16B2CF-CBE4-0CAA-4D1A-87BA832334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65616" y="5136147"/>
            <a:ext cx="11418926" cy="9931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9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EC0C38B-6B43-AD26-4095-760B8B70DC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1912129"/>
            <a:ext cx="1925575" cy="1530062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1BB82094-7EB6-EC6F-84DC-9D44135FA4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44486" y="-4"/>
            <a:ext cx="2247514" cy="19255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268BB-B547-A20C-3B9E-187F14FE0C1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EC6F98-8B99-D984-46BE-AB3745B39C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6EC5DF-3303-F1EE-3D99-530E70B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AAFE7D64-F404-CB16-B1A6-2632D9817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716025" y="1925895"/>
            <a:ext cx="1496841" cy="1543709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00AEDDFB-A768-7BB7-5203-76DF807E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22C943-07E1-D41A-22B9-A7C40FF5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5574" y="0"/>
            <a:ext cx="2041601" cy="189392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AD1606-3704-1AD8-6FD1-CC0ED9964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1053" y="3127434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2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1CA164D-7C6B-06BE-16C2-75C3BBB0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64D697-3A15-958B-0687-86B35554E5C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BE9796F-7CAB-A7AD-BB1B-EF86F28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9F2B7A-26D1-C74D-5C9C-6D7D978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025FD8-B45A-B3C3-084D-724FB4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71AB10C-8E59-AE2D-86E6-6D9A67FE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95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BD9B3D-FB5A-6D3F-EF35-F7B4FBF0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CA7AA3-D510-AE6D-77CB-24E1A93D21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6EFAA2-E99D-F827-DFFE-D71EBB1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80EBC9-29E7-4715-E05F-F2D325C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C54C63-BED0-0452-B6A1-95AD18F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FE1ABDF3-0063-4A1D-10BB-DA224E36D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812D861-AAF6-629C-C60E-0B5C35159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C92FC1E-596F-194E-3F60-0A378404860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2B60F2-F319-70A6-2EBE-ED2F93E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C9B71-D747-9AA5-01A4-6AEFAECC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64EEDC-4B25-0FE5-4420-D6FB69D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3B5B8FFC-1EB4-655C-F3FA-BF2976D1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2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9FF5536-3C53-3CA1-4017-2BED4FDC7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5D4C4-9EA2-CAEC-F708-C848BBE20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52319-ED8D-9D07-4FEA-E6109633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B9B11-0EB4-232B-6E49-55998E9B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7EF-1B79-4BC4-8D86-085A16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366B58F-A813-A563-E14F-6008832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1857CB-6DBB-09F8-F69F-B30D94B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71E2D2-F4D4-4D2D-E293-39C0966A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4C01C-C082-4D6C-8432-D7AC79BB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746ACEE-4843-63D2-082A-91EBA0C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754E216-025A-D125-2442-AB40AB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D6C5C0B-4D2F-09C8-E6DB-1C790F4F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AD6E7-539D-18AB-31B8-4BBCBC594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988C6-6A58-97A9-A978-3E644B327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96DB63-381C-8C7D-BB65-08268820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E5E81E-1879-046D-890F-67265A4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EC2FBA-56C5-75AA-CB73-6FEF3DAE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DCD230-2FA8-A6FB-624C-AE600C4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80E6F-66E0-FF74-CDC9-9E8D2921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80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6CD142-9810-6E9E-811F-FBF95DAB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10E30-A3EF-7BFE-43CC-85D8B7FD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0A18B9-CFE5-6D5D-5C30-04F0B33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3869561-2D2D-9996-FFE8-388DC6E9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998549-C638-4A98-30C9-24AEA64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99891-11D4-E429-CDE9-3DF80CE2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733A1D-510F-48B2-3D98-68215649F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09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6BD940F-D20B-0BF8-988B-5F547E82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561AA-EE8E-A34D-D1B7-BCB6A39A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593D132-537B-9DD5-6B41-6F24C84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E6E8398-5863-5CDD-8A1A-FAF35E8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87B6F-DAFE-6F4E-C600-61C12568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069CF5-8226-D57D-93F5-CB79F8943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75FBC0-CDAF-8728-57DD-F90BC45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0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13D9D504-F065-099D-DFC5-03AAFA58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DFB1812-ACA6-4DC3-03F0-C2E6122DF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03BC5B12-08AC-2BFA-4EDD-13EA2E29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A93A9BBB-A674-5564-A878-E3CA286C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44296-638D-5B08-2F89-F8907F3138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BA686-575C-E191-F98A-C0EBBA4F5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7DF147-0973-9BC0-59E9-EA9637F0FE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C0FA2C4-2DCC-57D2-A4A8-C0E7A91A23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6F9B4D9-EE44-B302-2788-6E68076599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63067" y="2691208"/>
            <a:ext cx="6196604" cy="3331705"/>
          </a:xfrm>
          <a:custGeom>
            <a:avLst/>
            <a:gdLst>
              <a:gd name="connsiteX0" fmla="*/ 0 w 6196604"/>
              <a:gd name="connsiteY0" fmla="*/ 0 h 3331705"/>
              <a:gd name="connsiteX1" fmla="*/ 6196604 w 6196604"/>
              <a:gd name="connsiteY1" fmla="*/ 0 h 3331705"/>
              <a:gd name="connsiteX2" fmla="*/ 6196604 w 6196604"/>
              <a:gd name="connsiteY2" fmla="*/ 3331705 h 3331705"/>
              <a:gd name="connsiteX3" fmla="*/ 0 w 6196604"/>
              <a:gd name="connsiteY3" fmla="*/ 3331705 h 333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604" h="3331705">
                <a:moveTo>
                  <a:pt x="0" y="0"/>
                </a:moveTo>
                <a:lnTo>
                  <a:pt x="6196604" y="0"/>
                </a:lnTo>
                <a:lnTo>
                  <a:pt x="6196604" y="3331705"/>
                </a:lnTo>
                <a:lnTo>
                  <a:pt x="0" y="3331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35B62877-1ECE-C895-2628-D70241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2" y="4575872"/>
            <a:ext cx="2281484" cy="228212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2BE707F-C731-EA4B-19D9-D329BD4A15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630C0ABC-2179-00DC-A363-2C8C306494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01743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1D21C21-739A-A82A-8977-42F691559C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E7DFF57B-01B8-7AE5-59D6-1EA01068C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1486"/>
            <a:ext cx="2281484" cy="229486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60987CD7-1E61-07D2-B179-5524B68E1E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9528326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3EDE68-DC03-72CA-8812-032BBE8CDA3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2B5A2C-FD03-F122-C8E4-B6CB4EC4861B}"/>
              </a:ext>
            </a:extLst>
          </p:cNvPr>
          <p:cNvSpPr>
            <a:spLocks noGrp="1"/>
          </p:cNvSpPr>
          <p:nvPr userDrawn="1"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6414389-5BC5-00A3-92BE-5E87E7C9E3BF}"/>
              </a:ext>
            </a:extLst>
          </p:cNvPr>
          <p:cNvSpPr>
            <a:spLocks noGrp="1"/>
          </p:cNvSpPr>
          <p:nvPr userDrawn="1"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B492ADB2-587E-B1A9-AEBC-1F6E07F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92E441E4-4327-1C3A-4D55-41FD3ECB9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281484" y="0"/>
            <a:ext cx="2281484" cy="229486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3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F86D542F-38EC-61DB-7AD9-6453D6F0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D17BECAB-B66B-0943-7AF6-21611173D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6161399-D3CD-2B6A-7B5A-A173236E9A9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0822DB5-2A32-BB84-BE71-30DA82316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456CED7D-93B5-34BD-84D6-825AD84C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12B87474-83B0-2583-6BEB-DBB264CC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5BFE79B-8E6A-D9C7-8A98-4A21A96FDC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5A556EA-CC4F-1770-022A-C73BB2B983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:a16="http://schemas.microsoft.com/office/drawing/2014/main" id="{664CF928-1384-68A8-D1B4-8DEB8E0F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">
            <a:extLst>
              <a:ext uri="{FF2B5EF4-FFF2-40B4-BE49-F238E27FC236}">
                <a16:creationId xmlns:a16="http://schemas.microsoft.com/office/drawing/2014/main" id="{82427830-33ED-2D71-F1A1-A803CC6A3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01FC06B-A087-E474-D4A7-336F08F727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6AD28EF-5FD9-495F-E6E5-08E2C0E0B5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94AEDC53-C272-2AB2-5E5D-F72DAB0DD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055C88A9-A0AC-5C27-5E5E-84D680EB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5D000D-A853-BF2A-796C-5BB4089FE15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774CFC3-0318-B4D5-3562-72284B097D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235B6E-0BC4-E35C-A63D-8431B00F064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07422" y="2714114"/>
            <a:ext cx="3286779" cy="3144803"/>
          </a:xfrm>
          <a:custGeom>
            <a:avLst/>
            <a:gdLst>
              <a:gd name="connsiteX0" fmla="*/ 0 w 3286779"/>
              <a:gd name="connsiteY0" fmla="*/ 0 h 3144803"/>
              <a:gd name="connsiteX1" fmla="*/ 3286779 w 3286779"/>
              <a:gd name="connsiteY1" fmla="*/ 0 h 3144803"/>
              <a:gd name="connsiteX2" fmla="*/ 3286779 w 3286779"/>
              <a:gd name="connsiteY2" fmla="*/ 3144803 h 3144803"/>
              <a:gd name="connsiteX3" fmla="*/ 0 w 3286779"/>
              <a:gd name="connsiteY3" fmla="*/ 3144803 h 314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779" h="3144803">
                <a:moveTo>
                  <a:pt x="0" y="0"/>
                </a:moveTo>
                <a:lnTo>
                  <a:pt x="3286779" y="0"/>
                </a:lnTo>
                <a:lnTo>
                  <a:pt x="3286779" y="3144803"/>
                </a:lnTo>
                <a:lnTo>
                  <a:pt x="0" y="3144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917DECF4-2610-D056-1F1B-0A01B2308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2C28AB49-3DB1-E52D-1AB4-B1709BC0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0FAA266-7A2C-303C-37A9-D9096061EB6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0CEB8D7-8819-9032-A32B-1E36953A03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A273CF89-AB4A-0304-626F-BFDCFC1E2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5A619983-7048-CFFA-2B3F-E567DA8E3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DD2985-D841-921A-2CA5-FA93C316ACB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1B32814-1E10-4360-C81E-F89CCF8570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E3DDDE90-D898-8159-4120-69CD5B671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911865EF-2FFC-ABE3-A83C-6F770125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566BA2-1186-85A4-6ED7-A0446CC421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D8DCD-6AEF-BCCC-41E1-218BC4F8CB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6EF6E5FB-696E-E4DA-376C-C6E58622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45179F2C-623F-1831-DD39-ED9E7ED59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0830792-F096-74D1-6CB2-FE2D1864B41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5480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29642387-6B33-1DBB-00B8-EDF68B532C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80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:a16="http://schemas.microsoft.com/office/drawing/2014/main" id="{311682DF-43EC-0F07-A7C5-BBE34873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B119537C-2409-953B-BDE2-AB2521C1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C9829E9-8D63-ED15-7AEF-A81415DAB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EC63B33-D13D-FB4A-B537-E8E2BF41C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675F45C-B671-B1FE-B78E-D2B5C3F5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5B0A7F60-BB82-1523-6016-4DF3F9BC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5A38B25D-1A75-AA11-EC1B-2E9B3683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642B5E4-0B50-2725-EDDE-D1EE88D5660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80C401A-242B-5E39-BC68-857C9037DF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18953D7A-BF5D-1E06-0B40-6C6C99CA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B5C700DF-62E4-E111-6F97-6A25629A2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33C667-C70E-68FC-D4E2-53C774281FE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966CDD4-764A-2B92-8BDB-D68F8B398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71FAFBF0-0542-A120-2960-1DA55B51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B9F19829-BFF7-0CE8-D758-D75C4AF3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9BEA94E-612C-BF3C-77F0-88A31565B16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B4BED3-847C-3754-D9D8-AD3FC960BC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0E7ABFBF-7319-2463-5753-0C61371A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D7158F56-5CD8-DF28-9ADF-24526A865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6AE9EDE-852E-94EA-FA9B-12CF69E796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DCB3C5B-24BB-7C80-0DA9-35FFCEEF0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4E3A12E4-9002-7558-ED02-4F510DA9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134F7B0C-B157-5B9C-AB6F-3C0383644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1B4FC6E-B4F0-50B5-5D3C-EAD01FD41E3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E12CB3F-C82F-19E0-434B-60E17BD2D7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/>
              <a:t>03/10/2025</a:t>
            </a:r>
            <a:fld id="{8A60B404-9532-4DA8-8A40-EC339A5BE635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5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87CFF128-BAC7-4E0D-8F77-28A571D93B6F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607E11C-4CFD-0917-7CE5-5FD047FF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9689-5195-17C0-4FE6-F7675B1A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13A67-B154-5478-844F-57C8F6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BCD9679-8789-3C46-2C01-1A70F8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71F9D7-53CC-2688-5FE1-813728E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AAFA8-C82C-ACA2-4E69-EB7E3BD0D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204AA-E1F0-B3EE-A344-C3874ECEA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46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0068B2F-8642-20C6-2DC8-D05334DB3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8106B-58A5-8614-7D42-8ACA8543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A2E7D-147E-2BB9-7A9B-568E36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D5EF1-8756-9CD5-58BC-20BC3146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9B8D7D-2466-9642-26D7-DFF380C4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2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157987AA-E4E6-4FC1-BAD8-09A952212C58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6288D7-F050-E1E7-DC78-67369A114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4A36-B784-7244-4CF7-3B5208E8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278D60-FC64-3BFB-1E09-A1791F91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CDBB60-E0E0-833E-F84B-9BEC60B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3CCC54A-AE1A-0789-DF90-5E087B8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507772A-AF63-4BA6-5E0F-6C909D0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F7F53-1667-65E2-E3E8-2BDFBB430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E718A0D-D1A5-F3AB-2E4B-7E5B6D1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4545F-B4D6-7EA6-DF60-737E0CD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26" y="430370"/>
            <a:ext cx="4323773" cy="3990831"/>
          </a:xfrm>
        </p:spPr>
        <p:txBody>
          <a:bodyPr anchor="ctr">
            <a:no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 descr="A man in a suit is looking at a smartphone.">
            <a:extLst>
              <a:ext uri="{FF2B5EF4-FFF2-40B4-BE49-F238E27FC236}">
                <a16:creationId xmlns:a16="http://schemas.microsoft.com/office/drawing/2014/main" id="{045934CC-3871-932C-71A1-C590767CE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58625" cy="6858000"/>
          </a:xfrm>
          <a:custGeom>
            <a:avLst/>
            <a:gdLst>
              <a:gd name="connsiteX0" fmla="*/ 0 w 9858625"/>
              <a:gd name="connsiteY0" fmla="*/ 0 h 6858000"/>
              <a:gd name="connsiteX1" fmla="*/ 2961362 w 9858625"/>
              <a:gd name="connsiteY1" fmla="*/ 0 h 6858000"/>
              <a:gd name="connsiteX2" fmla="*/ 8737073 w 9858625"/>
              <a:gd name="connsiteY2" fmla="*/ 5742833 h 6858000"/>
              <a:gd name="connsiteX3" fmla="*/ 7615524 w 9858625"/>
              <a:gd name="connsiteY3" fmla="*/ 6857997 h 6858000"/>
              <a:gd name="connsiteX4" fmla="*/ 9858622 w 9858625"/>
              <a:gd name="connsiteY4" fmla="*/ 6857997 h 6858000"/>
              <a:gd name="connsiteX5" fmla="*/ 9858625 w 9858625"/>
              <a:gd name="connsiteY5" fmla="*/ 6858000 h 6858000"/>
              <a:gd name="connsiteX6" fmla="*/ 0 w 98586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8625" h="6858000">
                <a:moveTo>
                  <a:pt x="0" y="0"/>
                </a:moveTo>
                <a:lnTo>
                  <a:pt x="2961362" y="0"/>
                </a:lnTo>
                <a:lnTo>
                  <a:pt x="8737073" y="5742833"/>
                </a:lnTo>
                <a:lnTo>
                  <a:pt x="7615524" y="6857997"/>
                </a:lnTo>
                <a:lnTo>
                  <a:pt x="9858622" y="6857997"/>
                </a:lnTo>
                <a:lnTo>
                  <a:pt x="98586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02E5-2DFC-DF77-C335-F8BB163D1B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pPr/>
              <a:t>6/14/2025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F7829B-847B-82B9-DC04-43F2A9D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44EE9F-3C07-B885-75F7-2EF19A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8B7B7E86-F28E-485C-35D7-E051E0B8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7C928DF-3B7B-6F49-CF7D-FDEF5C3A9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10516" y="4588452"/>
            <a:ext cx="2281484" cy="226954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E48CD5-347B-4324-FD33-02D324DDB5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7305" y="1379047"/>
            <a:ext cx="8913982" cy="2508792"/>
          </a:xfr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5153DC17-0242-8E4C-6962-ED318C76B7A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7305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DED0A95-69FB-B981-619F-C8F0BD1FF7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5703" y="5712286"/>
            <a:ext cx="2005584" cy="314757"/>
          </a:xfrm>
        </p:spPr>
        <p:txBody>
          <a:bodyPr>
            <a:normAutofit/>
          </a:bodyPr>
          <a:lstStyle>
            <a:lvl1pPr algn="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15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CEF89FC2-74BC-6AFF-62E2-5E5247C945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F4643A0-B24C-4527-7AF0-464401E07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0516" y="2294226"/>
            <a:ext cx="2281484" cy="228212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675A4-D9B6-583C-33B5-791287E060B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062E25-7E66-344C-A3E5-A5CE410A745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0A8CDE8-23F5-5E35-E043-E2792B3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13F359CB-6E7F-AB72-12C6-FE1FA423F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10E236-0BF6-76AD-46AB-3DCC71CA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7425" y="640"/>
            <a:ext cx="2281484" cy="228148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5CB43-6584-B990-A6AF-D56EDAC9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36D05A-80E9-C912-631C-020FB6C7B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065" y="355600"/>
            <a:ext cx="8201660" cy="2837603"/>
          </a:xfrm>
        </p:spPr>
        <p:txBody>
          <a:bodyPr lIns="0" tIns="0" rIns="0" bIns="0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31E9181-3767-0683-848A-A04AD81103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3265" y="3429000"/>
            <a:ext cx="6982460" cy="1100727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5F2E121-23DB-EE92-5A6F-9C14E57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E89D-E6E4-4258-C5B2-951DE62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B216FA-3264-2E8A-CB95-2A77936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C57ED-577F-5153-1162-EAF7FD33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BEA6E9-B107-316F-C7B8-6EAC1379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1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37B8F7-E751-7CEB-6DD9-B42C2FD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F57799BE-E2E8-5386-4E50-78667C4C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85" y="355600"/>
            <a:ext cx="8201660" cy="2837603"/>
          </a:xfrm>
        </p:spPr>
        <p:txBody>
          <a:bodyPr lIns="0" tIns="0" rIns="0" bIns="0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2C3C4BD9-EA24-4419-395F-2ED13A13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8085" y="3465211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1E7BAB-714E-16DE-838B-DD3C9444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0E782-589F-8882-4679-6D4626F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AEB95B-6A8F-4EAD-1687-68BF0E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id="{76378701-6465-5DA7-D893-B28EDACEE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9910513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0A5B844E-3667-B2D2-8C28-BCDE9C01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:a16="http://schemas.microsoft.com/office/drawing/2014/main" id="{C9D17E65-B7F6-BBA0-5C0A-13E21E39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693132" y="2338938"/>
            <a:ext cx="4498868" cy="4519061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A2531A-F5B4-E8B8-D412-65D3B1F3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797FB8-5B85-3C23-4767-E540B7810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5170" y="355600"/>
            <a:ext cx="8201660" cy="2837603"/>
          </a:xfrm>
        </p:spPr>
        <p:txBody>
          <a:bodyPr lIns="0" tIns="0" rIns="0" bIns="0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D5D77306-9032-C768-9BC4-5AB9875D5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04770" y="3475786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DE02714-7C27-8D41-51B3-A9C407DB9B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/>
              <a:t>03/10/2025</a:t>
            </a:r>
            <a:fld id="{4D63035D-22A0-4334-A9AE-2457016C8B47}" type="datetime1">
              <a:rPr lang="en-US" smtClean="0"/>
              <a:t>6/14/2025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A94B75-E618-5656-FC34-228692F1BC8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27BC14-D194-8A9A-DE2E-F8CA4D63521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6971F90-0FB8-A46A-78E4-2016819D6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31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311"/>
              <a:t>Click to edit Master text styles</a:t>
            </a:r>
            <a:endParaRPr lang="en-US"/>
          </a:p>
          <a:p>
            <a:pPr lvl="1"/>
            <a:r>
              <a:rPr lang="en-US" sz="1311"/>
              <a:t>Second level</a:t>
            </a:r>
          </a:p>
          <a:p>
            <a:pPr lvl="2"/>
            <a:r>
              <a:rPr lang="en-US" sz="1311"/>
              <a:t>Third level</a:t>
            </a:r>
          </a:p>
          <a:p>
            <a:pPr lvl="3"/>
            <a:r>
              <a:rPr lang="en-US" sz="1311"/>
              <a:t>Fourth level</a:t>
            </a:r>
          </a:p>
          <a:p>
            <a:pPr lvl="4"/>
            <a:r>
              <a:rPr lang="en-US" sz="1311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D17ED90-CB91-6261-AB30-D74BC9BC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2388CC-2E65-D68D-4447-8A8F9645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4092E3-4CDD-E5DF-7DEB-51B0DF89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 sz="1400"/>
            </a:lvl1pPr>
          </a:lstStyle>
          <a:p>
            <a:fld id="{12DB3EA1-DD0C-4B8D-8364-52024B4530F1}" type="datetime1">
              <a:rPr lang="en-US" smtClean="0"/>
              <a:pPr/>
              <a:t>6/14/2025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50" r:id="rId5"/>
    <p:sldLayoutId id="2147483711" r:id="rId6"/>
    <p:sldLayoutId id="2147483654" r:id="rId7"/>
    <p:sldLayoutId id="2147483758" r:id="rId8"/>
    <p:sldLayoutId id="2147483759" r:id="rId9"/>
    <p:sldLayoutId id="2147483705" r:id="rId10"/>
    <p:sldLayoutId id="21474837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56" r:id="rId40"/>
    <p:sldLayoutId id="214748375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763" r:id="rId48"/>
    <p:sldLayoutId id="2147483760" r:id="rId49"/>
    <p:sldLayoutId id="2147483699" r:id="rId50"/>
    <p:sldLayoutId id="2147483762" r:id="rId51"/>
    <p:sldLayoutId id="2147483761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661" r:id="rId5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D24A2741-D9AA-DD7A-9493-007C866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/>
          <a:p>
            <a:r>
              <a:rPr lang="en-US" altLang="zh-CN" err="1"/>
              <a:t>Eksploracja</a:t>
            </a:r>
            <a:r>
              <a:rPr lang="en-US" altLang="zh-CN"/>
              <a:t> danych 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ACC83394-C51A-46B8-5282-9F054A03F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1743" y="4136267"/>
            <a:ext cx="8913982" cy="4396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sz="2800"/>
              <a:t>Agnieszka Kulesz, Hania Gibus, Igor </a:t>
            </a:r>
            <a:r>
              <a:rPr lang="en-US" altLang="zh-CN" sz="2800" err="1"/>
              <a:t>Józefowicz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62848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37433-7D58-3834-F0FE-6997741B6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">
            <a:extLst>
              <a:ext uri="{FF2B5EF4-FFF2-40B4-BE49-F238E27FC236}">
                <a16:creationId xmlns:a16="http://schemas.microsoft.com/office/drawing/2014/main" id="{238C32CB-91DF-573C-BD8E-2347B3CC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657" y="302380"/>
            <a:ext cx="8638689" cy="626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1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8600-9C84-F12E-9996-68632AC3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60C544EF-D27A-CEF4-4B6D-5A19914A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40" y="786189"/>
            <a:ext cx="9112418" cy="529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867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2388DD6-8D29-9FDA-14A9-249005DC8C3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00" y="2719"/>
            <a:ext cx="7398417" cy="684674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F9C847-8D3F-DB23-CC25-E85264C41AA3}"/>
              </a:ext>
            </a:extLst>
          </p:cNvPr>
          <p:cNvSpPr txBox="1"/>
          <p:nvPr/>
        </p:nvSpPr>
        <p:spPr>
          <a:xfrm>
            <a:off x="7525550" y="895047"/>
            <a:ext cx="466343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ea typeface="+mn-lt"/>
                <a:cs typeface="+mn-lt"/>
              </a:rPr>
              <a:t>Wszystkie</a:t>
            </a:r>
            <a:r>
              <a:rPr lang="en-US" sz="3600" b="1">
                <a:ea typeface="+mn-lt"/>
                <a:cs typeface="+mn-lt"/>
              </a:rPr>
              <a:t> </a:t>
            </a:r>
            <a:r>
              <a:rPr lang="en-US" sz="3600" b="1" err="1">
                <a:ea typeface="+mn-lt"/>
                <a:cs typeface="+mn-lt"/>
              </a:rPr>
              <a:t>przypadki</a:t>
            </a:r>
            <a:endParaRPr lang="en-US" sz="36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zabici</a:t>
            </a:r>
            <a:r>
              <a:rPr lang="en-US" sz="3200">
                <a:ea typeface="+mn-lt"/>
                <a:cs typeface="+mn-lt"/>
              </a:rPr>
              <a:t> ⇄ </a:t>
            </a:r>
            <a:r>
              <a:rPr lang="en-US" sz="3200" err="1">
                <a:ea typeface="+mn-lt"/>
                <a:cs typeface="+mn-lt"/>
              </a:rPr>
              <a:t>ranni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err="1">
                <a:ea typeface="+mn-lt"/>
                <a:cs typeface="+mn-lt"/>
              </a:rPr>
              <a:t>słaba</a:t>
            </a:r>
            <a:r>
              <a:rPr lang="en-US" sz="3200">
                <a:ea typeface="+mn-lt"/>
                <a:cs typeface="+mn-lt"/>
              </a:rPr>
              <a:t>, </a:t>
            </a:r>
            <a:r>
              <a:rPr lang="en-US" sz="3200" err="1">
                <a:ea typeface="+mn-lt"/>
                <a:cs typeface="+mn-lt"/>
              </a:rPr>
              <a:t>ujemna</a:t>
            </a:r>
            <a:endParaRPr lang="en-US" sz="3200"/>
          </a:p>
          <a:p>
            <a:endParaRPr lang="en-US" sz="3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broń</a:t>
            </a:r>
            <a:r>
              <a:rPr lang="en-US" sz="3200">
                <a:ea typeface="+mn-lt"/>
                <a:cs typeface="+mn-lt"/>
              </a:rPr>
              <a:t> ⇄ </a:t>
            </a:r>
            <a:r>
              <a:rPr lang="en-US" sz="3200" err="1">
                <a:ea typeface="+mn-lt"/>
                <a:cs typeface="+mn-lt"/>
              </a:rPr>
              <a:t>ofiary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err="1">
                <a:ea typeface="+mn-lt"/>
                <a:cs typeface="+mn-lt"/>
              </a:rPr>
              <a:t>zerowa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korelacja</a:t>
            </a:r>
            <a:endParaRPr lang="en-US" sz="3200" err="1"/>
          </a:p>
          <a:p>
            <a:pPr marL="285750" indent="-285750">
              <a:buFont typeface="Arial"/>
              <a:buChar char="•"/>
            </a:pPr>
            <a:endParaRPr lang="en-US" sz="3200"/>
          </a:p>
          <a:p>
            <a:pPr marL="285750" indent="-28575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geografia</a:t>
            </a:r>
          </a:p>
          <a:p>
            <a:pPr marL="742950" lvl="1" indent="-285750">
              <a:buFont typeface="Courier New"/>
              <a:buChar char="o"/>
            </a:pPr>
            <a:r>
              <a:rPr lang="en-US" sz="3200" err="1">
                <a:ea typeface="+mn-lt"/>
                <a:cs typeface="+mn-lt"/>
              </a:rPr>
              <a:t>słabe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związki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421168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476C-9A35-D3B0-729F-1375070A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F81776DA-DA0A-5E57-E40F-96947F9C31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-4861" y="11063"/>
            <a:ext cx="7332072" cy="68542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AF438-6056-2FEB-9E93-AEBC19694692}"/>
              </a:ext>
            </a:extLst>
          </p:cNvPr>
          <p:cNvSpPr txBox="1"/>
          <p:nvPr/>
        </p:nvSpPr>
        <p:spPr>
          <a:xfrm>
            <a:off x="7561895" y="562414"/>
            <a:ext cx="4448678" cy="57246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/>
              <a:t>Śmiertelne</a:t>
            </a:r>
            <a:r>
              <a:rPr lang="en-US" sz="3600" b="1"/>
              <a:t> </a:t>
            </a:r>
            <a:r>
              <a:rPr lang="en-US" sz="3600" b="1" err="1"/>
              <a:t>incydenty</a:t>
            </a:r>
            <a:endParaRPr lang="en-US" sz="3600" b="1"/>
          </a:p>
          <a:p>
            <a:pPr>
              <a:buFont typeface="Arial"/>
              <a:buChar char="•"/>
            </a:pPr>
            <a:endParaRPr lang="en-US" sz="3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zabici</a:t>
            </a:r>
            <a:r>
              <a:rPr lang="en-US" sz="3000">
                <a:ea typeface="+mn-lt"/>
                <a:cs typeface="+mn-lt"/>
              </a:rPr>
              <a:t> ⇄ </a:t>
            </a:r>
            <a:r>
              <a:rPr lang="en-US" sz="3000" err="1">
                <a:ea typeface="+mn-lt"/>
                <a:cs typeface="+mn-lt"/>
              </a:rPr>
              <a:t>ranni</a:t>
            </a:r>
            <a:endParaRPr lang="en-US" sz="3000" b="1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>
                <a:ea typeface="+mn-lt"/>
                <a:cs typeface="+mn-lt"/>
              </a:rPr>
              <a:t>ρ≈0</a:t>
            </a:r>
            <a:endParaRPr lang="en-US" sz="3000" b="1"/>
          </a:p>
          <a:p>
            <a:pPr>
              <a:buFont typeface="Arial"/>
              <a:buChar char="•"/>
            </a:pP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broń</a:t>
            </a:r>
            <a:r>
              <a:rPr lang="en-US" sz="3000">
                <a:ea typeface="+mn-lt"/>
                <a:cs typeface="+mn-lt"/>
              </a:rPr>
              <a:t>  ⇄ </a:t>
            </a:r>
            <a:r>
              <a:rPr lang="en-US" sz="3000" err="1">
                <a:ea typeface="+mn-lt"/>
                <a:cs typeface="+mn-lt"/>
              </a:rPr>
              <a:t>ofary</a:t>
            </a:r>
            <a:endParaRPr lang="en-US" sz="30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słabe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dodatnie</a:t>
            </a:r>
            <a:endParaRPr lang="en-US" sz="3000" err="1"/>
          </a:p>
          <a:p>
            <a:pPr>
              <a:buFont typeface="Arial"/>
              <a:buChar char="•"/>
            </a:pP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lokalizacja</a:t>
            </a:r>
            <a:endParaRPr lang="en-US" sz="30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brak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monotonicznego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trendu</a:t>
            </a:r>
            <a:endParaRPr lang="en-US" sz="3000" err="1"/>
          </a:p>
        </p:txBody>
      </p:sp>
    </p:spTree>
    <p:extLst>
      <p:ext uri="{BB962C8B-B14F-4D97-AF65-F5344CB8AC3E}">
        <p14:creationId xmlns:p14="http://schemas.microsoft.com/office/powerpoint/2010/main" val="272387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3EEF-CB66-F63A-0E40-959D6677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64E640B1-715A-9A87-A42F-22FD1BD6349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00" y="-1032"/>
            <a:ext cx="7519369" cy="68663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378FDE-6383-61C3-8CCE-BF792F22FD99}"/>
              </a:ext>
            </a:extLst>
          </p:cNvPr>
          <p:cNvSpPr txBox="1"/>
          <p:nvPr/>
        </p:nvSpPr>
        <p:spPr>
          <a:xfrm>
            <a:off x="7755418" y="320509"/>
            <a:ext cx="4436583" cy="62104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/>
              <a:t>Masowe</a:t>
            </a:r>
            <a:r>
              <a:rPr lang="en-US" sz="3600" b="1"/>
              <a:t> </a:t>
            </a:r>
            <a:r>
              <a:rPr lang="en-US" sz="3600" b="1" err="1"/>
              <a:t>strzelaniny</a:t>
            </a:r>
            <a:endParaRPr lang="en-US" sz="3600" b="1"/>
          </a:p>
          <a:p>
            <a:pPr>
              <a:buFont typeface="Arial"/>
              <a:buChar char="•"/>
            </a:pPr>
            <a:endParaRPr lang="en-US" sz="3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zabici</a:t>
            </a:r>
            <a:r>
              <a:rPr lang="en-US" sz="3000">
                <a:ea typeface="+mn-lt"/>
                <a:cs typeface="+mn-lt"/>
              </a:rPr>
              <a:t> ⇄ </a:t>
            </a:r>
            <a:r>
              <a:rPr lang="en-US" sz="3000" err="1">
                <a:ea typeface="+mn-lt"/>
                <a:cs typeface="+mn-lt"/>
              </a:rPr>
              <a:t>ranni</a:t>
            </a:r>
            <a:endParaRPr lang="en-US" sz="3000" b="1" err="1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>
                <a:ea typeface="+mn-lt"/>
                <a:cs typeface="+mn-lt"/>
              </a:rPr>
              <a:t>ρ≈–0.732</a:t>
            </a:r>
            <a:endParaRPr lang="en-US" sz="3000" b="1"/>
          </a:p>
          <a:p>
            <a:pPr>
              <a:buFont typeface="Arial"/>
              <a:buChar char="•"/>
            </a:pP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ranni</a:t>
            </a:r>
            <a:r>
              <a:rPr lang="en-US" sz="3000">
                <a:ea typeface="+mn-lt"/>
                <a:cs typeface="+mn-lt"/>
              </a:rPr>
              <a:t> ⇄ </a:t>
            </a:r>
            <a:r>
              <a:rPr lang="en-US" sz="3000" err="1">
                <a:ea typeface="+mn-lt"/>
                <a:cs typeface="+mn-lt"/>
              </a:rPr>
              <a:t>ofiary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000">
                <a:ea typeface="+mn-lt"/>
                <a:cs typeface="+mn-lt"/>
              </a:rPr>
              <a:t>ρ≈0.477</a:t>
            </a:r>
            <a:endParaRPr lang="en-US" sz="3000"/>
          </a:p>
          <a:p>
            <a:pPr>
              <a:buFont typeface="Arial"/>
              <a:buChar char="•"/>
            </a:pP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broń</a:t>
            </a:r>
            <a:r>
              <a:rPr lang="en-US" sz="3000">
                <a:ea typeface="+mn-lt"/>
                <a:cs typeface="+mn-lt"/>
              </a:rPr>
              <a:t> ⇄ </a:t>
            </a:r>
            <a:r>
              <a:rPr lang="en-US" sz="3000" err="1">
                <a:ea typeface="+mn-lt"/>
                <a:cs typeface="+mn-lt"/>
              </a:rPr>
              <a:t>ofiary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słabe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dodatnie</a:t>
            </a:r>
            <a:endParaRPr lang="en-US" sz="3000"/>
          </a:p>
          <a:p>
            <a:pPr>
              <a:buFont typeface="Arial"/>
              <a:buChar char="•"/>
            </a:pPr>
            <a:endParaRPr lang="en-US" sz="3000"/>
          </a:p>
          <a:p>
            <a:pPr marL="457200" indent="-457200">
              <a:buFont typeface="Arial"/>
              <a:buChar char="•"/>
            </a:pPr>
            <a:r>
              <a:rPr lang="en-US" sz="3000" err="1">
                <a:ea typeface="+mn-lt"/>
                <a:cs typeface="+mn-lt"/>
              </a:rPr>
              <a:t>geografia</a:t>
            </a:r>
            <a:r>
              <a:rPr lang="en-US" sz="3000">
                <a:ea typeface="+mn-lt"/>
                <a:cs typeface="+mn-lt"/>
              </a:rPr>
              <a:t> ⇄ </a:t>
            </a:r>
            <a:r>
              <a:rPr lang="en-US" sz="3000" err="1">
                <a:ea typeface="+mn-lt"/>
                <a:cs typeface="+mn-lt"/>
              </a:rPr>
              <a:t>ofiary</a:t>
            </a:r>
          </a:p>
          <a:p>
            <a:pPr marL="914400" lvl="1" indent="-457200">
              <a:buFont typeface="Courier New"/>
              <a:buChar char="o"/>
            </a:pPr>
            <a:r>
              <a:rPr lang="en-US" sz="3000">
                <a:ea typeface="+mn-lt"/>
                <a:cs typeface="+mn-lt"/>
              </a:rPr>
              <a:t>|ρ|&lt;0.14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1068046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905C-3FFF-84AD-1613-7D319BF94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Uwagi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temat</a:t>
            </a:r>
            <a:r>
              <a:rPr lang="en-US"/>
              <a:t> </a:t>
            </a:r>
            <a:r>
              <a:rPr lang="en-US" err="1"/>
              <a:t>jakości</a:t>
            </a:r>
            <a:r>
              <a:rPr lang="en-US"/>
              <a:t> </a:t>
            </a:r>
            <a:r>
              <a:rPr lang="en-US" err="1"/>
              <a:t>danych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BBBF-5B68-4689-E269-31233A4772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err="1"/>
              <a:t>Brakujące</a:t>
            </a:r>
            <a:r>
              <a:rPr lang="en-US"/>
              <a:t> </a:t>
            </a:r>
            <a:r>
              <a:rPr lang="en-US" err="1"/>
              <a:t>dane</a:t>
            </a:r>
            <a:r>
              <a:rPr lang="en-US"/>
              <a:t>, </a:t>
            </a:r>
            <a:r>
              <a:rPr lang="en-US" err="1"/>
              <a:t>niespójności</a:t>
            </a:r>
            <a:r>
              <a:rPr lang="en-US"/>
              <a:t>, </a:t>
            </a:r>
            <a:r>
              <a:rPr lang="en-US" err="1"/>
              <a:t>niezrozumiałe</a:t>
            </a:r>
            <a:r>
              <a:rPr lang="en-US"/>
              <a:t> </a:t>
            </a:r>
            <a:r>
              <a:rPr lang="en-US" err="1"/>
              <a:t>formaty</a:t>
            </a:r>
            <a:r>
              <a:rPr lang="en-US"/>
              <a:t> I </a:t>
            </a:r>
            <a:r>
              <a:rPr lang="en-US" err="1"/>
              <a:t>wartości</a:t>
            </a:r>
            <a:r>
              <a:rPr lang="en-US"/>
              <a:t> </a:t>
            </a:r>
            <a:r>
              <a:rPr lang="en-US" err="1"/>
              <a:t>odstające</a:t>
            </a:r>
          </a:p>
        </p:txBody>
      </p:sp>
    </p:spTree>
    <p:extLst>
      <p:ext uri="{BB962C8B-B14F-4D97-AF65-F5344CB8AC3E}">
        <p14:creationId xmlns:p14="http://schemas.microsoft.com/office/powerpoint/2010/main" val="2177858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A613-324E-7285-25B0-7F2C726D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Brakujące</a:t>
            </a:r>
            <a:r>
              <a:rPr lang="en-US" sz="4400"/>
              <a:t> </a:t>
            </a:r>
            <a:r>
              <a:rPr lang="en-US" sz="4400" err="1"/>
              <a:t>dane</a:t>
            </a:r>
            <a:endParaRPr lang="en-US" sz="4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36C5F-2C06-BB5C-E27F-E2A9A18E4F1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indent="-457200">
              <a:buFont typeface="Arial"/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Brak </a:t>
            </a:r>
            <a:r>
              <a:rPr lang="en-US" sz="3200" err="1">
                <a:ea typeface="+mn-lt"/>
                <a:cs typeface="+mn-lt"/>
              </a:rPr>
              <a:t>godziny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zdarzenia</a:t>
            </a:r>
            <a:endParaRPr lang="en-US" sz="32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200">
                <a:ea typeface="+mn-lt"/>
                <a:cs typeface="+mn-lt"/>
              </a:rPr>
              <a:t>Brak </a:t>
            </a:r>
            <a:r>
              <a:rPr lang="en-US" sz="3200" err="1">
                <a:ea typeface="+mn-lt"/>
                <a:cs typeface="+mn-lt"/>
              </a:rPr>
              <a:t>analizy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pór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dnia</a:t>
            </a:r>
            <a:endParaRPr lang="en-US" sz="3000" err="1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Pola </a:t>
            </a:r>
            <a:r>
              <a:rPr lang="en-US" sz="3200" err="1">
                <a:ea typeface="+mn-lt"/>
                <a:cs typeface="+mn-lt"/>
              </a:rPr>
              <a:t>kategoryczne</a:t>
            </a:r>
            <a:r>
              <a:rPr lang="en-US" sz="3200">
                <a:ea typeface="+mn-lt"/>
                <a:cs typeface="+mn-lt"/>
              </a:rPr>
              <a:t>: „Unknown” </a:t>
            </a:r>
            <a:r>
              <a:rPr lang="en-US" sz="3200" err="1">
                <a:ea typeface="+mn-lt"/>
                <a:cs typeface="+mn-lt"/>
              </a:rPr>
              <a:t>zamiast</a:t>
            </a:r>
            <a:r>
              <a:rPr lang="en-US" sz="3200">
                <a:ea typeface="+mn-lt"/>
                <a:cs typeface="+mn-lt"/>
              </a:rPr>
              <a:t> NULL</a:t>
            </a:r>
            <a:endParaRPr lang="en-US" sz="3200"/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Utrudnione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filtrowanie</a:t>
            </a:r>
            <a:endParaRPr lang="en-US" sz="30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199544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A61E-41FE-E1D7-EFC1-94D50957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C8973-0E4C-5C49-9E78-5FFBB3948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Niespójności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F2476-54EF-BDF0-770E-1AFA4C66B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3200" err="1">
                <a:ea typeface="+mn-lt"/>
                <a:cs typeface="+mn-lt"/>
              </a:rPr>
              <a:t>city_or_county</a:t>
            </a:r>
            <a:r>
              <a:rPr lang="en-US" sz="3200">
                <a:ea typeface="+mn-lt"/>
                <a:cs typeface="+mn-lt"/>
              </a:rPr>
              <a:t>: </a:t>
            </a:r>
            <a:r>
              <a:rPr lang="en-US" sz="3200" err="1">
                <a:ea typeface="+mn-lt"/>
                <a:cs typeface="+mn-lt"/>
              </a:rPr>
              <a:t>miasto</a:t>
            </a:r>
            <a:r>
              <a:rPr lang="en-US" sz="3200">
                <a:ea typeface="+mn-lt"/>
                <a:cs typeface="+mn-lt"/>
              </a:rPr>
              <a:t> + </a:t>
            </a:r>
            <a:r>
              <a:rPr lang="en-US" sz="3200" err="1">
                <a:ea typeface="+mn-lt"/>
                <a:cs typeface="+mn-lt"/>
              </a:rPr>
              <a:t>hrabstwo</a:t>
            </a: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Różne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formaty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nazw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miejsc</a:t>
            </a:r>
            <a:endParaRPr lang="en-US" sz="3200"/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Wymaga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rozdzielenia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kolumn</a:t>
            </a:r>
            <a:endParaRPr lang="en-US" sz="3200"/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Problemy</a:t>
            </a:r>
            <a:r>
              <a:rPr lang="en-US" sz="3200">
                <a:ea typeface="+mn-lt"/>
                <a:cs typeface="+mn-lt"/>
              </a:rPr>
              <a:t> z </a:t>
            </a:r>
            <a:r>
              <a:rPr lang="en-US" sz="3200" err="1">
                <a:ea typeface="+mn-lt"/>
                <a:cs typeface="+mn-lt"/>
              </a:rPr>
              <a:t>łączeniem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źródeł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84185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9F25-3DA3-DDD6-F30E-17B2547DE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C69B-6AEB-14E6-59EA-1F683B02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Formaty</a:t>
            </a:r>
            <a:r>
              <a:rPr lang="en-US" sz="4400"/>
              <a:t> I </a:t>
            </a:r>
            <a:r>
              <a:rPr lang="en-US" sz="4400" err="1"/>
              <a:t>normalizacja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21C6-C63F-FB50-0EAB-20922E340A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457200" indent="-457200"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3200">
                <a:ea typeface="+mn-lt"/>
                <a:cs typeface="+mn-lt"/>
              </a:rPr>
              <a:t>Separatory || / :: → </a:t>
            </a:r>
            <a:r>
              <a:rPr lang="en-US" sz="3200" err="1">
                <a:ea typeface="+mn-lt"/>
                <a:cs typeface="+mn-lt"/>
              </a:rPr>
              <a:t>rozbicie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Pola </a:t>
            </a:r>
            <a:r>
              <a:rPr lang="en-US" sz="3200" err="1">
                <a:ea typeface="+mn-lt"/>
                <a:cs typeface="+mn-lt"/>
              </a:rPr>
              <a:t>listowe</a:t>
            </a:r>
            <a:r>
              <a:rPr lang="en-US" sz="3200">
                <a:ea typeface="+mn-lt"/>
                <a:cs typeface="+mn-lt"/>
              </a:rPr>
              <a:t> → JSON / </a:t>
            </a:r>
            <a:r>
              <a:rPr lang="en-US" sz="3200" err="1">
                <a:ea typeface="+mn-lt"/>
                <a:cs typeface="+mn-lt"/>
              </a:rPr>
              <a:t>tabele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incident_characteristics</a:t>
            </a:r>
            <a:r>
              <a:rPr lang="en-US" sz="3200">
                <a:ea typeface="+mn-lt"/>
                <a:cs typeface="+mn-lt"/>
              </a:rPr>
              <a:t>: </a:t>
            </a:r>
            <a:r>
              <a:rPr lang="en-US" sz="3200" err="1">
                <a:ea typeface="+mn-lt"/>
                <a:cs typeface="+mn-lt"/>
              </a:rPr>
              <a:t>słownik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normalizacji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NULL vs </a:t>
            </a:r>
            <a:r>
              <a:rPr lang="en-US" sz="3200" err="1">
                <a:ea typeface="+mn-lt"/>
                <a:cs typeface="+mn-lt"/>
              </a:rPr>
              <a:t>kategorie</a:t>
            </a:r>
            <a:r>
              <a:rPr lang="en-US" sz="3200">
                <a:ea typeface="+mn-lt"/>
                <a:cs typeface="+mn-lt"/>
              </a:rPr>
              <a:t>: </a:t>
            </a:r>
            <a:r>
              <a:rPr lang="en-US" sz="3200" err="1">
                <a:ea typeface="+mn-lt"/>
                <a:cs typeface="+mn-lt"/>
              </a:rPr>
              <a:t>spójna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konwencja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9CB4E-53BD-5C7F-1E77-4CC167E99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81894-0A77-1C67-2282-9E8174774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Outliers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6992-5E98-1387-93B4-BAB78D31A5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Orlando 2016, Las Vegas 2017</a:t>
            </a:r>
            <a:endParaRPr lang="en-US"/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Skrajne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masowe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zdarzenia</a:t>
            </a:r>
            <a:endParaRPr lang="en-US" err="1"/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Wpływ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na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średnie</a:t>
            </a:r>
            <a:r>
              <a:rPr lang="en-US" sz="3200">
                <a:ea typeface="+mn-lt"/>
                <a:cs typeface="+mn-lt"/>
              </a:rPr>
              <a:t>/</a:t>
            </a:r>
            <a:r>
              <a:rPr lang="en-US" sz="3200" err="1">
                <a:ea typeface="+mn-lt"/>
                <a:cs typeface="+mn-lt"/>
              </a:rPr>
              <a:t>odchylenie</a:t>
            </a:r>
            <a:endParaRPr lang="en-US" err="1"/>
          </a:p>
          <a:p>
            <a:pPr marL="457200" indent="-457200">
              <a:buChar char="•"/>
            </a:pPr>
            <a:r>
              <a:rPr lang="en-US" sz="3200" err="1">
                <a:ea typeface="+mn-lt"/>
                <a:cs typeface="+mn-lt"/>
              </a:rPr>
              <a:t>Oddzielna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analiza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690035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7E1236-0C81-67AF-59CD-22F96D76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6065" y="593725"/>
            <a:ext cx="10567035" cy="2837603"/>
          </a:xfrm>
        </p:spPr>
        <p:txBody>
          <a:bodyPr lIns="0" tIns="0" rIns="0" bIns="0"/>
          <a:lstStyle/>
          <a:p>
            <a:pPr algn="l"/>
            <a:r>
              <a:rPr lang="en-US" altLang="zh-CN"/>
              <a:t>Opis </a:t>
            </a:r>
            <a:r>
              <a:rPr lang="en-US" altLang="zh-CN" err="1"/>
              <a:t>zbioru</a:t>
            </a:r>
            <a:r>
              <a:rPr lang="en-US" altLang="zh-CN"/>
              <a:t> </a:t>
            </a:r>
            <a:br>
              <a:rPr lang="en-US" altLang="zh-CN"/>
            </a:br>
            <a:r>
              <a:rPr lang="en-US" sz="4000" i="1"/>
              <a:t>Gun violence data</a:t>
            </a:r>
            <a:endParaRPr lang="pl-PL" sz="3600" i="1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A905-A78A-475F-FF73-CBDA3F02D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02890" y="3635375"/>
            <a:ext cx="8919210" cy="1108664"/>
          </a:xfrm>
        </p:spPr>
        <p:txBody>
          <a:bodyPr vert="horz" lIns="0" tIns="0" rIns="0" bIns="0" rtlCol="0" anchor="t">
            <a:noAutofit/>
          </a:bodyPr>
          <a:lstStyle/>
          <a:p>
            <a:pPr algn="l"/>
            <a:r>
              <a:rPr lang="pl-PL">
                <a:solidFill>
                  <a:srgbClr val="000000"/>
                </a:solidFill>
                <a:latin typeface="Corbel"/>
                <a:cs typeface="Arial"/>
              </a:rPr>
              <a:t>Szczegółowe informacje o incydentach z użyciem broni palnej na terenie Stanów Zjednoczonych w latach 2013–2018</a:t>
            </a:r>
            <a:r>
              <a:rPr lang="en-US">
                <a:solidFill>
                  <a:srgbClr val="000000"/>
                </a:solidFill>
                <a:latin typeface="Corbel"/>
                <a:cs typeface="Arial"/>
              </a:rPr>
              <a:t> 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256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61E86-AAE9-EBC5-0EED-6D0E5A68F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2A4D-E47E-CD64-11ED-47DF36DF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Przygotowanie</a:t>
            </a:r>
            <a:r>
              <a:rPr lang="en-US" sz="4400"/>
              <a:t> </a:t>
            </a:r>
            <a:r>
              <a:rPr lang="en-US" sz="4400" err="1"/>
              <a:t>danych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C20E-8CDD-AB92-531E-3BFB004E2E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>
              <a:buChar char="•"/>
            </a:pPr>
            <a:endParaRPr lang="en-US" sz="3200">
              <a:ea typeface="+mn-lt"/>
              <a:cs typeface="+mn-lt"/>
            </a:endParaRPr>
          </a:p>
          <a:p>
            <a:pPr>
              <a:buChar char="•"/>
            </a:pPr>
            <a:r>
              <a:rPr lang="en-US" sz="3200" err="1">
                <a:ea typeface="+mn-lt"/>
                <a:cs typeface="+mn-lt"/>
              </a:rPr>
              <a:t>Miary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odporne</a:t>
            </a:r>
            <a:r>
              <a:rPr lang="en-US" sz="3200">
                <a:ea typeface="+mn-lt"/>
                <a:cs typeface="+mn-lt"/>
              </a:rPr>
              <a:t>: </a:t>
            </a:r>
            <a:r>
              <a:rPr lang="en-US" sz="3200" err="1">
                <a:ea typeface="+mn-lt"/>
                <a:cs typeface="+mn-lt"/>
              </a:rPr>
              <a:t>mediana</a:t>
            </a:r>
            <a:r>
              <a:rPr lang="en-US" sz="3200">
                <a:ea typeface="+mn-lt"/>
                <a:cs typeface="+mn-lt"/>
              </a:rPr>
              <a:t>, IQR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3200" err="1">
                <a:ea typeface="+mn-lt"/>
                <a:cs typeface="+mn-lt"/>
              </a:rPr>
              <a:t>Kodowanie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kategorycznych</a:t>
            </a:r>
            <a:r>
              <a:rPr lang="en-US" sz="3200">
                <a:ea typeface="+mn-lt"/>
                <a:cs typeface="+mn-lt"/>
              </a:rPr>
              <a:t>: one-hot, embedding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sz="3200" err="1">
                <a:ea typeface="+mn-lt"/>
                <a:cs typeface="+mn-lt"/>
              </a:rPr>
              <a:t>Priorytet</a:t>
            </a:r>
            <a:r>
              <a:rPr lang="en-US" sz="3200">
                <a:ea typeface="+mn-lt"/>
                <a:cs typeface="+mn-lt"/>
              </a:rPr>
              <a:t>: </a:t>
            </a:r>
            <a:r>
              <a:rPr lang="en-US" sz="3200" err="1">
                <a:ea typeface="+mn-lt"/>
                <a:cs typeface="+mn-lt"/>
              </a:rPr>
              <a:t>czyszczenie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braków</a:t>
            </a:r>
            <a:endParaRPr lang="en-US" err="1"/>
          </a:p>
          <a:p>
            <a:pPr>
              <a:buChar char="•"/>
            </a:pPr>
            <a:r>
              <a:rPr lang="en-US" sz="3200" err="1">
                <a:ea typeface="+mn-lt"/>
                <a:cs typeface="+mn-lt"/>
              </a:rPr>
              <a:t>Finalny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zbiór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gotowy</a:t>
            </a:r>
            <a:r>
              <a:rPr lang="en-US" sz="3200">
                <a:ea typeface="+mn-lt"/>
                <a:cs typeface="+mn-lt"/>
              </a:rPr>
              <a:t> do </a:t>
            </a:r>
            <a:r>
              <a:rPr lang="en-US" sz="3200" err="1">
                <a:ea typeface="+mn-lt"/>
                <a:cs typeface="+mn-lt"/>
              </a:rPr>
              <a:t>modelowania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3871655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ACB55-D842-02B2-6848-BAC759FE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1EE77-3641-FFC8-56CE-D6467D20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Wykorzystanie</a:t>
            </a:r>
            <a:r>
              <a:rPr lang="en-US" sz="4400"/>
              <a:t> </a:t>
            </a:r>
            <a:r>
              <a:rPr lang="en-US" sz="4400" err="1"/>
              <a:t>danych</a:t>
            </a:r>
            <a:r>
              <a:rPr lang="en-US" sz="4400"/>
              <a:t> do </a:t>
            </a:r>
            <a:r>
              <a:rPr lang="en-US" sz="4400" err="1"/>
              <a:t>eksploracji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A70F-1646-3D3D-2B5D-2B28525AE8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5092273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 marL="457200" indent="-457200">
              <a:buFont typeface="Arial"/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Dane </a:t>
            </a:r>
            <a:r>
              <a:rPr lang="en-US" sz="3200" err="1">
                <a:ea typeface="+mn-lt"/>
                <a:cs typeface="+mn-lt"/>
              </a:rPr>
              <a:t>obejmują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szeroki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zakres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zmiennych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przypadków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Braki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dotyczą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głównie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mniej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istotnych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pól</a:t>
            </a:r>
            <a:endParaRPr lang="en-US" sz="3200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 err="1">
                <a:ea typeface="+mn-lt"/>
                <a:cs typeface="+mn-lt"/>
              </a:rPr>
              <a:t>Wstępne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czyszczenie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kluczowe</a:t>
            </a:r>
            <a:r>
              <a:rPr lang="en-US" sz="32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Uzupełnienie</a:t>
            </a:r>
            <a:r>
              <a:rPr lang="en-US" sz="3000">
                <a:ea typeface="+mn-lt"/>
                <a:cs typeface="+mn-lt"/>
              </a:rPr>
              <a:t>/</a:t>
            </a:r>
            <a:r>
              <a:rPr lang="en-US" sz="3000" err="1">
                <a:ea typeface="+mn-lt"/>
                <a:cs typeface="+mn-lt"/>
              </a:rPr>
              <a:t>oznaczenie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braków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Rozdzielenie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złożonych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pól</a:t>
            </a:r>
            <a:endParaRPr lang="en-US" sz="3000">
              <a:ea typeface="+mn-lt"/>
              <a:cs typeface="+mn-lt"/>
            </a:endParaRPr>
          </a:p>
          <a:p>
            <a:pPr marL="914400" lvl="1" indent="-457200">
              <a:buFont typeface="Courier New"/>
              <a:buChar char="o"/>
            </a:pPr>
            <a:r>
              <a:rPr lang="en-US" sz="3000" err="1">
                <a:ea typeface="+mn-lt"/>
                <a:cs typeface="+mn-lt"/>
              </a:rPr>
              <a:t>Uwzględnienie</a:t>
            </a:r>
            <a:r>
              <a:rPr lang="en-US" sz="3000">
                <a:ea typeface="+mn-lt"/>
                <a:cs typeface="+mn-lt"/>
              </a:rPr>
              <a:t> </a:t>
            </a:r>
            <a:r>
              <a:rPr lang="en-US" sz="3000" err="1">
                <a:ea typeface="+mn-lt"/>
                <a:cs typeface="+mn-lt"/>
              </a:rPr>
              <a:t>outlierów</a:t>
            </a:r>
            <a:endParaRPr lang="en-US">
              <a:ea typeface="+mn-lt"/>
              <a:cs typeface="+mn-lt"/>
            </a:endParaRPr>
          </a:p>
          <a:p>
            <a:pPr marL="457200" indent="-457200">
              <a:buFont typeface="Arial"/>
              <a:buChar char="•"/>
            </a:pPr>
            <a:r>
              <a:rPr lang="en-US" sz="3200">
                <a:ea typeface="+mn-lt"/>
                <a:cs typeface="+mn-lt"/>
              </a:rPr>
              <a:t>Po </a:t>
            </a:r>
            <a:r>
              <a:rPr lang="en-US" sz="3200" err="1">
                <a:ea typeface="+mn-lt"/>
                <a:cs typeface="+mn-lt"/>
              </a:rPr>
              <a:t>przygotowaniu</a:t>
            </a:r>
            <a:r>
              <a:rPr lang="en-US" sz="3200">
                <a:ea typeface="+mn-lt"/>
                <a:cs typeface="+mn-lt"/>
              </a:rPr>
              <a:t> – </a:t>
            </a:r>
            <a:r>
              <a:rPr lang="en-US" sz="3200" err="1">
                <a:ea typeface="+mn-lt"/>
                <a:cs typeface="+mn-lt"/>
              </a:rPr>
              <a:t>eksploracja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wnioski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1415989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EE5B-26A2-C336-F5BD-D6A5DF98C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0FE0-3889-4B8C-ACE3-C63015825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err="1"/>
              <a:t>Podsumowanie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B4C8B-26BD-F6C4-4CF8-E009CA0685E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5043892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buChar char="•"/>
            </a:pPr>
            <a:endParaRPr lang="en-US" sz="3200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3200" err="1">
                <a:ea typeface="+mn-lt"/>
                <a:cs typeface="+mn-lt"/>
              </a:rPr>
              <a:t>Jakość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danych</a:t>
            </a:r>
            <a:r>
              <a:rPr lang="en-US" sz="3200">
                <a:ea typeface="+mn-lt"/>
                <a:cs typeface="+mn-lt"/>
              </a:rPr>
              <a:t>: dobra, </a:t>
            </a:r>
            <a:r>
              <a:rPr lang="en-US" sz="3200" err="1">
                <a:ea typeface="+mn-lt"/>
                <a:cs typeface="+mn-lt"/>
              </a:rPr>
              <a:t>obszerny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reprezentatywny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zbiór</a:t>
            </a:r>
            <a:endParaRPr lang="en-US" err="1"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3200" err="1">
                <a:ea typeface="+mn-lt"/>
                <a:cs typeface="+mn-lt"/>
              </a:rPr>
              <a:t>Problemy</a:t>
            </a:r>
            <a:r>
              <a:rPr lang="en-US" sz="3200">
                <a:ea typeface="+mn-lt"/>
                <a:cs typeface="+mn-lt"/>
              </a:rPr>
              <a:t> do </a:t>
            </a:r>
            <a:r>
              <a:rPr lang="en-US" sz="3200" err="1">
                <a:ea typeface="+mn-lt"/>
                <a:cs typeface="+mn-lt"/>
              </a:rPr>
              <a:t>rozwiązania</a:t>
            </a:r>
            <a:r>
              <a:rPr lang="en-US" sz="3200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800" err="1">
                <a:ea typeface="+mn-lt"/>
                <a:cs typeface="+mn-lt"/>
              </a:rPr>
              <a:t>Brakujące</a:t>
            </a:r>
            <a:r>
              <a:rPr lang="en-US" sz="2800">
                <a:ea typeface="+mn-lt"/>
                <a:cs typeface="+mn-lt"/>
              </a:rPr>
              <a:t>/</a:t>
            </a:r>
            <a:r>
              <a:rPr lang="en-US" sz="2800" err="1">
                <a:ea typeface="+mn-lt"/>
                <a:cs typeface="+mn-lt"/>
              </a:rPr>
              <a:t>niejednoznaczne</a:t>
            </a:r>
            <a:r>
              <a:rPr lang="en-US" sz="2800">
                <a:ea typeface="+mn-lt"/>
                <a:cs typeface="+mn-lt"/>
              </a:rPr>
              <a:t> </a:t>
            </a:r>
            <a:r>
              <a:rPr lang="en-US" sz="2800" err="1">
                <a:ea typeface="+mn-lt"/>
                <a:cs typeface="+mn-lt"/>
              </a:rPr>
              <a:t>wartości</a:t>
            </a:r>
            <a:endParaRPr lang="en-US" err="1">
              <a:ea typeface="+mn-lt"/>
              <a:cs typeface="+mn-lt"/>
            </a:endParaRP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US" sz="2900" err="1">
                <a:ea typeface="+mn-lt"/>
                <a:cs typeface="+mn-lt"/>
              </a:rPr>
              <a:t>Sporadyczne</a:t>
            </a:r>
            <a:r>
              <a:rPr lang="en-US" sz="2900">
                <a:ea typeface="+mn-lt"/>
                <a:cs typeface="+mn-lt"/>
              </a:rPr>
              <a:t> </a:t>
            </a:r>
            <a:r>
              <a:rPr lang="en-US" sz="2900" err="1">
                <a:ea typeface="+mn-lt"/>
                <a:cs typeface="+mn-lt"/>
              </a:rPr>
              <a:t>wartości</a:t>
            </a:r>
            <a:r>
              <a:rPr lang="en-US" sz="2900">
                <a:ea typeface="+mn-lt"/>
                <a:cs typeface="+mn-lt"/>
              </a:rPr>
              <a:t> </a:t>
            </a:r>
            <a:r>
              <a:rPr lang="en-US" sz="2900" err="1">
                <a:ea typeface="+mn-lt"/>
                <a:cs typeface="+mn-lt"/>
              </a:rPr>
              <a:t>odstające</a:t>
            </a:r>
            <a:endParaRPr lang="en-US" err="1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a typeface="+mn-lt"/>
                <a:cs typeface="+mn-lt"/>
              </a:rPr>
              <a:t>Po </a:t>
            </a:r>
            <a:r>
              <a:rPr lang="en-US" sz="3200" err="1">
                <a:ea typeface="+mn-lt"/>
                <a:cs typeface="+mn-lt"/>
              </a:rPr>
              <a:t>ujednoliceniu</a:t>
            </a:r>
            <a:r>
              <a:rPr lang="en-US" sz="3200">
                <a:ea typeface="+mn-lt"/>
                <a:cs typeface="+mn-lt"/>
              </a:rPr>
              <a:t> – </a:t>
            </a:r>
            <a:r>
              <a:rPr lang="en-US" sz="3200" err="1">
                <a:ea typeface="+mn-lt"/>
                <a:cs typeface="+mn-lt"/>
              </a:rPr>
              <a:t>solidna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podstawa</a:t>
            </a:r>
            <a:r>
              <a:rPr lang="en-US" sz="3200">
                <a:ea typeface="+mn-lt"/>
                <a:cs typeface="+mn-lt"/>
              </a:rPr>
              <a:t> do </a:t>
            </a:r>
            <a:r>
              <a:rPr lang="en-US" sz="3200" err="1">
                <a:ea typeface="+mn-lt"/>
                <a:cs typeface="+mn-lt"/>
              </a:rPr>
              <a:t>odkrywania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prawidłowości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przemocy</a:t>
            </a:r>
            <a:r>
              <a:rPr lang="en-US" sz="3200">
                <a:ea typeface="+mn-lt"/>
                <a:cs typeface="+mn-lt"/>
              </a:rPr>
              <a:t> z </a:t>
            </a:r>
            <a:r>
              <a:rPr lang="en-US" sz="3200" err="1">
                <a:ea typeface="+mn-lt"/>
                <a:cs typeface="+mn-lt"/>
              </a:rPr>
              <a:t>użyciem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3200" err="1">
                <a:ea typeface="+mn-lt"/>
                <a:cs typeface="+mn-lt"/>
              </a:rPr>
              <a:t>broni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29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0A307-9840-3190-C87F-52128A4FF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597DC499-A0B3-5B53-897E-4D7381C43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/>
          <a:p>
            <a:r>
              <a:rPr lang="en-US" altLang="zh-CN" err="1"/>
              <a:t>Dziękujemy</a:t>
            </a:r>
            <a:r>
              <a:rPr lang="en-US" altLang="zh-CN"/>
              <a:t> za </a:t>
            </a:r>
            <a:r>
              <a:rPr lang="en-US" altLang="zh-CN" err="1"/>
              <a:t>uwagę</a:t>
            </a:r>
            <a:endParaRPr lang="pl-PL" err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F8334E-8E70-94D3-70A8-043E7567D0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75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C2A2E-0921-C845-CABE-82CF2787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2" y="914399"/>
            <a:ext cx="9900753" cy="1358269"/>
          </a:xfrm>
        </p:spPr>
        <p:txBody>
          <a:bodyPr/>
          <a:lstStyle/>
          <a:p>
            <a:r>
              <a:rPr lang="en-US" altLang="zh-CN" sz="5400"/>
              <a:t>Cel </a:t>
            </a:r>
            <a:r>
              <a:rPr lang="en-US" altLang="zh-CN" sz="5400" err="1"/>
              <a:t>eksploracji</a:t>
            </a:r>
            <a:endParaRPr lang="en-US" altLang="zh-CN" sz="5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6A7F26-CA51-C1F8-6CBB-8A05CC8E0C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45263"/>
            <a:ext cx="10027753" cy="1882144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pl-PL" sz="2200">
                <a:ea typeface="+mn-lt"/>
                <a:cs typeface="+mn-lt"/>
              </a:rPr>
              <a:t>Predykcja, czy incydent z użyciem broni palnej zakończy się ofiarami śmiertelnymi </a:t>
            </a:r>
            <a:endParaRPr lang="pl-PL" sz="2200"/>
          </a:p>
          <a:p>
            <a:pPr marL="285750" indent="-285750" algn="just">
              <a:buFont typeface="Arial"/>
              <a:buChar char="•"/>
            </a:pPr>
            <a:r>
              <a:rPr lang="pl-PL" sz="2200">
                <a:ea typeface="+mn-lt"/>
                <a:cs typeface="+mn-lt"/>
              </a:rPr>
              <a:t>Identyfikacja </a:t>
            </a:r>
            <a:r>
              <a:rPr lang="pl-PL" sz="2200">
                <a:latin typeface="Corbel"/>
                <a:ea typeface="+mn-lt"/>
                <a:cs typeface="Arial"/>
              </a:rPr>
              <a:t>kluczowych czynników wpływających na ryzyko śmiertelności </a:t>
            </a:r>
            <a:endParaRPr lang="pl-PL" sz="2200">
              <a:latin typeface="Corbel"/>
            </a:endParaRPr>
          </a:p>
          <a:p>
            <a:pPr marL="285750" indent="-285750" algn="just">
              <a:buFont typeface="Arial"/>
              <a:buChar char="•"/>
            </a:pPr>
            <a:r>
              <a:rPr lang="pl-PL" sz="2200">
                <a:ea typeface="+mn-lt"/>
                <a:cs typeface="+mn-lt"/>
              </a:rPr>
              <a:t>Maksymalizacja skuteczności modelu w wykrywaniu śmiertelnych incydentów</a:t>
            </a:r>
          </a:p>
          <a:p>
            <a:pPr algn="just"/>
            <a:endParaRPr lang="pl-PL" sz="2200">
              <a:latin typeface="Corbe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404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7063B-BFC3-EB31-4555-A7119126B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CF3C7E-9F07-565C-61AD-EFE55F9C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85" y="355600"/>
            <a:ext cx="8201660" cy="2837603"/>
          </a:xfrm>
        </p:spPr>
        <p:txBody>
          <a:bodyPr/>
          <a:lstStyle/>
          <a:p>
            <a:r>
              <a:rPr lang="en-US" altLang="zh-CN" err="1"/>
              <a:t>Rozkłady</a:t>
            </a:r>
            <a:r>
              <a:rPr lang="en-US" altLang="zh-CN"/>
              <a:t> </a:t>
            </a:r>
            <a:r>
              <a:rPr lang="en-US" altLang="zh-CN" err="1"/>
              <a:t>wartości</a:t>
            </a:r>
            <a:r>
              <a:rPr lang="en-US" altLang="zh-CN"/>
              <a:t> </a:t>
            </a:r>
            <a:r>
              <a:rPr lang="en-US" altLang="zh-CN" err="1"/>
              <a:t>atrybutów</a:t>
            </a:r>
            <a:endParaRPr lang="pl-PL" altLang="zh-CN" err="1"/>
          </a:p>
        </p:txBody>
      </p:sp>
    </p:spTree>
    <p:extLst>
      <p:ext uri="{BB962C8B-B14F-4D97-AF65-F5344CB8AC3E}">
        <p14:creationId xmlns:p14="http://schemas.microsoft.com/office/powerpoint/2010/main" val="403285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3CC78-0CD6-921B-5DEE-9CA27A06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B8ABAE63-7E72-F591-BB1B-0762F988F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38" y="674539"/>
            <a:ext cx="9210525" cy="552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0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1DED5-E873-F5CD-2CA8-5090CE32D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">
            <a:extLst>
              <a:ext uri="{FF2B5EF4-FFF2-40B4-BE49-F238E27FC236}">
                <a16:creationId xmlns:a16="http://schemas.microsoft.com/office/drawing/2014/main" id="{D9B1ACC4-D6AB-809B-650E-33AEDDE8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60" y="856409"/>
            <a:ext cx="4803963" cy="5145183"/>
          </a:xfrm>
          <a:prstGeom prst="rect">
            <a:avLst/>
          </a:prstGeom>
        </p:spPr>
      </p:pic>
      <p:pic>
        <p:nvPicPr>
          <p:cNvPr id="4" name="Obraz 3" descr="Obraz">
            <a:extLst>
              <a:ext uri="{FF2B5EF4-FFF2-40B4-BE49-F238E27FC236}">
                <a16:creationId xmlns:a16="http://schemas.microsoft.com/office/drawing/2014/main" id="{1057260C-6BCE-5CB5-8AFA-DD17C55A5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90" y="856407"/>
            <a:ext cx="4792758" cy="514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79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973E-708A-0B94-E1E1-5C1189BF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6B0F4E33-99B3-B895-869D-413F87A8A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976" y="350761"/>
            <a:ext cx="9162144" cy="61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92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64E70-95F0-4B76-C8E5-26F375BD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">
            <a:extLst>
              <a:ext uri="{FF2B5EF4-FFF2-40B4-BE49-F238E27FC236}">
                <a16:creationId xmlns:a16="http://schemas.microsoft.com/office/drawing/2014/main" id="{6ABBA978-3A9C-6448-0AFA-7EF819E8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6" y="1227202"/>
            <a:ext cx="11273118" cy="43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73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B6ACF-41E3-51D9-F85D-B7DC9A94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 descr="Obraz">
            <a:extLst>
              <a:ext uri="{FF2B5EF4-FFF2-40B4-BE49-F238E27FC236}">
                <a16:creationId xmlns:a16="http://schemas.microsoft.com/office/drawing/2014/main" id="{DC82CA00-57BF-A2EE-C90E-BCC5F33B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19" y="934358"/>
            <a:ext cx="9990667" cy="498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177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Costum 1">
      <a:majorFont>
        <a:latin typeface="Century Gothic"/>
        <a:ea typeface=""/>
        <a:cs typeface=""/>
      </a:majorFont>
      <a:minorFont>
        <a:latin typeface="Corbe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39F29D-32A6-409A-A026-DEBF052F7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E56A7-C0B1-422F-B93F-A1B9772F5342}">
  <ds:schemaRefs>
    <ds:schemaRef ds:uri="21705155-b4ce-4c69-95dc-4fd6cb8c5571"/>
    <ds:schemaRef ds:uri="38de0ec0-4312-429b-9ba4-a6f7899b86f2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5C30565-8F81-4B63-A6DA-15D20795E8BB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Custom</vt:lpstr>
      <vt:lpstr>Eksploracja danych </vt:lpstr>
      <vt:lpstr>Opis zbioru  Gun violence data</vt:lpstr>
      <vt:lpstr>Cel eksploracji</vt:lpstr>
      <vt:lpstr>Rozkłady wartości atrybutów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Uwagi na temat jakości danych</vt:lpstr>
      <vt:lpstr>Brakujące dane</vt:lpstr>
      <vt:lpstr>Niespójności</vt:lpstr>
      <vt:lpstr>Formaty I normalizacja</vt:lpstr>
      <vt:lpstr>Outliers</vt:lpstr>
      <vt:lpstr>Przygotowanie danych</vt:lpstr>
      <vt:lpstr>Wykorzystanie danych do eksploracji</vt:lpstr>
      <vt:lpstr>Podsumowanie</vt:lpstr>
      <vt:lpstr>Dziękujemy za uwagę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revision>2</cp:revision>
  <dcterms:created xsi:type="dcterms:W3CDTF">2025-05-29T09:34:41Z</dcterms:created>
  <dcterms:modified xsi:type="dcterms:W3CDTF">2025-06-14T20:56:00Z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