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730" r:id="rId5"/>
  </p:sldMasterIdLst>
  <p:notesMasterIdLst>
    <p:notesMasterId r:id="rId20"/>
  </p:notesMasterIdLst>
  <p:handoutMasterIdLst>
    <p:handoutMasterId r:id="rId21"/>
  </p:handoutMasterIdLst>
  <p:sldIdLst>
    <p:sldId id="449" r:id="rId6"/>
    <p:sldId id="271" r:id="rId7"/>
    <p:sldId id="400" r:id="rId8"/>
    <p:sldId id="458" r:id="rId9"/>
    <p:sldId id="500" r:id="rId10"/>
    <p:sldId id="485" r:id="rId11"/>
    <p:sldId id="501" r:id="rId12"/>
    <p:sldId id="502" r:id="rId13"/>
    <p:sldId id="503" r:id="rId14"/>
    <p:sldId id="486" r:id="rId15"/>
    <p:sldId id="505" r:id="rId16"/>
    <p:sldId id="504" r:id="rId17"/>
    <p:sldId id="506" r:id="rId18"/>
    <p:sldId id="41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  <p15:guide id="18" orient="horz" pos="1167">
          <p15:clr>
            <a:srgbClr val="A4A3A4"/>
          </p15:clr>
        </p15:guide>
        <p15:guide id="19" pos="2962">
          <p15:clr>
            <a:srgbClr val="A4A3A4"/>
          </p15:clr>
        </p15:guide>
        <p15:guide id="20" pos="258">
          <p15:clr>
            <a:srgbClr val="A4A3A4"/>
          </p15:clr>
        </p15:guide>
        <p15:guide id="21" pos="54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47"/>
    <a:srgbClr val="666666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7" autoAdjust="0"/>
    <p:restoredTop sz="96719" autoAdjust="0"/>
  </p:normalViewPr>
  <p:slideViewPr>
    <p:cSldViewPr snapToGrid="0">
      <p:cViewPr varScale="1">
        <p:scale>
          <a:sx n="115" d="100"/>
          <a:sy n="115" d="100"/>
        </p:scale>
        <p:origin x="1578" y="84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  <p:guide orient="horz" pos="1167"/>
        <p:guide pos="2962"/>
        <p:guide pos="258"/>
        <p:guide pos="54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04-Jan-18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04-Jan-18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67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1"/>
            <a:ext cx="9144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31825" y="2075578"/>
            <a:ext cx="6910388" cy="609398"/>
          </a:xfrm>
        </p:spPr>
        <p:txBody>
          <a:bodyPr/>
          <a:lstStyle/>
          <a:p>
            <a:r>
              <a:rPr lang="en-US" sz="4100" dirty="0" smtClean="0"/>
              <a:t>Azure </a:t>
            </a:r>
            <a:r>
              <a:rPr lang="en-US" dirty="0" smtClean="0"/>
              <a:t>Automation</a:t>
            </a:r>
            <a:endParaRPr lang="en-US" sz="41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31825" y="4453468"/>
            <a:ext cx="7132262" cy="646331"/>
          </a:xfrm>
        </p:spPr>
        <p:txBody>
          <a:bodyPr/>
          <a:lstStyle/>
          <a:p>
            <a:r>
              <a:rPr lang="en-US" dirty="0"/>
              <a:t>Demo: </a:t>
            </a:r>
            <a:endParaRPr lang="en-US" dirty="0" smtClean="0"/>
          </a:p>
          <a:p>
            <a:r>
              <a:rPr lang="en-US" dirty="0" smtClean="0"/>
              <a:t>Getting started with Azure Automation DSC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January 4, 2018</a:t>
            </a:r>
            <a:endParaRPr lang="en-US" dirty="0"/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847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8887" y="1078806"/>
            <a:ext cx="2568634" cy="50215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</a:pPr>
            <a:r>
              <a:rPr lang="en-US" sz="2000" dirty="0"/>
              <a:t>On the Automation account blade, click DSC </a:t>
            </a:r>
            <a:r>
              <a:rPr lang="en-US" sz="2000" dirty="0" smtClean="0"/>
              <a:t>Nodes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</a:pPr>
            <a:r>
              <a:rPr lang="en-US" sz="2000" dirty="0"/>
              <a:t>In the DSC Nodes blade, click Add Azure </a:t>
            </a:r>
            <a:r>
              <a:rPr lang="en-US" sz="2000" dirty="0" smtClean="0"/>
              <a:t>VM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</a:pPr>
            <a:r>
              <a:rPr lang="en-US" sz="2000" dirty="0" smtClean="0">
                <a:latin typeface="Trebuchet MS"/>
                <a:cs typeface="Trebuchet MS"/>
              </a:rPr>
              <a:t>Configure the registration as shown on the slide (use the exact name of a node configuration you’ve compiled)</a:t>
            </a:r>
            <a:endParaRPr lang="en-US" sz="2000" dirty="0">
              <a:latin typeface="Trebuchet MS"/>
              <a:cs typeface="Trebuchet M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ONBOARD A </a:t>
            </a:r>
            <a:r>
              <a:rPr lang="en-US" sz="2400" dirty="0"/>
              <a:t>VM </a:t>
            </a:r>
            <a:r>
              <a:rPr lang="en-US" sz="2400" dirty="0" smtClean="0"/>
              <a:t>AND ASSIGN A NODE CONFIGURATION</a:t>
            </a:r>
            <a:endParaRPr lang="ru-RU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982" y="939461"/>
            <a:ext cx="4989096" cy="557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58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72404" y="5242736"/>
            <a:ext cx="6127255" cy="647100"/>
          </a:xfrm>
        </p:spPr>
        <p:txBody>
          <a:bodyPr/>
          <a:lstStyle/>
          <a:p>
            <a:r>
              <a:rPr lang="en-US" dirty="0" smtClean="0"/>
              <a:t>CHECK the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1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CHECK THE RESULTS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6615" y="1435607"/>
            <a:ext cx="4659521" cy="467780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</a:pPr>
            <a:r>
              <a:rPr lang="en-US" sz="2000" dirty="0"/>
              <a:t>On the Automation account blade, click DSC </a:t>
            </a:r>
            <a:r>
              <a:rPr lang="en-US" sz="2000" dirty="0" smtClean="0"/>
              <a:t>Nodes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/>
              <a:t>On the Reports tile, click on any of the reports in the </a:t>
            </a:r>
            <a:r>
              <a:rPr lang="en-US" sz="2000" dirty="0" smtClean="0"/>
              <a:t>list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 smtClean="0">
                <a:latin typeface="Trebuchet MS"/>
                <a:cs typeface="Trebuchet MS"/>
              </a:rPr>
              <a:t>Check whether the node is “Compliant”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337" y="932688"/>
            <a:ext cx="2645092" cy="533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77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8594" y="2725871"/>
            <a:ext cx="5225143" cy="333851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CHECK THE </a:t>
            </a:r>
            <a:r>
              <a:rPr lang="en-US" sz="2400" dirty="0" smtClean="0"/>
              <a:t>RESULTS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7383" y="1077780"/>
            <a:ext cx="838635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Arial"/>
              <a:buChar char="•"/>
            </a:pPr>
            <a:r>
              <a:rPr lang="en-US" sz="2000" dirty="0">
                <a:latin typeface="Trebuchet MS"/>
                <a:cs typeface="Trebuchet MS"/>
              </a:rPr>
              <a:t>RDP to a VM and check if the Web-Server feature was added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Arial"/>
              <a:buChar char="•"/>
            </a:pPr>
            <a:r>
              <a:rPr lang="en-US" sz="2000" dirty="0">
                <a:latin typeface="Trebuchet MS"/>
                <a:cs typeface="Trebuchet MS"/>
              </a:rPr>
              <a:t>Re-assign the node to the second compiled configuration (</a:t>
            </a:r>
            <a:r>
              <a:rPr lang="en-US" sz="2000" dirty="0" err="1">
                <a:latin typeface="Trebuchet MS"/>
                <a:cs typeface="Trebuchet MS"/>
              </a:rPr>
              <a:t>NotWebServer</a:t>
            </a:r>
            <a:r>
              <a:rPr lang="en-US" sz="2000" dirty="0">
                <a:latin typeface="Trebuchet MS"/>
                <a:cs typeface="Trebuchet MS"/>
              </a:rPr>
              <a:t>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Arial"/>
              <a:buChar char="•"/>
            </a:pPr>
            <a:r>
              <a:rPr lang="en-US" sz="2000" dirty="0">
                <a:latin typeface="Trebuchet MS"/>
                <a:cs typeface="Trebuchet MS"/>
              </a:rPr>
              <a:t>RDP to a VM and check if the Web-Server feature was removed</a:t>
            </a:r>
          </a:p>
        </p:txBody>
      </p:sp>
    </p:spTree>
    <p:extLst>
      <p:ext uri="{BB962C8B-B14F-4D97-AF65-F5344CB8AC3E}">
        <p14:creationId xmlns:p14="http://schemas.microsoft.com/office/powerpoint/2010/main" val="3500278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6531" y="3197413"/>
            <a:ext cx="7574494" cy="685829"/>
          </a:xfrm>
        </p:spPr>
        <p:txBody>
          <a:bodyPr>
            <a:spAutoFit/>
          </a:bodyPr>
          <a:lstStyle/>
          <a:p>
            <a:r>
              <a:rPr lang="en-US" sz="4500" dirty="0" smtClean="0"/>
              <a:t>End of the demo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17172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GOALS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</a:t>
            </a:r>
            <a:r>
              <a:rPr lang="en-US" sz="2000" dirty="0" smtClean="0"/>
              <a:t>a DSC configuration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Upload and compile the configuration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Onboard a VM and assign a node configuration</a:t>
            </a: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Check the results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352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2" y="1439862"/>
            <a:ext cx="8301499" cy="245880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Active Azure </a:t>
            </a:r>
            <a:r>
              <a:rPr lang="en-US" sz="2000" dirty="0" smtClean="0"/>
              <a:t>subscription</a:t>
            </a:r>
          </a:p>
          <a:p>
            <a:r>
              <a:rPr lang="en-US" sz="2000" dirty="0"/>
              <a:t>An Azure Automation account</a:t>
            </a:r>
            <a:endParaRPr lang="en-US" sz="2000" dirty="0" smtClean="0"/>
          </a:p>
          <a:p>
            <a:r>
              <a:rPr lang="en-US" sz="2000" dirty="0" smtClean="0"/>
              <a:t>Existing virtual </a:t>
            </a:r>
            <a:r>
              <a:rPr lang="en-US" sz="2000" dirty="0" smtClean="0"/>
              <a:t>machines (running </a:t>
            </a:r>
            <a:r>
              <a:rPr lang="en-US" sz="2000" dirty="0"/>
              <a:t>Windows Server 2008 R2 or later</a:t>
            </a:r>
            <a:r>
              <a:rPr lang="en-US" sz="2000" dirty="0" smtClean="0"/>
              <a:t>)</a:t>
            </a:r>
            <a:endParaRPr lang="en-US" sz="20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PREREQUISITES: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460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CREATE A DSC CONFIGURATION</a:t>
            </a:r>
            <a:endParaRPr lang="en-US" sz="2400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232757" y="1005842"/>
            <a:ext cx="8767552" cy="73151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the Windows PowerShell </a:t>
            </a:r>
            <a:r>
              <a:rPr lang="en-US" dirty="0" smtClean="0"/>
              <a:t>ISE</a:t>
            </a:r>
            <a:endParaRPr lang="ru-RU" dirty="0" smtClean="0"/>
          </a:p>
          <a:p>
            <a:r>
              <a:rPr lang="en-US" dirty="0"/>
              <a:t>Type the following </a:t>
            </a:r>
            <a:r>
              <a:rPr lang="en-US" dirty="0" smtClean="0"/>
              <a:t>text</a:t>
            </a:r>
            <a:endParaRPr lang="ru-RU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134" y="1737360"/>
            <a:ext cx="54102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8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8" t="1" r="5748" b="1"/>
          <a:stretch/>
        </p:blipFill>
        <p:spPr>
          <a:xfrm>
            <a:off x="0" y="0"/>
            <a:ext cx="9144000" cy="6858000"/>
          </a:xfrm>
        </p:spPr>
      </p:pic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72405" y="5126747"/>
            <a:ext cx="6140912" cy="647100"/>
          </a:xfrm>
        </p:spPr>
        <p:txBody>
          <a:bodyPr/>
          <a:lstStyle/>
          <a:p>
            <a:r>
              <a:rPr lang="en-US" dirty="0" smtClean="0"/>
              <a:t>THE CONFIGURATION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872405" y="4479647"/>
            <a:ext cx="4064895" cy="647100"/>
          </a:xfrm>
        </p:spPr>
        <p:txBody>
          <a:bodyPr/>
          <a:lstStyle/>
          <a:p>
            <a:r>
              <a:rPr lang="en-US" dirty="0" smtClean="0"/>
              <a:t>AND COMPILE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872405" y="3831947"/>
            <a:ext cx="2497800" cy="647100"/>
          </a:xfrm>
        </p:spPr>
        <p:txBody>
          <a:bodyPr/>
          <a:lstStyle/>
          <a:p>
            <a:r>
              <a:rPr lang="en-US" dirty="0" smtClean="0"/>
              <a:t>UPLOAD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4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8887" y="1078807"/>
            <a:ext cx="2816828" cy="46296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</a:pPr>
            <a:r>
              <a:rPr lang="en-US" sz="2000" dirty="0"/>
              <a:t>Sign in to the Azure </a:t>
            </a:r>
            <a:r>
              <a:rPr lang="en-US" sz="2000" dirty="0" smtClean="0"/>
              <a:t>portal</a:t>
            </a:r>
            <a:endParaRPr lang="ru-RU" sz="2000" dirty="0" smtClean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</a:pPr>
            <a:r>
              <a:rPr lang="en-US" sz="2000" dirty="0" smtClean="0">
                <a:latin typeface="Trebuchet MS"/>
                <a:cs typeface="Trebuchet MS"/>
              </a:rPr>
              <a:t>Go to the Automation account you have created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</a:pPr>
            <a:r>
              <a:rPr lang="en-US" sz="2000" dirty="0" smtClean="0">
                <a:latin typeface="Trebuchet MS"/>
                <a:cs typeface="Trebuchet MS"/>
              </a:rPr>
              <a:t>Click Add a configuration under DSC Configurations blade</a:t>
            </a:r>
            <a:endParaRPr lang="en-US" sz="2000" dirty="0">
              <a:latin typeface="Trebuchet MS"/>
              <a:cs typeface="Trebuchet M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UPLOAD AND COMPILE THE CONFIGURATION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0" y="1237434"/>
            <a:ext cx="36576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6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UPLOAD AND COMPILE THE CONFIGURATION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6616" y="1435607"/>
            <a:ext cx="8430768" cy="16864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</a:pPr>
            <a:r>
              <a:rPr lang="en-US" sz="2000" dirty="0" smtClean="0"/>
              <a:t>On the DSC Configurations blade click the name of the configuration uploaded and click Compile - Yes</a:t>
            </a:r>
            <a:endParaRPr lang="ru-RU" sz="2000" dirty="0" smtClean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</a:pPr>
            <a:r>
              <a:rPr lang="en-US" sz="2000" dirty="0" smtClean="0">
                <a:latin typeface="Trebuchet MS"/>
                <a:cs typeface="Trebuchet MS"/>
              </a:rPr>
              <a:t>On the Compilation jobs click on the job created and view the compilation results/errors if any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029" y="3012095"/>
            <a:ext cx="5643154" cy="344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31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UPLOAD AND COMPILE THE CONFIGURATION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6616" y="1435607"/>
            <a:ext cx="2334333" cy="433817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/>
              <a:t>On the Automation account blade, click DSC Node </a:t>
            </a:r>
            <a:r>
              <a:rPr lang="en-US" sz="2000" dirty="0" smtClean="0"/>
              <a:t>Configurations and view the configurations created after the compilation job is finished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263" y="1435607"/>
            <a:ext cx="61150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4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872405" y="4479047"/>
            <a:ext cx="6916573" cy="1416542"/>
          </a:xfrm>
        </p:spPr>
        <p:txBody>
          <a:bodyPr/>
          <a:lstStyle/>
          <a:p>
            <a:r>
              <a:rPr lang="en-US" sz="4000" dirty="0" smtClean="0"/>
              <a:t>and </a:t>
            </a:r>
            <a:r>
              <a:rPr lang="en-US" sz="4000" dirty="0"/>
              <a:t>assign </a:t>
            </a:r>
            <a:r>
              <a:rPr lang="en-US" sz="4000" dirty="0" smtClean="0"/>
              <a:t>a</a:t>
            </a:r>
          </a:p>
          <a:p>
            <a:r>
              <a:rPr lang="en-US" sz="4000" dirty="0" smtClean="0"/>
              <a:t>node </a:t>
            </a:r>
            <a:r>
              <a:rPr lang="en-US" sz="4000" dirty="0"/>
              <a:t>configuration</a:t>
            </a:r>
            <a:endParaRPr lang="ru-RU" sz="4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72404" y="3831947"/>
            <a:ext cx="4530727" cy="647100"/>
          </a:xfrm>
        </p:spPr>
        <p:txBody>
          <a:bodyPr/>
          <a:lstStyle/>
          <a:p>
            <a:r>
              <a:rPr lang="en-US" dirty="0" smtClean="0"/>
              <a:t>ONBOARD A 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32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AC42BE41C26640BE56B83AAF847789" ma:contentTypeVersion="1" ma:contentTypeDescription="Create a new document." ma:contentTypeScope="" ma:versionID="30da1b237e3f03ada3f641554aa5dc2c">
  <xsd:schema xmlns:xsd="http://www.w3.org/2001/XMLSchema" xmlns:xs="http://www.w3.org/2001/XMLSchema" xmlns:p="http://schemas.microsoft.com/office/2006/metadata/properties" xmlns:ns2="2a882a1d-c83c-4c49-ae88-09fc593ba74e" targetNamespace="http://schemas.microsoft.com/office/2006/metadata/properties" ma:root="true" ma:fieldsID="3ae6e171ce4dd8e990d04c338533b21b" ns2:_="">
    <xsd:import namespace="2a882a1d-c83c-4c49-ae88-09fc593ba74e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882a1d-c83c-4c49-ae88-09fc593ba7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AF2238-1821-439E-B91D-6AEA132E9C91}"/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schemas.openxmlformats.org/package/2006/metadata/core-properties"/>
    <ds:schemaRef ds:uri="http://schemas.microsoft.com/sharepoint/v3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21827</TotalTime>
  <Words>308</Words>
  <Application>Microsoft Office PowerPoint</Application>
  <PresentationFormat>On-screen Show (4:3)</PresentationFormat>
  <Paragraphs>49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ＭＳ Ｐゴシック</vt:lpstr>
      <vt:lpstr>Arial</vt:lpstr>
      <vt:lpstr>Arial Black</vt:lpstr>
      <vt:lpstr>Calibri</vt:lpstr>
      <vt:lpstr>Lucida Grande</vt:lpstr>
      <vt:lpstr>Trebuchet MS</vt:lpstr>
      <vt:lpstr>Epam_PPT_Template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orgmarketingbrandbaselineteam@epam.com</dc:creator>
  <cp:lastModifiedBy>Dzianis Sinevich</cp:lastModifiedBy>
  <cp:revision>1044</cp:revision>
  <cp:lastPrinted>2014-07-09T13:30:36Z</cp:lastPrinted>
  <dcterms:created xsi:type="dcterms:W3CDTF">2014-07-08T13:27:24Z</dcterms:created>
  <dcterms:modified xsi:type="dcterms:W3CDTF">2018-01-04T12:30:45Z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0x0101002CAC42BE41C26640BE56B83AAF847789</vt:lpwstr>
  </property>
</Properties>
</file>