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21"/>
  </p:notesMasterIdLst>
  <p:handoutMasterIdLst>
    <p:handoutMasterId r:id="rId22"/>
  </p:handoutMasterIdLst>
  <p:sldIdLst>
    <p:sldId id="265" r:id="rId3"/>
    <p:sldId id="264" r:id="rId4"/>
    <p:sldId id="282" r:id="rId5"/>
    <p:sldId id="283" r:id="rId6"/>
    <p:sldId id="284" r:id="rId7"/>
    <p:sldId id="285" r:id="rId8"/>
    <p:sldId id="286" r:id="rId9"/>
    <p:sldId id="291" r:id="rId10"/>
    <p:sldId id="287" r:id="rId11"/>
    <p:sldId id="288" r:id="rId12"/>
    <p:sldId id="292" r:id="rId13"/>
    <p:sldId id="293" r:id="rId14"/>
    <p:sldId id="294" r:id="rId15"/>
    <p:sldId id="290" r:id="rId16"/>
    <p:sldId id="295" r:id="rId17"/>
    <p:sldId id="296" r:id="rId18"/>
    <p:sldId id="299" r:id="rId19"/>
    <p:sldId id="29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1111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1525" userDrawn="1">
          <p15:clr>
            <a:srgbClr val="A4A3A4"/>
          </p15:clr>
        </p15:guide>
        <p15:guide id="5" pos="544" userDrawn="1">
          <p15:clr>
            <a:srgbClr val="A4A3A4"/>
          </p15:clr>
        </p15:guide>
        <p15:guide id="6" pos="42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3" autoAdjust="0"/>
    <p:restoredTop sz="94444" autoAdjust="0"/>
  </p:normalViewPr>
  <p:slideViewPr>
    <p:cSldViewPr snapToGrid="0" snapToObjects="1" showGuides="1">
      <p:cViewPr varScale="1">
        <p:scale>
          <a:sx n="127" d="100"/>
          <a:sy n="127" d="100"/>
        </p:scale>
        <p:origin x="1024" y="184"/>
      </p:cViewPr>
      <p:guideLst>
        <p:guide orient="horz" pos="1389"/>
        <p:guide pos="1111"/>
        <p:guide pos="2880"/>
        <p:guide orient="horz" pos="1525"/>
        <p:guide pos="544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6/17/17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6/17/17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9" Type="http://schemas.openxmlformats.org/officeDocument/2006/relationships/image" Target="../media/image4.png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62075" y="6553202"/>
            <a:ext cx="6400800" cy="304798"/>
          </a:xfrm>
        </p:spPr>
        <p:txBody>
          <a:bodyPr>
            <a:noAutofit/>
          </a:bodyPr>
          <a:lstStyle/>
          <a:p>
            <a:r>
              <a:rPr lang="ru-RU" sz="1400" dirty="0" smtClean="0"/>
              <a:t>СПб</a:t>
            </a:r>
            <a:r>
              <a:rPr lang="en-US" sz="1400" dirty="0" smtClean="0"/>
              <a:t>, </a:t>
            </a:r>
            <a:r>
              <a:rPr lang="en-US" sz="1400" dirty="0"/>
              <a:t>201</a:t>
            </a:r>
            <a:r>
              <a:rPr lang="ru-RU" sz="1400" dirty="0"/>
              <a:t>7</a:t>
            </a:r>
            <a:endParaRPr lang="en-US" sz="1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2657" y="3409950"/>
            <a:ext cx="7839635" cy="1364452"/>
          </a:xfrm>
        </p:spPr>
        <p:txBody>
          <a:bodyPr>
            <a:noAutofit/>
          </a:bodyPr>
          <a:lstStyle/>
          <a:p>
            <a:r>
              <a:rPr lang="ru-RU" sz="2800" cap="all" dirty="0"/>
              <a:t>Разработка библиотеки для реализации анимации представлений в рамках модели MVC</a:t>
            </a:r>
            <a:r>
              <a:rPr lang="en-GB" sz="2800" dirty="0"/>
              <a:t> </a:t>
            </a:r>
            <a:endParaRPr lang="ru-RU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353235" y="4774402"/>
            <a:ext cx="6790765" cy="1778800"/>
          </a:xfrm>
        </p:spPr>
        <p:txBody>
          <a:bodyPr>
            <a:noAutofit/>
          </a:bodyPr>
          <a:lstStyle/>
          <a:p>
            <a:pPr algn="r"/>
            <a:r>
              <a:rPr lang="ru-RU" sz="1800" dirty="0" smtClean="0"/>
              <a:t>Студент </a:t>
            </a:r>
            <a:r>
              <a:rPr lang="mr-IN" sz="1800" dirty="0" smtClean="0"/>
              <a:t>–</a:t>
            </a:r>
            <a:r>
              <a:rPr lang="ru-RU" sz="1800" dirty="0" smtClean="0"/>
              <a:t> Кислюк Игорь Витальевич</a:t>
            </a:r>
            <a:endParaRPr lang="ru-RU" sz="1800" dirty="0"/>
          </a:p>
          <a:p>
            <a:pPr algn="r"/>
            <a:r>
              <a:rPr lang="ru-RU" sz="1800" dirty="0"/>
              <a:t>Факультет </a:t>
            </a:r>
            <a:r>
              <a:rPr lang="ru-RU" sz="1800" dirty="0" smtClean="0"/>
              <a:t>ИКТ, кафедра </a:t>
            </a:r>
            <a:r>
              <a:rPr lang="ru-RU" sz="1800" dirty="0"/>
              <a:t>Программных </a:t>
            </a:r>
            <a:r>
              <a:rPr lang="ru-RU" sz="1800" dirty="0" smtClean="0"/>
              <a:t>систем</a:t>
            </a:r>
          </a:p>
          <a:p>
            <a:pPr algn="r"/>
            <a:r>
              <a:rPr lang="ru-RU" sz="1800" dirty="0" smtClean="0"/>
              <a:t>группа К342</a:t>
            </a:r>
            <a:r>
              <a:rPr lang="en-US" sz="1800" dirty="0" smtClean="0"/>
              <a:t>1</a:t>
            </a:r>
            <a:endParaRPr lang="ru-RU" sz="1800" dirty="0"/>
          </a:p>
          <a:p>
            <a:pPr algn="r"/>
            <a:endParaRPr lang="en-US" sz="1800" dirty="0"/>
          </a:p>
          <a:p>
            <a:pPr algn="r"/>
            <a:r>
              <a:rPr lang="ru-RU" sz="1800" dirty="0"/>
              <a:t>Научный руководитель – </a:t>
            </a:r>
            <a:r>
              <a:rPr lang="ru-RU" sz="1800" dirty="0" err="1" smtClean="0"/>
              <a:t>Одиночкина</a:t>
            </a:r>
            <a:r>
              <a:rPr lang="ru-RU" sz="1800" dirty="0" smtClean="0"/>
              <a:t> Светлана Валерьевна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600" y="2420938"/>
            <a:ext cx="5832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фабрика для анимационных контроллеров с интерфейсом </a:t>
            </a:r>
            <a:r>
              <a:rPr lang="ru-RU" sz="2400" dirty="0" smtClean="0">
                <a:cs typeface="Times New Roman" panose="02020603050405020304" pitchFamily="18" charset="0"/>
              </a:rPr>
              <a:t>UIViewControllerAnimatedTransitioning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получение и передача всех свойств </a:t>
            </a:r>
            <a:r>
              <a:rPr lang="ru-RU" sz="2400" dirty="0" smtClean="0">
                <a:cs typeface="Times New Roman" panose="02020603050405020304" pitchFamily="18" charset="0"/>
              </a:rPr>
              <a:t>нужным объектам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88490" y="1487156"/>
            <a:ext cx="576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rgbClr val="0230AC"/>
                </a:solidFill>
              </a:rPr>
              <a:t>Проектирование </a:t>
            </a:r>
            <a:r>
              <a:rPr lang="ru-RU" sz="3600" dirty="0">
                <a:solidFill>
                  <a:schemeClr val="bg1">
                    <a:lumMod val="75000"/>
                  </a:schemeClr>
                </a:solidFill>
              </a:rPr>
              <a:t>// Часть </a:t>
            </a:r>
            <a:r>
              <a:rPr lang="ru-RU" sz="36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ru-RU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600" y="2459504"/>
            <a:ext cx="5832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анимация "выскакивания</a:t>
            </a:r>
            <a:r>
              <a:rPr lang="ru-RU" sz="2400" dirty="0" smtClean="0">
                <a:cs typeface="Times New Roman" panose="02020603050405020304" pitchFamily="18" charset="0"/>
              </a:rPr>
              <a:t>"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анимация "выталкивания</a:t>
            </a:r>
            <a:r>
              <a:rPr lang="ru-RU" sz="2400" dirty="0" smtClean="0">
                <a:cs typeface="Times New Roman" panose="02020603050405020304" pitchFamily="18" charset="0"/>
              </a:rPr>
              <a:t>"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большая степень </a:t>
            </a:r>
            <a:r>
              <a:rPr lang="ru-RU" sz="2400" dirty="0" smtClean="0">
                <a:cs typeface="Times New Roman" panose="02020603050405020304" pitchFamily="18" charset="0"/>
              </a:rPr>
              <a:t>похожести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endParaRPr lang="en-US" sz="2400" dirty="0"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//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результат: </a:t>
            </a:r>
            <a:r>
              <a:rPr lang="ru-RU" sz="2400" dirty="0">
                <a:cs typeface="Times New Roman" panose="02020603050405020304" pitchFamily="18" charset="0"/>
              </a:rPr>
              <a:t>добавление уровня абстракции</a:t>
            </a: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3" y="1485038"/>
            <a:ext cx="576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rgbClr val="0230AC"/>
                </a:solidFill>
              </a:rPr>
              <a:t>Проектирование </a:t>
            </a:r>
            <a:r>
              <a:rPr lang="ru-RU" sz="3600" dirty="0">
                <a:solidFill>
                  <a:schemeClr val="bg1">
                    <a:lumMod val="75000"/>
                  </a:schemeClr>
                </a:solidFill>
              </a:rPr>
              <a:t>// Часть 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ru-RU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34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601" y="2420938"/>
            <a:ext cx="575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анимационный контроллер с зависимостью на объект </a:t>
            </a:r>
            <a:r>
              <a:rPr lang="ru-RU" sz="2400" dirty="0" smtClean="0">
                <a:cs typeface="Times New Roman" panose="02020603050405020304" pitchFamily="18" charset="0"/>
              </a:rPr>
              <a:t>BCTViewPerformer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принцип инверсии </a:t>
            </a:r>
            <a:r>
              <a:rPr lang="ru-RU" sz="2400" dirty="0" smtClean="0">
                <a:cs typeface="Times New Roman" panose="02020603050405020304" pitchFamily="18" charset="0"/>
              </a:rPr>
              <a:t>зависимостей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r>
              <a:rPr lang="ru-RU" sz="2400" dirty="0" smtClean="0"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// выделение протокола BCTViewPerformer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использование базового </a:t>
            </a:r>
            <a:r>
              <a:rPr lang="ru-RU" sz="2400" dirty="0" smtClean="0">
                <a:cs typeface="Times New Roman" panose="02020603050405020304" pitchFamily="18" charset="0"/>
              </a:rPr>
              <a:t>класса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// BCTBasicViewPerformer</a:t>
            </a: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3" y="1485038"/>
            <a:ext cx="576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rgbClr val="0230AC"/>
                </a:solidFill>
              </a:rPr>
              <a:t>Проектирование </a:t>
            </a:r>
            <a:r>
              <a:rPr lang="ru-RU" sz="3600" dirty="0">
                <a:solidFill>
                  <a:schemeClr val="bg1">
                    <a:lumMod val="75000"/>
                  </a:schemeClr>
                </a:solidFill>
              </a:rPr>
              <a:t>// Часть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ru-RU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4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600" y="2420937"/>
            <a:ext cx="5832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архитектура гибкая и </a:t>
            </a:r>
            <a:r>
              <a:rPr lang="ru-RU" sz="2400" dirty="0" smtClean="0">
                <a:cs typeface="Times New Roman" panose="02020603050405020304" pitchFamily="18" charset="0"/>
              </a:rPr>
              <a:t>масштабируемая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классы с конкретными </a:t>
            </a:r>
            <a:r>
              <a:rPr lang="ru-RU" sz="2400" dirty="0" smtClean="0">
                <a:cs typeface="Times New Roman" panose="02020603050405020304" pitchFamily="18" charset="0"/>
              </a:rPr>
              <a:t>зона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cs typeface="Times New Roman" panose="02020603050405020304" pitchFamily="18" charset="0"/>
              </a:rPr>
              <a:t>ответственности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r>
              <a:rPr lang="ru-RU" sz="2400" dirty="0" smtClean="0"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// "Дядя Боб" оценит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высокий уровень </a:t>
            </a:r>
            <a:r>
              <a:rPr lang="ru-RU" sz="2400" dirty="0" smtClean="0">
                <a:cs typeface="Times New Roman" panose="02020603050405020304" pitchFamily="18" charset="0"/>
              </a:rPr>
              <a:t>абстракции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75926" y="1485038"/>
            <a:ext cx="576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rgbClr val="0230AC"/>
                </a:solidFill>
              </a:rPr>
              <a:t>Проектирование </a:t>
            </a:r>
            <a:r>
              <a:rPr lang="ru-RU" sz="3600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ru-RU" sz="3600" dirty="0" smtClean="0">
                <a:solidFill>
                  <a:schemeClr val="bg1">
                    <a:lumMod val="75000"/>
                  </a:schemeClr>
                </a:solidFill>
              </a:rPr>
              <a:t>Выводы</a:t>
            </a:r>
            <a:endParaRPr lang="ru-RU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9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6954" y="2427237"/>
            <a:ext cx="58091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взаимодействие с низкоуровневыми </a:t>
            </a:r>
            <a:r>
              <a:rPr lang="ru-RU" sz="2400" dirty="0" smtClean="0">
                <a:cs typeface="Times New Roman" panose="02020603050405020304" pitchFamily="18" charset="0"/>
              </a:rPr>
              <a:t>компонентами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модификация синтаксиса </a:t>
            </a:r>
            <a:r>
              <a:rPr lang="ru-RU" sz="2400" dirty="0" smtClean="0">
                <a:cs typeface="Times New Roman" panose="02020603050405020304" pitchFamily="18" charset="0"/>
              </a:rPr>
              <a:t>библиотеки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добавление свойств к неизменяемым </a:t>
            </a:r>
            <a:r>
              <a:rPr lang="ru-RU" sz="2400" dirty="0" smtClean="0">
                <a:cs typeface="Times New Roman" panose="02020603050405020304" pitchFamily="18" charset="0"/>
              </a:rPr>
              <a:t>объектам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3" y="1497144"/>
            <a:ext cx="3921018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0230AC"/>
                </a:solidFill>
              </a:rPr>
              <a:t>Задачи</a:t>
            </a:r>
            <a:r>
              <a:rPr lang="en-US" sz="3600" dirty="0" smtClean="0">
                <a:solidFill>
                  <a:srgbClr val="0230AC"/>
                </a:solidFill>
              </a:rPr>
              <a:t> </a:t>
            </a:r>
            <a:r>
              <a:rPr lang="ru-RU" sz="3600" dirty="0" smtClean="0">
                <a:solidFill>
                  <a:srgbClr val="0230AC"/>
                </a:solidFill>
              </a:rPr>
              <a:t>разработки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57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600" y="2420937"/>
            <a:ext cx="5832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cs typeface="Times New Roman" panose="02020603050405020304" pitchFamily="18" charset="0"/>
              </a:rPr>
              <a:t>Исходный код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cs typeface="Times New Roman" panose="02020603050405020304" pitchFamily="18" charset="0"/>
              </a:rPr>
              <a:t>Конфигурирование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cs typeface="Times New Roman" panose="02020603050405020304" pitchFamily="18" charset="0"/>
              </a:rPr>
              <a:t>Локальная проверка работоспособности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4" y="1485038"/>
            <a:ext cx="5018924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0230AC"/>
                </a:solidFill>
              </a:rPr>
              <a:t>Публикация библиотеки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17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600" y="2420938"/>
            <a:ext cx="58460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ru-RU" sz="2400" dirty="0">
                <a:cs typeface="Times New Roman" panose="02020603050405020304" pitchFamily="18" charset="0"/>
              </a:rPr>
              <a:t>Документация, предоставление примеров </a:t>
            </a:r>
            <a:r>
              <a:rPr lang="ru-RU" sz="2400" dirty="0" smtClean="0">
                <a:cs typeface="Times New Roman" panose="02020603050405020304" pitchFamily="18" charset="0"/>
              </a:rPr>
              <a:t>работоспособности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ru-RU" sz="2400" dirty="0">
                <a:cs typeface="Times New Roman" panose="02020603050405020304" pitchFamily="18" charset="0"/>
              </a:rPr>
              <a:t>Загрузка </a:t>
            </a:r>
            <a:r>
              <a:rPr lang="ru-RU" sz="2400" dirty="0" smtClean="0">
                <a:cs typeface="Times New Roman" panose="02020603050405020304" pitchFamily="18" charset="0"/>
              </a:rPr>
              <a:t>библиотеки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ru-RU" sz="2400" dirty="0">
                <a:cs typeface="Times New Roman" panose="02020603050405020304" pitchFamily="18" charset="0"/>
              </a:rPr>
              <a:t>Проверка на боевом </a:t>
            </a:r>
            <a:r>
              <a:rPr lang="ru-RU" sz="2400" dirty="0" smtClean="0">
                <a:cs typeface="Times New Roman" panose="02020603050405020304" pitchFamily="18" charset="0"/>
              </a:rPr>
              <a:t>проекте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3" y="1485038"/>
            <a:ext cx="50184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0230AC"/>
                </a:solidFill>
              </a:rPr>
              <a:t>Публикация библиотеки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2" y="1485038"/>
            <a:ext cx="7209465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rgbClr val="0230AC"/>
                </a:solidFill>
              </a:rPr>
              <a:t>Примеры работы библиотеки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r>
              <a:rPr lang="ru-RU" dirty="0" smtClean="0"/>
              <a:t>6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82" y="2205038"/>
            <a:ext cx="1612800" cy="28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200" y="2205038"/>
            <a:ext cx="1612800" cy="28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18" y="2205038"/>
            <a:ext cx="1612800" cy="28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836" y="2205038"/>
            <a:ext cx="1612800" cy="28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Straight Arrow Connector 12"/>
          <p:cNvCxnSpPr>
            <a:stCxn id="5" idx="3"/>
            <a:endCxn id="9" idx="1"/>
          </p:cNvCxnSpPr>
          <p:nvPr/>
        </p:nvCxnSpPr>
        <p:spPr>
          <a:xfrm>
            <a:off x="2482182" y="3645038"/>
            <a:ext cx="477018" cy="0"/>
          </a:xfrm>
          <a:prstGeom prst="straightConnector1">
            <a:avLst/>
          </a:prstGeom>
          <a:ln w="12700">
            <a:solidFill>
              <a:srgbClr val="0230A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0" y="3645038"/>
            <a:ext cx="477018" cy="0"/>
          </a:xfrm>
          <a:prstGeom prst="straightConnector1">
            <a:avLst/>
          </a:prstGeom>
          <a:ln w="12700">
            <a:solidFill>
              <a:srgbClr val="0230A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661818" y="3645038"/>
            <a:ext cx="477018" cy="0"/>
          </a:xfrm>
          <a:prstGeom prst="straightConnector1">
            <a:avLst/>
          </a:prstGeom>
          <a:ln w="12700">
            <a:solidFill>
              <a:srgbClr val="0230A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9325" y="2420938"/>
            <a:ext cx="58467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ru-RU" sz="2400" dirty="0">
                <a:cs typeface="Times New Roman" panose="02020603050405020304" pitchFamily="18" charset="0"/>
              </a:rPr>
              <a:t>разработана библиотека для реализации анимаций в рамках модели </a:t>
            </a:r>
            <a:r>
              <a:rPr lang="ru-RU" sz="2400" dirty="0" smtClean="0">
                <a:cs typeface="Times New Roman" panose="02020603050405020304" pitchFamily="18" charset="0"/>
              </a:rPr>
              <a:t>MVC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342900" indent="-342900">
              <a:buFont typeface="Wingdings" charset="2"/>
              <a:buChar char="ü"/>
            </a:pPr>
            <a:r>
              <a:rPr lang="ru-RU" sz="2400" dirty="0">
                <a:cs typeface="Times New Roman" panose="02020603050405020304" pitchFamily="18" charset="0"/>
              </a:rPr>
              <a:t>опубликована в открытом </a:t>
            </a:r>
            <a:r>
              <a:rPr lang="ru-RU" sz="2400" dirty="0" smtClean="0">
                <a:cs typeface="Times New Roman" panose="02020603050405020304" pitchFamily="18" charset="0"/>
              </a:rPr>
              <a:t>источнике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	// </a:t>
            </a:r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https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://</a:t>
            </a:r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github.com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/</a:t>
            </a:r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igorkislyuk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/</a:t>
            </a:r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bacteria</a:t>
            </a:r>
            <a:endParaRPr lang="ru-RU" sz="2400" dirty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Wingdings" charset="2"/>
              <a:buChar char="ü"/>
            </a:pPr>
            <a:r>
              <a:rPr lang="ru-RU" sz="2400" dirty="0">
                <a:cs typeface="Times New Roman" panose="02020603050405020304" pitchFamily="18" charset="0"/>
              </a:rPr>
              <a:t>закреплены навыки разработки программного </a:t>
            </a:r>
            <a:r>
              <a:rPr lang="ru-RU" sz="2400" dirty="0" smtClean="0">
                <a:cs typeface="Times New Roman" panose="02020603050405020304" pitchFamily="18" charset="0"/>
              </a:rPr>
              <a:t>обеспечения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endParaRPr lang="ru-RU" sz="2400" dirty="0">
              <a:cs typeface="Times New Roman" panose="02020603050405020304" pitchFamily="18" charset="0"/>
            </a:endParaRPr>
          </a:p>
          <a:p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3" y="1485038"/>
            <a:ext cx="1750574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0230AC"/>
                </a:solidFill>
              </a:rPr>
              <a:t>Выводы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r>
              <a:rPr lang="ru-RU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1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6954" y="2427238"/>
            <a:ext cx="58091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cs typeface="Times New Roman" panose="02020603050405020304" pitchFamily="18" charset="0"/>
              </a:rPr>
              <a:t>Предпосылки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r>
              <a:rPr lang="ru-RU" sz="2400" dirty="0" smtClean="0"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//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Что?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cs typeface="Times New Roman" panose="02020603050405020304" pitchFamily="18" charset="0"/>
              </a:rPr>
              <a:t>и </a:t>
            </a:r>
            <a:r>
              <a:rPr lang="ru-RU" sz="2400" dirty="0" smtClean="0">
                <a:cs typeface="Times New Roman" panose="02020603050405020304" pitchFamily="18" charset="0"/>
              </a:rPr>
              <a:t>Задачи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r>
              <a:rPr lang="ru-RU" sz="2400" dirty="0" smtClean="0"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// Для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чего?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cs typeface="Times New Roman" panose="02020603050405020304" pitchFamily="18" charset="0"/>
              </a:rPr>
              <a:t>Проектирование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r>
              <a:rPr lang="ru-RU" sz="2400" dirty="0" smtClean="0"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// Каким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образом?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cs typeface="Times New Roman" panose="02020603050405020304" pitchFamily="18" charset="0"/>
              </a:rPr>
              <a:t>Реализация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r>
              <a:rPr lang="ru-RU" sz="2400" dirty="0" smtClean="0"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// 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Как?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cs typeface="Times New Roman" panose="02020603050405020304" pitchFamily="18" charset="0"/>
              </a:rPr>
              <a:t>Выводы</a:t>
            </a:r>
            <a:r>
              <a:rPr lang="en-US" sz="2400" smtClean="0">
                <a:cs typeface="Times New Roman" panose="02020603050405020304" pitchFamily="18" charset="0"/>
              </a:rPr>
              <a:t>.</a:t>
            </a:r>
            <a:r>
              <a:rPr lang="ru-RU" sz="2400" smtClean="0"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// Что в итоге?</a:t>
            </a:r>
          </a:p>
          <a:p>
            <a:pPr indent="363538"/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3" y="1485038"/>
            <a:ext cx="1272284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0230AC"/>
                </a:solidFill>
              </a:rPr>
              <a:t>План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6954" y="2427237"/>
            <a:ext cx="58091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стремительное развитие мобильной </a:t>
            </a:r>
            <a:r>
              <a:rPr lang="ru-RU" sz="2400" dirty="0" smtClean="0">
                <a:cs typeface="Times New Roman" panose="02020603050405020304" pitchFamily="18" charset="0"/>
              </a:rPr>
              <a:t>разработки</a:t>
            </a:r>
            <a:r>
              <a:rPr lang="en-US" sz="2400" dirty="0">
                <a:cs typeface="Times New Roman" panose="02020603050405020304" pitchFamily="18" charset="0"/>
              </a:rPr>
              <a:t>;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высокие </a:t>
            </a:r>
            <a:r>
              <a:rPr lang="ru-RU" sz="2400" dirty="0">
                <a:cs typeface="Times New Roman" panose="02020603050405020304" pitchFamily="18" charset="0"/>
              </a:rPr>
              <a:t>требования </a:t>
            </a:r>
            <a:r>
              <a:rPr lang="ru-RU" sz="2400" dirty="0" smtClean="0">
                <a:cs typeface="Times New Roman" panose="02020603050405020304" pitchFamily="18" charset="0"/>
              </a:rPr>
              <a:t>промышленности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оптимизация </a:t>
            </a:r>
            <a:r>
              <a:rPr lang="ru-RU" sz="2400" dirty="0">
                <a:cs typeface="Times New Roman" panose="02020603050405020304" pitchFamily="18" charset="0"/>
              </a:rPr>
              <a:t>процессов </a:t>
            </a:r>
            <a:r>
              <a:rPr lang="ru-RU" sz="2400" dirty="0" smtClean="0">
                <a:cs typeface="Times New Roman" panose="02020603050405020304" pitchFamily="18" charset="0"/>
              </a:rPr>
              <a:t>разработки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1059" y="1485038"/>
            <a:ext cx="2963341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0230AC"/>
                </a:solidFill>
              </a:rPr>
              <a:t>Предпосылки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89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600" y="2420937"/>
            <a:ext cx="58324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cs typeface="Times New Roman" panose="02020603050405020304" pitchFamily="18" charset="0"/>
              </a:rPr>
              <a:t>Разработать библиотеку для реализации анимаций представлений в рамках модели MVC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// оптимизация времени разработки и уменьшение сложности разработки анимаций перехода между видами контроллеров </a:t>
            </a:r>
          </a:p>
          <a:p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3" y="1485038"/>
            <a:ext cx="1426089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solidFill>
                  <a:srgbClr val="0230AC"/>
                </a:solidFill>
              </a:rPr>
              <a:t>Цель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51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600" y="2420938"/>
            <a:ext cx="5832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анализ существующих </a:t>
            </a:r>
            <a:r>
              <a:rPr lang="ru-RU" sz="2400" dirty="0" smtClean="0">
                <a:cs typeface="Times New Roman" panose="02020603050405020304" pitchFamily="18" charset="0"/>
              </a:rPr>
              <a:t>решений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выработка </a:t>
            </a:r>
            <a:r>
              <a:rPr lang="ru-RU" sz="2400" dirty="0" smtClean="0">
                <a:cs typeface="Times New Roman" panose="02020603050405020304" pitchFamily="18" charset="0"/>
              </a:rPr>
              <a:t>требований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создание архитектуры </a:t>
            </a:r>
            <a:r>
              <a:rPr lang="ru-RU" sz="2400" dirty="0" smtClean="0">
                <a:cs typeface="Times New Roman" panose="02020603050405020304" pitchFamily="18" charset="0"/>
              </a:rPr>
              <a:t>проекта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реализация </a:t>
            </a:r>
            <a:r>
              <a:rPr lang="ru-RU" sz="2400" dirty="0" smtClean="0">
                <a:cs typeface="Times New Roman" panose="02020603050405020304" pitchFamily="18" charset="0"/>
              </a:rPr>
              <a:t>библиотеки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подведение </a:t>
            </a:r>
            <a:r>
              <a:rPr lang="ru-RU" sz="2400" dirty="0" smtClean="0">
                <a:cs typeface="Times New Roman" panose="02020603050405020304" pitchFamily="18" charset="0"/>
              </a:rPr>
              <a:t>итогов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3" y="1485038"/>
            <a:ext cx="1783371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solidFill>
                  <a:srgbClr val="0230AC"/>
                </a:solidFill>
              </a:rPr>
              <a:t>Задачи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6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600" y="2420938"/>
            <a:ext cx="5832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"JHChainableAnimations</a:t>
            </a:r>
            <a:r>
              <a:rPr lang="en-US" sz="2400" dirty="0" smtClean="0">
                <a:cs typeface="Times New Roman" panose="02020603050405020304" pitchFamily="18" charset="0"/>
              </a:rPr>
              <a:t>";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"Presentr</a:t>
            </a:r>
            <a:r>
              <a:rPr lang="en-US" sz="2400" dirty="0" smtClean="0">
                <a:cs typeface="Times New Roman" panose="02020603050405020304" pitchFamily="18" charset="0"/>
              </a:rPr>
              <a:t>";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cs typeface="Times New Roman" panose="02020603050405020304" pitchFamily="18" charset="0"/>
              </a:rPr>
              <a:t>PresenterKit</a:t>
            </a:r>
            <a:r>
              <a:rPr lang="en-US" sz="2400" dirty="0" smtClean="0">
                <a:cs typeface="Times New Roman" panose="02020603050405020304" pitchFamily="18" charset="0"/>
              </a:rPr>
              <a:t>";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"</a:t>
            </a:r>
            <a:r>
              <a:rPr lang="en-US" sz="2400" dirty="0" smtClean="0">
                <a:cs typeface="Times New Roman" panose="02020603050405020304" pitchFamily="18" charset="0"/>
              </a:rPr>
              <a:t>HYBControllerTransitions".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3" y="1485038"/>
            <a:ext cx="5110491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>
                <a:solidFill>
                  <a:srgbClr val="0230AC"/>
                </a:solidFill>
              </a:rPr>
              <a:t>Существующие </a:t>
            </a:r>
            <a:r>
              <a:rPr lang="ru-RU" sz="3600" smtClean="0">
                <a:solidFill>
                  <a:srgbClr val="0230AC"/>
                </a:solidFill>
              </a:rPr>
              <a:t>решения</a:t>
            </a:r>
            <a:endParaRPr lang="ru-RU" sz="360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9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3" y="1485038"/>
            <a:ext cx="5039021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rgbClr val="0230AC"/>
                </a:solidFill>
              </a:rPr>
              <a:t>"JHChainableAnimations</a:t>
            </a:r>
            <a:r>
              <a:rPr lang="en-US" sz="3600" smtClean="0">
                <a:solidFill>
                  <a:srgbClr val="0230AC"/>
                </a:solidFill>
              </a:rPr>
              <a:t>"</a:t>
            </a:r>
            <a:endParaRPr lang="en-US" sz="360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63599" y="2431102"/>
            <a:ext cx="57896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549D35"/>
                </a:solidFill>
              </a:rPr>
              <a:t>+   </a:t>
            </a:r>
            <a:r>
              <a:rPr lang="ru-RU" sz="2600" dirty="0" smtClean="0">
                <a:solidFill>
                  <a:srgbClr val="549D35"/>
                </a:solidFill>
              </a:rPr>
              <a:t>работа с анимациями в целом</a:t>
            </a:r>
          </a:p>
          <a:p>
            <a:r>
              <a:rPr lang="en-US" sz="2600" dirty="0" smtClean="0">
                <a:solidFill>
                  <a:srgbClr val="BD0C13"/>
                </a:solidFill>
              </a:rPr>
              <a:t>-    </a:t>
            </a:r>
            <a:r>
              <a:rPr lang="ru-RU" sz="2600" dirty="0" smtClean="0">
                <a:solidFill>
                  <a:srgbClr val="BD0C13"/>
                </a:solidFill>
              </a:rPr>
              <a:t>отсутствие анимированных переходов</a:t>
            </a:r>
            <a:endParaRPr lang="en-US" sz="2600" dirty="0">
              <a:solidFill>
                <a:srgbClr val="BD0C13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763713" y="4228928"/>
            <a:ext cx="2295821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0230AC"/>
                </a:solidFill>
              </a:rPr>
              <a:t>"Presentr"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3600" y="5069508"/>
            <a:ext cx="57896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549D35"/>
                </a:solidFill>
              </a:rPr>
              <a:t>+   </a:t>
            </a:r>
            <a:r>
              <a:rPr lang="ru-RU" sz="2600" dirty="0" smtClean="0">
                <a:solidFill>
                  <a:srgbClr val="549D35"/>
                </a:solidFill>
              </a:rPr>
              <a:t>модальный показ </a:t>
            </a:r>
          </a:p>
          <a:p>
            <a:r>
              <a:rPr lang="en-US" sz="2600" dirty="0" smtClean="0">
                <a:solidFill>
                  <a:srgbClr val="BD0C13"/>
                </a:solidFill>
              </a:rPr>
              <a:t>-    </a:t>
            </a:r>
            <a:r>
              <a:rPr lang="ru-RU" sz="2600" dirty="0" smtClean="0">
                <a:solidFill>
                  <a:srgbClr val="BD0C13"/>
                </a:solidFill>
              </a:rPr>
              <a:t>ограниченная функциональность</a:t>
            </a:r>
            <a:endParaRPr lang="en-US" sz="2600" dirty="0">
              <a:solidFill>
                <a:srgbClr val="BD0C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87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3" y="1500124"/>
            <a:ext cx="2880042" cy="722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rgbClr val="0230AC"/>
                </a:solidFill>
              </a:rPr>
              <a:t>"</a:t>
            </a:r>
            <a:r>
              <a:rPr lang="en-US" sz="3600" dirty="0" err="1" smtClean="0">
                <a:solidFill>
                  <a:srgbClr val="0230AC"/>
                </a:solidFill>
              </a:rPr>
              <a:t>PresenterKit</a:t>
            </a:r>
            <a:r>
              <a:rPr lang="en-US" sz="3600" dirty="0" smtClean="0">
                <a:solidFill>
                  <a:srgbClr val="0230AC"/>
                </a:solidFill>
              </a:rPr>
              <a:t>"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#7</a:t>
            </a:r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537149" y="3780743"/>
            <a:ext cx="5764902" cy="776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rgbClr val="0230AC"/>
                </a:solidFill>
              </a:rPr>
              <a:t>"HYBControllerTransitions"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0169" y="4793441"/>
            <a:ext cx="57896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549D35"/>
                </a:solidFill>
              </a:rPr>
              <a:t>+   </a:t>
            </a:r>
            <a:r>
              <a:rPr lang="ru-RU" sz="2600" dirty="0" smtClean="0">
                <a:solidFill>
                  <a:srgbClr val="549D35"/>
                </a:solidFill>
              </a:rPr>
              <a:t>анимации по переходу</a:t>
            </a:r>
          </a:p>
          <a:p>
            <a:r>
              <a:rPr lang="en-US" sz="2600" dirty="0" smtClean="0">
                <a:solidFill>
                  <a:srgbClr val="BD0C13"/>
                </a:solidFill>
              </a:rPr>
              <a:t>-    </a:t>
            </a:r>
            <a:r>
              <a:rPr lang="ru-RU" sz="2600" dirty="0" smtClean="0">
                <a:solidFill>
                  <a:srgbClr val="BD0C13"/>
                </a:solidFill>
              </a:rPr>
              <a:t>отсутствие документации и модификации переходов</a:t>
            </a:r>
            <a:endParaRPr lang="en-US" sz="2600" dirty="0">
              <a:solidFill>
                <a:srgbClr val="BD0C1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3600" y="2452968"/>
            <a:ext cx="58324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549D35"/>
                </a:solidFill>
              </a:rPr>
              <a:t>+   </a:t>
            </a:r>
            <a:r>
              <a:rPr lang="ru-RU" sz="2600" dirty="0" smtClean="0">
                <a:solidFill>
                  <a:srgbClr val="549D35"/>
                </a:solidFill>
              </a:rPr>
              <a:t>немодальные переходы</a:t>
            </a:r>
          </a:p>
          <a:p>
            <a:r>
              <a:rPr lang="en-US" sz="2600" dirty="0" smtClean="0">
                <a:solidFill>
                  <a:srgbClr val="BD0C13"/>
                </a:solidFill>
              </a:rPr>
              <a:t>-    </a:t>
            </a:r>
            <a:r>
              <a:rPr lang="ru-RU" sz="2600" dirty="0" smtClean="0">
                <a:solidFill>
                  <a:srgbClr val="BD0C13"/>
                </a:solidFill>
              </a:rPr>
              <a:t>ограниченная функциональность</a:t>
            </a:r>
            <a:endParaRPr lang="en-US" sz="2600" dirty="0">
              <a:solidFill>
                <a:srgbClr val="BD0C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4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600" y="2420938"/>
            <a:ext cx="5832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цельное архитектурное </a:t>
            </a:r>
            <a:r>
              <a:rPr lang="ru-RU" sz="2400" dirty="0" smtClean="0">
                <a:cs typeface="Times New Roman" panose="02020603050405020304" pitchFamily="18" charset="0"/>
              </a:rPr>
              <a:t>решение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контроллеры </a:t>
            </a:r>
            <a:r>
              <a:rPr lang="ru-RU" sz="2400" dirty="0" smtClean="0">
                <a:cs typeface="Times New Roman" panose="02020603050405020304" pitchFamily="18" charset="0"/>
              </a:rPr>
              <a:t>анимации</a:t>
            </a:r>
            <a:r>
              <a:rPr lang="en-US" sz="2400" dirty="0" smtClean="0">
                <a:cs typeface="Times New Roman" panose="02020603050405020304" pitchFamily="18" charset="0"/>
              </a:rPr>
              <a:t>;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сокрытие логики в категории </a:t>
            </a:r>
            <a:r>
              <a:rPr lang="ru-RU" sz="2400" dirty="0" smtClean="0">
                <a:cs typeface="Times New Roman" panose="02020603050405020304" pitchFamily="18" charset="0"/>
              </a:rPr>
              <a:t>UIViewController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// контроллер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cs typeface="Times New Roman" panose="02020603050405020304" pitchFamily="18" charset="0"/>
              </a:rPr>
              <a:t>вида</a:t>
            </a:r>
            <a:endParaRPr lang="ru-RU" sz="2400" dirty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3713" y="1473745"/>
            <a:ext cx="3629263" cy="731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>
                <a:solidFill>
                  <a:srgbClr val="0230AC"/>
                </a:solidFill>
              </a:rPr>
              <a:t>Проектирование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901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7400</TotalTime>
  <Words>560</Words>
  <Application>Microsoft Macintosh PowerPoint</Application>
  <PresentationFormat>On-screen Show (4:3)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Mangal</vt:lpstr>
      <vt:lpstr>Times New Roman</vt:lpstr>
      <vt:lpstr>Verdana</vt:lpstr>
      <vt:lpstr>Wingdings</vt:lpstr>
      <vt:lpstr>Cover</vt:lpstr>
      <vt:lpstr>1_Cover</vt:lpstr>
      <vt:lpstr>Разработка библиотеки для реализации анимации представлений в рамках модели MVC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Кислюк Игорь Витальевич</cp:lastModifiedBy>
  <cp:revision>142</cp:revision>
  <dcterms:created xsi:type="dcterms:W3CDTF">2014-06-27T12:30:22Z</dcterms:created>
  <dcterms:modified xsi:type="dcterms:W3CDTF">2017-06-17T13:29:54Z</dcterms:modified>
</cp:coreProperties>
</file>