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  <p:sldMasterId id="2147483687" r:id="rId2"/>
    <p:sldMasterId id="2147483702" r:id="rId3"/>
    <p:sldMasterId id="2147483717" r:id="rId4"/>
    <p:sldMasterId id="2147483729" r:id="rId5"/>
  </p:sldMasterIdLst>
  <p:notesMasterIdLst>
    <p:notesMasterId r:id="rId27"/>
  </p:notesMasterIdLst>
  <p:sldIdLst>
    <p:sldId id="274" r:id="rId6"/>
    <p:sldId id="273" r:id="rId7"/>
    <p:sldId id="275" r:id="rId8"/>
    <p:sldId id="256" r:id="rId9"/>
    <p:sldId id="258" r:id="rId10"/>
    <p:sldId id="279" r:id="rId11"/>
    <p:sldId id="280" r:id="rId12"/>
    <p:sldId id="281" r:id="rId13"/>
    <p:sldId id="283" r:id="rId14"/>
    <p:sldId id="284" r:id="rId15"/>
    <p:sldId id="289" r:id="rId16"/>
    <p:sldId id="286" r:id="rId17"/>
    <p:sldId id="285" r:id="rId18"/>
    <p:sldId id="288" r:id="rId19"/>
    <p:sldId id="290" r:id="rId20"/>
    <p:sldId id="293" r:id="rId21"/>
    <p:sldId id="294" r:id="rId22"/>
    <p:sldId id="295" r:id="rId23"/>
    <p:sldId id="277" r:id="rId24"/>
    <p:sldId id="28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имбалов Артем" initials="БА" lastIdx="1" clrIdx="0">
    <p:extLst>
      <p:ext uri="{19B8F6BF-5375-455C-9EA6-DF929625EA0E}">
        <p15:presenceInfo xmlns="" xmlns:p15="http://schemas.microsoft.com/office/powerpoint/2012/main" userId="de1b7d8916b50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8"/>
    <a:srgbClr val="EFF9FF"/>
    <a:srgbClr val="D5EFFF"/>
    <a:srgbClr val="7E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5201" autoAdjust="0"/>
  </p:normalViewPr>
  <p:slideViewPr>
    <p:cSldViewPr snapToGrid="0">
      <p:cViewPr>
        <p:scale>
          <a:sx n="70" d="100"/>
          <a:sy n="70" d="100"/>
        </p:scale>
        <p:origin x="-2580" y="-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Ручной анализ (эталон)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избыточные участки кода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Статический анализ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избыточные участки кода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Динамический анализ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избыточные участки кода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Сигнатурный анализ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избыточные участки кода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0.05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Анализ на основе фильтрации Байеса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избыточные участки кода</c:v>
                </c:pt>
              </c:strCache>
            </c:strRef>
          </c:cat>
          <c:val>
            <c:numRef>
              <c:f>Лист1!$F$2</c:f>
              <c:numCache>
                <c:formatCode>General</c:formatCode>
                <c:ptCount val="1"/>
                <c:pt idx="0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-83"/>
        <c:axId val="86217856"/>
        <c:axId val="86219392"/>
      </c:barChart>
      <c:catAx>
        <c:axId val="86217856"/>
        <c:scaling>
          <c:orientation val="minMax"/>
        </c:scaling>
        <c:delete val="0"/>
        <c:axPos val="b"/>
        <c:majorTickMark val="out"/>
        <c:minorTickMark val="none"/>
        <c:tickLblPos val="nextTo"/>
        <c:crossAx val="86219392"/>
        <c:crosses val="autoZero"/>
        <c:auto val="1"/>
        <c:lblAlgn val="ctr"/>
        <c:lblOffset val="100"/>
        <c:noMultiLvlLbl val="0"/>
      </c:catAx>
      <c:valAx>
        <c:axId val="86219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217856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Ручной анализ (эталон)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дефекты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Статический анализ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дефекты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0.05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Динамический анализ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дефекты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0.05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Сигнатурный анализ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дефекты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Анализ на основе фильтрации Байеса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дефекты</c:v>
                </c:pt>
              </c:strCache>
            </c:strRef>
          </c:cat>
          <c:val>
            <c:numRef>
              <c:f>Лист1!$F$2</c:f>
              <c:numCache>
                <c:formatCode>General</c:formatCode>
                <c:ptCount val="1"/>
                <c:pt idx="0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-83"/>
        <c:axId val="85953920"/>
        <c:axId val="86664704"/>
      </c:barChart>
      <c:catAx>
        <c:axId val="85953920"/>
        <c:scaling>
          <c:orientation val="minMax"/>
        </c:scaling>
        <c:delete val="0"/>
        <c:axPos val="b"/>
        <c:majorTickMark val="out"/>
        <c:minorTickMark val="none"/>
        <c:tickLblPos val="nextTo"/>
        <c:crossAx val="86664704"/>
        <c:crosses val="autoZero"/>
        <c:auto val="1"/>
        <c:lblAlgn val="ctr"/>
        <c:lblOffset val="100"/>
        <c:noMultiLvlLbl val="0"/>
      </c:catAx>
      <c:valAx>
        <c:axId val="8666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953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Ручной анализ (эталон)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закладки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Статический анализ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закладки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0.05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Динамический анализ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закладки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Сигнатурный анализ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закладки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0.05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Анализ на основе фильтрации Байеса</c:v>
                </c:pt>
              </c:strCache>
            </c:strRef>
          </c:tx>
          <c:invertIfNegative val="0"/>
          <c:cat>
            <c:strRef>
              <c:f>Лист1!$A$2</c:f>
              <c:strCache>
                <c:ptCount val="1"/>
                <c:pt idx="0">
                  <c:v>Выявленные программные закладки</c:v>
                </c:pt>
              </c:strCache>
            </c:strRef>
          </c:cat>
          <c:val>
            <c:numRef>
              <c:f>Лист1!$F$2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-83"/>
        <c:axId val="85963520"/>
        <c:axId val="85965056"/>
      </c:barChart>
      <c:catAx>
        <c:axId val="85963520"/>
        <c:scaling>
          <c:orientation val="minMax"/>
        </c:scaling>
        <c:delete val="0"/>
        <c:axPos val="b"/>
        <c:majorTickMark val="out"/>
        <c:minorTickMark val="none"/>
        <c:tickLblPos val="nextTo"/>
        <c:crossAx val="85965056"/>
        <c:crosses val="autoZero"/>
        <c:auto val="1"/>
        <c:lblAlgn val="ctr"/>
        <c:lblOffset val="100"/>
        <c:noMultiLvlLbl val="0"/>
      </c:catAx>
      <c:valAx>
        <c:axId val="85965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963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C41D1-35DA-4BB7-9B9C-ECFFC870684D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0AAD6-58A8-41CA-B23C-1637281AA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25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0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смотря на все достоинства, следует отметить, что применение этого способа влечет за собой нагрузку на вычислительную систему каждого агента, требует выделения ресурсов памяти и использование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94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смотря на все достоинства, следует отметить, что применение этого способа влечет за собой нагрузку на вычислительную систему каждого агента, требует выделения ресурсов памяти и использование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9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смотря на все достоинства, следует отметить, что применение этого способа влечет за собой нагрузку на вычислительную систему каждого агента, требует выделения ресурсов памяти и использование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94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смотря на все достоинства, следует отметить, что применение этого способа влечет за собой нагрузку на вычислительную систему каждого агента, требует выделения ресурсов памяти и использование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94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смотря на все достоинства, следует отметить, что применение этого способа влечет за собой нагрузку на вычислительную систему каждого агента, требует выделения ресурсов памяти и использование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9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604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смотря на все достоинства, следует отметить, что применение этого способа влечет за собой нагрузку на вычислительную систему каждого агента, требует выделения ресурсов памяти и использование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9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1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работы: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особенности работы МРТС при решении задачи покрытия максимальной площади.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Исследовать на подверженность «скрытым атакам».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сравнить существующие механизмы «мягкой» безопасности, а также выбрать один из них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Рассмотреть выбранный механизм и применить его для защиты МРТС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Провести испытания выбранной модели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Предложить и применить модификации для выбранного способа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Произвести оценку плюсов и минусов модели безопасности на основе вычисления доверия и репутации для данной МРТС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практические рекомендации по внедрению данного способа в МРТС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93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 определяет и раскрывает такие понятия как 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недекларированные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возможности»,  «программные закладки», «функциональный объект», «информационный объект», «фактический маршрут выполнения функциональных объектов», «критический маршрут выполнения функциональных объектов», «статический анализ исходных текстов программ», «динамический анализ исходных текстов программ».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Устанавливается четыре уровня контроля отсутствия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недекларированных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возможностей. Каждый уровень характеризуется определенной минимальной совокупностью требований.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AAD6-58A8-41CA-B23C-1637281AA3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798734" y="65405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800" dirty="0">
              <a:solidFill>
                <a:srgbClr val="0230AC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880352" y="569913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800" dirty="0">
              <a:solidFill>
                <a:srgbClr val="0230AC"/>
              </a:solidFill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1" y="1885950"/>
            <a:ext cx="63881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32447"/>
            <a:ext cx="85344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1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68198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0557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609601" y="3865563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4367758" y="3865563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8114274" y="3865563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26297"/>
            <a:ext cx="53848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4426297"/>
            <a:ext cx="53848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9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346583"/>
            <a:ext cx="6691184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45918" y="2360173"/>
            <a:ext cx="4048753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1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9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8734" y="65405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0352" y="569913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1" y="1885950"/>
            <a:ext cx="63881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32447"/>
            <a:ext cx="85344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98734" y="65405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0352" y="569913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4" y="1277939"/>
            <a:ext cx="5452533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32447"/>
            <a:ext cx="85344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3901768"/>
            <a:ext cx="85344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4849607"/>
            <a:ext cx="85344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40615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4800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91" y="1329895"/>
            <a:ext cx="7953917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20929" y="3429000"/>
            <a:ext cx="7954433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425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853" y="1236510"/>
            <a:ext cx="3617659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3589"/>
            <a:ext cx="39624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680372"/>
            <a:ext cx="109728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3716939"/>
            <a:ext cx="109728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2262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3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4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798734" y="65405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800" dirty="0">
              <a:solidFill>
                <a:srgbClr val="0230AC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80352" y="569913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800" dirty="0">
              <a:solidFill>
                <a:srgbClr val="0230AC"/>
              </a:solidFill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4" y="1277939"/>
            <a:ext cx="5452533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32447"/>
            <a:ext cx="85344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3901768"/>
            <a:ext cx="85344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4849607"/>
            <a:ext cx="85344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70974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6350" y="1"/>
            <a:ext cx="12185652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10408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91391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6350" y="1"/>
            <a:ext cx="12185652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858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41681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93052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5432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52583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607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33730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986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4800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91" y="1329895"/>
            <a:ext cx="7953917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20929" y="3429000"/>
            <a:ext cx="7954433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267550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9419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67" y="5076826"/>
            <a:ext cx="321733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28177"/>
            <a:ext cx="8365245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35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346583"/>
            <a:ext cx="6691184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545917" y="2346325"/>
            <a:ext cx="4036483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45917" y="4384675"/>
            <a:ext cx="4036483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36664"/>
            <a:ext cx="109728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256846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1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68198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0557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601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368198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8130557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609601" y="3865563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4367758" y="3865563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8114274" y="3865563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609601" y="596368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4367758" y="596368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8114274" y="596368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340112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560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968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995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45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68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03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853" y="1236510"/>
            <a:ext cx="3617659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008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628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10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82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793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360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798734" y="654050"/>
            <a:ext cx="18473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1800" smtClean="0">
              <a:solidFill>
                <a:srgbClr val="0230AC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880352" y="569913"/>
            <a:ext cx="18473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1800" smtClean="0">
              <a:solidFill>
                <a:srgbClr val="0230AC"/>
              </a:solidFill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1" y="1885950"/>
            <a:ext cx="63881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32447"/>
            <a:ext cx="85344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976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798734" y="654050"/>
            <a:ext cx="18473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1800" smtClean="0">
              <a:solidFill>
                <a:srgbClr val="0230AC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880352" y="569913"/>
            <a:ext cx="18473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sz="1800" smtClean="0">
              <a:solidFill>
                <a:srgbClr val="0230AC"/>
              </a:solidFill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4" y="1277939"/>
            <a:ext cx="5452533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32447"/>
            <a:ext cx="85344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3901768"/>
            <a:ext cx="85344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4849607"/>
            <a:ext cx="85344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2544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4800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91" y="1329895"/>
            <a:ext cx="7953917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20929" y="3429000"/>
            <a:ext cx="7954433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730950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853" y="1236510"/>
            <a:ext cx="3617659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4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3589"/>
            <a:ext cx="39624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680372"/>
            <a:ext cx="109728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3716939"/>
            <a:ext cx="109728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2363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3589"/>
            <a:ext cx="39624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680372"/>
            <a:ext cx="109728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3716939"/>
            <a:ext cx="109728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805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67" y="5076826"/>
            <a:ext cx="321733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28177"/>
            <a:ext cx="8365245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46583"/>
            <a:ext cx="53848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46583"/>
            <a:ext cx="53848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346583"/>
            <a:ext cx="6691184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545917" y="2346325"/>
            <a:ext cx="4036483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45917" y="4384675"/>
            <a:ext cx="4036483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36664"/>
            <a:ext cx="109728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1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68198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0557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601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368198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8130557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609601" y="3865563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4367758" y="3865563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8114274" y="3865563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609601" y="596368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4367758" y="596368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8114274" y="596368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5374218" y="247651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236664"/>
            <a:ext cx="109728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60601"/>
            <a:ext cx="109728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218" y="439739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International Students and Scholars Rock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"/>
            <a:ext cx="12192000" cy="792163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US" sz="1400" dirty="0" err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236664"/>
            <a:ext cx="109728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60601"/>
            <a:ext cx="109728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TextBox 3"/>
          <p:cNvSpPr txBox="1"/>
          <p:nvPr/>
        </p:nvSpPr>
        <p:spPr>
          <a:xfrm>
            <a:off x="-1153584" y="551180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84081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/>
          <p:nvPr/>
        </p:nvSpPr>
        <p:spPr bwMode="auto">
          <a:xfrm>
            <a:off x="0" y="1"/>
            <a:ext cx="12192000" cy="792163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US" sz="1400" dirty="0" err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153584" y="551180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10" name="Picture 6" descr="ITMO_logo3_RU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84081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41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F57B-7B91-4326-8236-3941A0C2EF5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International Students and Scholars Rock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5694-98B9-47C1-8F8B-468913550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9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236664"/>
            <a:ext cx="109728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60601"/>
            <a:ext cx="109728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218" y="439739"/>
            <a:ext cx="6208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>
                <a:solidFill>
                  <a:srgbClr val="FFFFFF"/>
                </a:solidFill>
              </a:rPr>
              <a:t>Метод анализа показателей информационной безопасности беспроводных сетей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9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2895600" y="6132513"/>
            <a:ext cx="6400800" cy="304800"/>
          </a:xfrm>
        </p:spPr>
        <p:txBody>
          <a:bodyPr/>
          <a:lstStyle/>
          <a:p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657225" y="3216271"/>
            <a:ext cx="11201400" cy="94138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выявления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недекларированных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возможностей в программном обеспечении на основе критерия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Баейса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10759" y="4453489"/>
            <a:ext cx="3771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Автор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Бимбалов Артем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Эдуардович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10759" y="4863619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Квалификация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магистр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10759" y="53024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Зикратов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И. А.,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доктор технических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7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5" y="148838"/>
            <a:ext cx="58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136734" y="828062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ильтрация на основе критерия Байеса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14" y="1876304"/>
            <a:ext cx="12361830" cy="115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14341" y="3053045"/>
                <a:ext cx="10445458" cy="3469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𝑁</m:t>
                            </m:r>
                          </m:e>
                          <m:e>
                            <m:r>
                              <a:rPr lang="ru-RU" sz="2400" i="1">
                                <a:latin typeface="Cambria Math"/>
                              </a:rPr>
                              <m:t>𝐹</m:t>
                            </m:r>
                          </m:e>
                        </m:d>
                      </m:e>
                    </m:func>
                  </m:oMath>
                </a14:m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—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условная вероятность того, что участок кода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—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потенциально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опасный, при условии, что функция «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fwrite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» находится в нём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Pr</m:t>
                    </m:r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𝑁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— полная вероятность того, что произвольный участок кода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—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потенциально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опасный;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Pr</m:t>
                    </m:r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𝐹</m:t>
                    </m:r>
                    <m:r>
                      <a:rPr lang="ru-RU" sz="2400" i="1">
                        <a:latin typeface="Cambria Math"/>
                      </a:rPr>
                      <m:t>|</m:t>
                    </m:r>
                    <m:r>
                      <a:rPr lang="ru-RU" sz="2400" i="1">
                        <a:latin typeface="Cambria Math"/>
                      </a:rPr>
                      <m:t>𝑁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— условная вероятность того, что функция «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fwrite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» появляется в участках кода, если они являются потенциально опасными;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Pr</m:t>
                    </m:r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𝐷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— полная вероятность того, что произвольный участок кода не является потенциально опасным;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Pr</m:t>
                    </m:r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𝐹</m:t>
                    </m:r>
                    <m:r>
                      <a:rPr lang="ru-RU" sz="2400" i="1">
                        <a:latin typeface="Cambria Math"/>
                      </a:rPr>
                      <m:t>|</m:t>
                    </m:r>
                    <m:r>
                      <a:rPr lang="ru-RU" sz="2400" i="1">
                        <a:latin typeface="Cambria Math"/>
                      </a:rPr>
                      <m:t>𝐷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— условная вероятность того, что функция «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fwrite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» появляется в участках кода, если они не являются потенциально опасными;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41" y="3053045"/>
                <a:ext cx="10445458" cy="3469348"/>
              </a:xfrm>
              <a:prstGeom prst="rect">
                <a:avLst/>
              </a:prstGeom>
              <a:blipFill rotWithShape="1">
                <a:blip r:embed="rId5"/>
                <a:stretch>
                  <a:fillRect l="-642" r="-584" b="-2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6" y="148838"/>
            <a:ext cx="58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91488" y="2420210"/>
            <a:ext cx="4060778" cy="586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Обучение анализатора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Блок-схема: данные 11"/>
          <p:cNvSpPr/>
          <p:nvPr/>
        </p:nvSpPr>
        <p:spPr>
          <a:xfrm>
            <a:off x="730924" y="2420211"/>
            <a:ext cx="4060778" cy="5868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Обучающая выборка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91488" y="3366462"/>
            <a:ext cx="4060778" cy="586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Проведение анализа исследуемого участка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Блок-схема: решение 13"/>
          <p:cNvSpPr/>
          <p:nvPr/>
        </p:nvSpPr>
        <p:spPr>
          <a:xfrm>
            <a:off x="5091488" y="4344563"/>
            <a:ext cx="4060778" cy="118736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Оценка полученного значения</a:t>
            </a:r>
          </a:p>
        </p:txBody>
      </p:sp>
      <p:sp>
        <p:nvSpPr>
          <p:cNvPr id="16" name="Блок-схема: альтернативный процесс 15"/>
          <p:cNvSpPr/>
          <p:nvPr/>
        </p:nvSpPr>
        <p:spPr>
          <a:xfrm>
            <a:off x="5582985" y="6114228"/>
            <a:ext cx="3077778" cy="58685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результата</a:t>
            </a:r>
          </a:p>
        </p:txBody>
      </p:sp>
      <p:cxnSp>
        <p:nvCxnSpPr>
          <p:cNvPr id="11" name="Прямая со стрелкой 10"/>
          <p:cNvCxnSpPr>
            <a:stCxn id="12" idx="5"/>
            <a:endCxn id="2" idx="1"/>
          </p:cNvCxnSpPr>
          <p:nvPr/>
        </p:nvCxnSpPr>
        <p:spPr>
          <a:xfrm flipV="1">
            <a:off x="4385624" y="2713637"/>
            <a:ext cx="7058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2"/>
            <a:endCxn id="14" idx="0"/>
          </p:cNvCxnSpPr>
          <p:nvPr/>
        </p:nvCxnSpPr>
        <p:spPr>
          <a:xfrm>
            <a:off x="7121877" y="3953316"/>
            <a:ext cx="0" cy="3912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Блок-схема: данные 28"/>
          <p:cNvSpPr/>
          <p:nvPr/>
        </p:nvSpPr>
        <p:spPr>
          <a:xfrm>
            <a:off x="563365" y="3366462"/>
            <a:ext cx="4060778" cy="5868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Исследуемый участок кода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Прямая со стрелкой 31"/>
          <p:cNvCxnSpPr>
            <a:stCxn id="29" idx="5"/>
            <a:endCxn id="13" idx="1"/>
          </p:cNvCxnSpPr>
          <p:nvPr/>
        </p:nvCxnSpPr>
        <p:spPr>
          <a:xfrm>
            <a:off x="4218065" y="3659889"/>
            <a:ext cx="8734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Блок-схема: альтернативный процесс 41"/>
          <p:cNvSpPr/>
          <p:nvPr/>
        </p:nvSpPr>
        <p:spPr>
          <a:xfrm>
            <a:off x="1475563" y="1660538"/>
            <a:ext cx="2985025" cy="58685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Начало работы</a:t>
            </a:r>
          </a:p>
        </p:txBody>
      </p:sp>
      <p:cxnSp>
        <p:nvCxnSpPr>
          <p:cNvPr id="43" name="Прямая со стрелкой 42"/>
          <p:cNvCxnSpPr>
            <a:stCxn id="42" idx="2"/>
          </p:cNvCxnSpPr>
          <p:nvPr/>
        </p:nvCxnSpPr>
        <p:spPr>
          <a:xfrm flipH="1">
            <a:off x="2968075" y="2247392"/>
            <a:ext cx="1" cy="172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2" idx="2"/>
            <a:endCxn id="29" idx="1"/>
          </p:cNvCxnSpPr>
          <p:nvPr/>
        </p:nvCxnSpPr>
        <p:spPr>
          <a:xfrm rot="5400000">
            <a:off x="4678117" y="922702"/>
            <a:ext cx="359398" cy="452812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4" idx="1"/>
            <a:endCxn id="16" idx="0"/>
          </p:cNvCxnSpPr>
          <p:nvPr/>
        </p:nvCxnSpPr>
        <p:spPr>
          <a:xfrm rot="10800000" flipH="1" flipV="1">
            <a:off x="5091488" y="4938244"/>
            <a:ext cx="2030386" cy="1175983"/>
          </a:xfrm>
          <a:prstGeom prst="bentConnector4">
            <a:avLst>
              <a:gd name="adj1" fmla="val -116791"/>
              <a:gd name="adj2" fmla="val 752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14" idx="3"/>
            <a:endCxn id="16" idx="0"/>
          </p:cNvCxnSpPr>
          <p:nvPr/>
        </p:nvCxnSpPr>
        <p:spPr>
          <a:xfrm flipH="1">
            <a:off x="7121874" y="4938245"/>
            <a:ext cx="2030392" cy="1175983"/>
          </a:xfrm>
          <a:prstGeom prst="bentConnector4">
            <a:avLst>
              <a:gd name="adj1" fmla="val -108052"/>
              <a:gd name="adj2" fmla="val 752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39618" y="4938245"/>
            <a:ext cx="218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Потенциально опасный участок кода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52266" y="4970120"/>
            <a:ext cx="218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Условно безопасный участок кода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Соединительная линия уступом 27"/>
          <p:cNvCxnSpPr>
            <a:endCxn id="2" idx="3"/>
          </p:cNvCxnSpPr>
          <p:nvPr/>
        </p:nvCxnSpPr>
        <p:spPr>
          <a:xfrm rot="5400000" flipH="1" flipV="1">
            <a:off x="6532328" y="3303190"/>
            <a:ext cx="3209491" cy="2030386"/>
          </a:xfrm>
          <a:prstGeom prst="bentConnector4">
            <a:avLst>
              <a:gd name="adj1" fmla="val -1772"/>
              <a:gd name="adj2" fmla="val 2288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433129" y="2731806"/>
            <a:ext cx="218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Добавление новых статистических данных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136734" y="828062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НДВ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6" y="148838"/>
            <a:ext cx="58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136734" y="828062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участка кода для анализатора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19980"/>
              </p:ext>
            </p:extLst>
          </p:nvPr>
        </p:nvGraphicFramePr>
        <p:xfrm>
          <a:off x="748381" y="1544519"/>
          <a:ext cx="5063064" cy="4663440"/>
        </p:xfrm>
        <a:graphic>
          <a:graphicData uri="http://schemas.openxmlformats.org/drawingml/2006/table">
            <a:tbl>
              <a:tblPr firstRow="1" firstCol="1" bandRow="1"/>
              <a:tblGrid>
                <a:gridCol w="506306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#</a:t>
                      </a:r>
                      <a:r>
                        <a:rPr lang="en-US" sz="1800" dirty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include &lt;</a:t>
                      </a:r>
                      <a:r>
                        <a:rPr lang="en-US" sz="1800" dirty="0" err="1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stdio.h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&gt;</a:t>
                      </a:r>
                      <a:endParaRPr lang="ru-RU" sz="1800" dirty="0" smtClean="0">
                        <a:solidFill>
                          <a:srgbClr val="339933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#include &lt;</a:t>
                      </a:r>
                      <a:r>
                        <a:rPr lang="en-US" sz="1800" dirty="0" err="1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stdlib.h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&gt;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ru-RU" sz="1800" dirty="0" smtClean="0">
                        <a:solidFill>
                          <a:srgbClr val="953735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err="1" smtClean="0">
                          <a:solidFill>
                            <a:srgbClr val="953735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main</a:t>
                      </a:r>
                      <a:r>
                        <a:rPr lang="en-US" sz="1800" dirty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br>
                        <a:rPr lang="en-US" sz="1800" dirty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{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solidFill>
                            <a:srgbClr val="9933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err="1">
                          <a:solidFill>
                            <a:srgbClr val="9933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222222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dirty="0" err="1" smtClean="0">
                          <a:solidFill>
                            <a:srgbClr val="222222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  <a:endParaRPr lang="ru-RU" sz="3200" dirty="0" smtClean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err="1" smtClean="0">
                          <a:solidFill>
                            <a:srgbClr val="000066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scanf</a:t>
                      </a:r>
                      <a:r>
                        <a:rPr lang="en-US" sz="1800" dirty="0" smtClean="0">
                          <a:solidFill>
                            <a:srgbClr val="0099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"%d"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222222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dirty="0" err="1" smtClean="0">
                          <a:solidFill>
                            <a:srgbClr val="222222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en-US" sz="1800" dirty="0" smtClean="0">
                          <a:solidFill>
                            <a:srgbClr val="0099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  <a:b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FILE *</a:t>
                      </a:r>
                      <a:r>
                        <a:rPr lang="en-US" sz="1800" dirty="0" err="1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  <a:b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smtClean="0">
                          <a:solidFill>
                            <a:srgbClr val="CCCC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((</a:t>
                      </a:r>
                      <a:r>
                        <a:rPr lang="en-US" sz="1800" dirty="0" err="1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fopen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"test"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"w"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))==</a:t>
                      </a: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NULL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 {</a:t>
                      </a:r>
                      <a:b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"Cannot open file."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);</a:t>
                      </a:r>
                      <a:b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smtClean="0">
                          <a:solidFill>
                            <a:srgbClr val="CCCC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  <a:b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b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fwrite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800" dirty="0" err="1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sizeof</a:t>
                      </a: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800" dirty="0" err="1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);</a:t>
                      </a:r>
                      <a:b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err="1" smtClean="0">
                          <a:solidFill>
                            <a:srgbClr val="00206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fclose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);</a:t>
                      </a:r>
                      <a:b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smtClean="0">
                          <a:solidFill>
                            <a:srgbClr val="CCCC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206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  <a:b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smtClean="0">
                          <a:solidFill>
                            <a:srgbClr val="339933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ru-RU" sz="32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88990"/>
              </p:ext>
            </p:extLst>
          </p:nvPr>
        </p:nvGraphicFramePr>
        <p:xfrm>
          <a:off x="6487862" y="1517224"/>
          <a:ext cx="5063064" cy="4663440"/>
        </p:xfrm>
        <a:graphic>
          <a:graphicData uri="http://schemas.openxmlformats.org/drawingml/2006/table">
            <a:tbl>
              <a:tblPr firstRow="1" firstCol="1" bandRow="1"/>
              <a:tblGrid>
                <a:gridCol w="506306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#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stdio.h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&gt;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#include 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stdlib.h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&gt;</a:t>
                      </a:r>
                      <a:endParaRPr lang="ru-RU" sz="3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ru-RU" sz="1800" dirty="0" smtClean="0">
                        <a:solidFill>
                          <a:srgbClr val="953735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main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(void)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{</a:t>
                      </a:r>
                      <a:endParaRPr lang="ru-RU" sz="3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3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  <a:endParaRPr lang="ru-RU" sz="3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scanf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("%d", </a:t>
                      </a:r>
                      <a:r>
                        <a:rPr lang="en-US" sz="1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);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FILE *</a:t>
                      </a:r>
                      <a:r>
                        <a:rPr lang="en-US" sz="1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;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if((</a:t>
                      </a:r>
                      <a:r>
                        <a:rPr lang="en-US" sz="1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fopen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("test", "w"))==NULL) {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("Cannot open file.");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1;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fwrite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(&amp;</a:t>
                      </a:r>
                      <a:r>
                        <a:rPr lang="en-US" sz="1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sizeof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), 1, </a:t>
                      </a:r>
                      <a:r>
                        <a:rPr lang="en-US" sz="1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);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fclose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);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return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0;</a:t>
                      </a:r>
                      <a:b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ru-RU" sz="3200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9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6" y="148838"/>
            <a:ext cx="58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136734" y="828062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 с точки зрения анализатора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54521"/>
              </p:ext>
            </p:extLst>
          </p:nvPr>
        </p:nvGraphicFramePr>
        <p:xfrm>
          <a:off x="2073070" y="1612759"/>
          <a:ext cx="8128000" cy="2172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Kn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fopen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fgetc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printf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fclose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scanf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fopen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fwrite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fclose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scanf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fopen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fgetc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printf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>
          <a:xfrm>
            <a:off x="136734" y="3805543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на основе обучающей выборки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35221"/>
              </p:ext>
            </p:extLst>
          </p:nvPr>
        </p:nvGraphicFramePr>
        <p:xfrm>
          <a:off x="732252" y="4644830"/>
          <a:ext cx="10818674" cy="2103120"/>
        </p:xfrm>
        <a:graphic>
          <a:graphicData uri="http://schemas.openxmlformats.org/drawingml/2006/table">
            <a:tbl>
              <a:tblPr firstRow="1" firstCol="1" bandRow="1"/>
              <a:tblGrid>
                <a:gridCol w="2846246"/>
                <a:gridCol w="2884678"/>
                <a:gridCol w="2403145"/>
                <a:gridCol w="2684605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Название функции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Встречаемость в выборке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Встречаемость в классе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Встречаемость в классе 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fopen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fgetc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return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2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6" y="148838"/>
            <a:ext cx="64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136734" y="828062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вероятности «опасности» кода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712226" y="3250980"/>
                <a:ext cx="4668009" cy="686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𝑝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26" y="3250980"/>
                <a:ext cx="4668009" cy="6864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058456"/>
                  </p:ext>
                </p:extLst>
              </p:nvPr>
            </p:nvGraphicFramePr>
            <p:xfrm>
              <a:off x="486546" y="1916372"/>
              <a:ext cx="5122684" cy="28709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79771"/>
                    <a:gridCol w="2642913"/>
                  </a:tblGrid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 dirty="0" smtClean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Название функции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20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ru-RU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fopen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fgetc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fclose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38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return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goto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058456"/>
                  </p:ext>
                </p:extLst>
              </p:nvPr>
            </p:nvGraphicFramePr>
            <p:xfrm>
              <a:off x="486546" y="1916372"/>
              <a:ext cx="5122684" cy="28709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79771"/>
                    <a:gridCol w="2642913"/>
                  </a:tblGrid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46" t="-12857" r="-106634" b="-5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94226" t="-12857" r="-231" b="-574286"/>
                          </a:stretch>
                        </a:blipFill>
                      </a:tcPr>
                    </a:tc>
                  </a:tr>
                  <a:tr h="4872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fopen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94226" t="-98750" r="-231" b="-402500"/>
                          </a:stretch>
                        </a:blipFill>
                      </a:tcPr>
                    </a:tc>
                  </a:tr>
                  <a:tr h="4864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fgetc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94226" t="-198750" r="-231" b="-302500"/>
                          </a:stretch>
                        </a:blipFill>
                      </a:tcPr>
                    </a:tc>
                  </a:tr>
                  <a:tr h="4872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fclose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94226" t="-298750" r="-231" b="-202500"/>
                          </a:stretch>
                        </a:blipFill>
                      </a:tcPr>
                    </a:tc>
                  </a:tr>
                  <a:tr h="496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return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94226" t="-393827" r="-231" b="-100000"/>
                          </a:stretch>
                        </a:blipFill>
                      </a:tcPr>
                    </a:tc>
                  </a:tr>
                  <a:tr h="4864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200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goto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94226" t="-500000" r="-231" b="-1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333983" y="1571491"/>
                <a:ext cx="1424493" cy="652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𝑎𝑙𝑙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983" y="1571491"/>
                <a:ext cx="1424493" cy="6525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818289" y="2224042"/>
                <a:ext cx="6096000" cy="9768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– в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ероятность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встречаемости функции в классе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– встречаемость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в классе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– встречаемость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во всей выборке.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289" y="2224042"/>
                <a:ext cx="6096000" cy="976870"/>
              </a:xfrm>
              <a:prstGeom prst="rect">
                <a:avLst/>
              </a:prstGeom>
              <a:blipFill rotWithShape="1">
                <a:blip r:embed="rId7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759726" y="4081698"/>
                <a:ext cx="6263952" cy="1513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𝑝</m:t>
                    </m:r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— вероятность, что участок кода, содержащее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…</m:t>
                        </m:r>
                        <m:r>
                          <a:rPr lang="ru-RU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быть потенциально опасный;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— условная вероятность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𝑁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того, что участок кода — потенциально опасный, при условии, что оно содержит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функцию.</a:t>
                </a: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26" y="4081698"/>
                <a:ext cx="6263952" cy="1513812"/>
              </a:xfrm>
              <a:prstGeom prst="rect">
                <a:avLst/>
              </a:prstGeom>
              <a:blipFill rotWithShape="1">
                <a:blip r:embed="rId8"/>
                <a:stretch>
                  <a:fillRect l="-876" t="-2016" r="-779" b="-5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20220" y="5629794"/>
                <a:ext cx="10442627" cy="916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𝑝</m:t>
                      </m:r>
                      <m:r>
                        <a:rPr lang="ru-RU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11</m:t>
                          </m:r>
                        </m:den>
                      </m:f>
                      <m:r>
                        <a:rPr lang="ru-RU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0,82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0" y="5629794"/>
                <a:ext cx="10442627" cy="9160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7" name="Прямоугольник 6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512826" y="148838"/>
            <a:ext cx="50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4585" y="932252"/>
            <a:ext cx="781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метода с существующими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9" descr="слоган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5531619"/>
            <a:ext cx="1803400" cy="134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22042"/>
              </p:ext>
            </p:extLst>
          </p:nvPr>
        </p:nvGraphicFramePr>
        <p:xfrm>
          <a:off x="720989" y="1587928"/>
          <a:ext cx="10825693" cy="4011931"/>
        </p:xfrm>
        <a:graphic>
          <a:graphicData uri="http://schemas.openxmlformats.org/drawingml/2006/table">
            <a:tbl>
              <a:tblPr firstRow="1" firstCol="1" bandRow="1"/>
              <a:tblGrid>
                <a:gridCol w="3427150"/>
                <a:gridCol w="2618325"/>
                <a:gridCol w="2343306"/>
                <a:gridCol w="2436912"/>
              </a:tblGrid>
              <a:tr h="911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Метод поиска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Избыточные участки кода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Программные дефекты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Программные закладки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Статический анализ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Динамический анализ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Сигнатурный анализ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2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Анализ на основе фильтрации Байеса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Ручной анализ (эталон)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7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7" name="Прямоугольник 6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512826" y="148838"/>
            <a:ext cx="50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4585" y="932252"/>
            <a:ext cx="781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избыточных участков кода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9" descr="слоган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5531619"/>
            <a:ext cx="1803400" cy="134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4072623239"/>
              </p:ext>
            </p:extLst>
          </p:nvPr>
        </p:nvGraphicFramePr>
        <p:xfrm>
          <a:off x="1408516" y="1517027"/>
          <a:ext cx="9673465" cy="3914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253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7" name="Прямоугольник 6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512826" y="148838"/>
            <a:ext cx="50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4585" y="932252"/>
            <a:ext cx="781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программных дефектов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9" descr="слоган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5531619"/>
            <a:ext cx="1803400" cy="134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Диаграмма 16"/>
          <p:cNvGraphicFramePr/>
          <p:nvPr>
            <p:extLst>
              <p:ext uri="{D42A27DB-BD31-4B8C-83A1-F6EECF244321}">
                <p14:modId xmlns:p14="http://schemas.microsoft.com/office/powerpoint/2010/main" val="2524259850"/>
              </p:ext>
            </p:extLst>
          </p:nvPr>
        </p:nvGraphicFramePr>
        <p:xfrm>
          <a:off x="1848651" y="1517027"/>
          <a:ext cx="9441649" cy="4119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50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7" name="Прямоугольник 6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512826" y="148838"/>
            <a:ext cx="50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4585" y="932252"/>
            <a:ext cx="781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программных закладок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9" descr="слоган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5531619"/>
            <a:ext cx="1803400" cy="134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22627231"/>
              </p:ext>
            </p:extLst>
          </p:nvPr>
        </p:nvGraphicFramePr>
        <p:xfrm>
          <a:off x="1539825" y="1517027"/>
          <a:ext cx="9188021" cy="4532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6013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7" name="Прямоугольник 6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512826" y="148838"/>
            <a:ext cx="50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8263" y="909678"/>
            <a:ext cx="6059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9" descr="слоган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92" y="5774006"/>
            <a:ext cx="1478507" cy="110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31732" y="1473265"/>
            <a:ext cx="58278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Недостатки</a:t>
            </a:r>
          </a:p>
          <a:p>
            <a:pPr algn="ctr"/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дает гарантии отсутствия программных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закладок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ависимость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 обучающей выборки,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ножество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ложных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срабатываний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зконаправленное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применение готовой системы.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Требуется анализ полученных результатов экспертом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73504" y="1473265"/>
            <a:ext cx="56406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Достоинства</a:t>
            </a:r>
          </a:p>
          <a:p>
            <a:pPr algn="ctr"/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озможность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обработки больших объемов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программного кода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корость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обработки анализируемой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информации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ростота реализации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озможность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обучения в процессе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работы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адаптация под нахождения различных классов программных закладок.</a:t>
            </a:r>
          </a:p>
        </p:txBody>
      </p:sp>
    </p:spTree>
    <p:extLst>
      <p:ext uri="{BB962C8B-B14F-4D97-AF65-F5344CB8AC3E}">
        <p14:creationId xmlns:p14="http://schemas.microsoft.com/office/powerpoint/2010/main" val="13606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2284" y="1923966"/>
            <a:ext cx="104786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Недекларированные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возможности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—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функциональные возможности ПО, не описанные или не соответствующие описанным в документации, при использовании которых возможно нарушение конфиденциальности, доступности или целостности обрабатываемой информации.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[Классификация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 уровню контроля отсутствия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недекларированных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возможностей РД.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НДВ]</a:t>
            </a:r>
            <a:endParaRPr lang="ru-RU" sz="2000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40" name="Группа 39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43" name="Рисунок 42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44" name="Рисунок 43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45" name="Рисунок 44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41" name="Прямоугольник 40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550926" y="14883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364" y="927583"/>
            <a:ext cx="1194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Недекларированные</a:t>
            </a: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возможности в программном обеспечении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9" name="Рисунок 8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7" name="Прямоугольник 6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512826" y="148838"/>
            <a:ext cx="50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374" y="923326"/>
            <a:ext cx="184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9" descr="слоган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5531619"/>
            <a:ext cx="1803400" cy="134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45270" y="1730033"/>
            <a:ext cx="11012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>
              <a:spcAft>
                <a:spcPts val="1200"/>
              </a:spcAft>
            </a:pPr>
            <a:r>
              <a:rPr lang="ru-RU" sz="2400" dirty="0">
                <a:latin typeface="Times New Roman"/>
                <a:ea typeface="Times New Roman"/>
                <a:cs typeface="Times New Roman"/>
              </a:rPr>
              <a:t>Применение полученного подхода позволяет классифицировать участки исходного кода программы подобно спам фильтрам, основанных на теории Байеса.</a:t>
            </a:r>
          </a:p>
          <a:p>
            <a:pPr indent="432000" algn="just">
              <a:spcAft>
                <a:spcPts val="1200"/>
              </a:spcAft>
            </a:pPr>
            <a:r>
              <a:rPr lang="ru-RU" sz="2400" dirty="0">
                <a:latin typeface="Times New Roman"/>
                <a:ea typeface="Times New Roman"/>
                <a:cs typeface="Times New Roman"/>
              </a:rPr>
              <a:t>По результатом экспериментальных проверок стоит отметить, что использование метода, не позволяет выявлять избыточные участки, а так же программные дефекты. В свою очередь данный метод позволяет найти большее число программных закладок, в сравнении с другими существующими методами.</a:t>
            </a:r>
          </a:p>
          <a:p>
            <a:pPr indent="432000" algn="just">
              <a:spcAft>
                <a:spcPts val="1200"/>
              </a:spcAft>
            </a:pPr>
            <a:r>
              <a:rPr lang="ru-RU" sz="2400" dirty="0">
                <a:latin typeface="Times New Roman"/>
                <a:ea typeface="Times New Roman"/>
                <a:cs typeface="Times New Roman"/>
              </a:rPr>
              <a:t>Несмотря на недостатки, метод имеет ряд преимуществ, которые позволяют решать те задачи, которые не в состояние решить другие подходы, поэтому является актуальным и своевременным решениям для противодействия существующим угрозам от воздействия НДВ в программном обеспечении. </a:t>
            </a:r>
            <a:endParaRPr lang="ru-RU" sz="2400" dirty="0">
              <a:effectLst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5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81200" y="3175001"/>
            <a:ext cx="8229600" cy="828675"/>
          </a:xfrm>
        </p:spPr>
        <p:txBody>
          <a:bodyPr/>
          <a:lstStyle/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4579" name="Subtitle 5"/>
          <p:cNvSpPr txBox="1">
            <a:spLocks/>
          </p:cNvSpPr>
          <p:nvPr/>
        </p:nvSpPr>
        <p:spPr bwMode="auto">
          <a:xfrm>
            <a:off x="2895600" y="6132513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ru-RU" altLang="ru-RU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r>
              <a:rPr lang="en-US" altLang="ru-RU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ru-RU" altLang="ru-RU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ru-RU" sz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1587" y="927583"/>
            <a:ext cx="511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1772154"/>
            <a:ext cx="1007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Популярность ПО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объемов ПО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выявления НДВ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900" y="4631680"/>
            <a:ext cx="1090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/>
                <a:ea typeface="Times New Roman"/>
              </a:rPr>
              <a:t>Повышение эффективности выявления </a:t>
            </a:r>
            <a:r>
              <a:rPr lang="ru-RU" sz="3200" dirty="0" err="1">
                <a:latin typeface="Times New Roman"/>
                <a:ea typeface="Times New Roman"/>
              </a:rPr>
              <a:t>недекларированных</a:t>
            </a:r>
            <a:r>
              <a:rPr lang="ru-RU" sz="3200" dirty="0">
                <a:latin typeface="Times New Roman"/>
                <a:ea typeface="Times New Roman"/>
              </a:rPr>
              <a:t> возможностей в программном обеспечение с помощью применения метода, основанном на критерии Байеса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500" y="3669194"/>
            <a:ext cx="511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25" name="Рисунок 24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26" name="Рисунок 2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27" name="Рисунок 2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24" name="Прямоугольник 23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550926" y="14883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слоган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5531619"/>
            <a:ext cx="1803400" cy="134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70113" y="1771445"/>
            <a:ext cx="11651772" cy="4629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Анализ объекта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исследования  (программный код)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;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Поиск документации, требований и рекомендаций по проведению проверок на отсутствие НДВ в ПО;</a:t>
            </a: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Исследование существующих подходов к выявлению НДВ в ПО. Анализ достоинств и недостатков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;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Формирование собственного подхода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;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Применение полученного подхода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;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Анализ достоинств и недостатков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;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Рассмотрение перспективы развития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;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Формирование выводов о применимости полученного подхода.</a:t>
            </a:r>
            <a:endParaRPr lang="ru-RU" sz="20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32164" y="831827"/>
            <a:ext cx="2727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 rotWithShape="1">
              <a:blip r:embed="rId4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 rotWithShape="1">
              <a:blip r:embed="rId4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18" name="Рисунок 17"/>
              <p:cNvPicPr>
                <a:picLocks noChangeAspect="1"/>
              </p:cNvPicPr>
              <p:nvPr/>
            </p:nvPicPr>
            <p:blipFill rotWithShape="1">
              <a:blip r:embed="rId4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15" name="Прямоугольник 1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550926" y="14883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28" y="1326585"/>
            <a:ext cx="12000672" cy="1456267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Руководящий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несанкционированного доступа к информации Часть 1. Программное обеспечение средств защиты информации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 уровню контроля отсутствия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недекларированных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возможностей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6" y="14883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191328" y="798444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РД НДВ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24625"/>
              </p:ext>
            </p:extLst>
          </p:nvPr>
        </p:nvGraphicFramePr>
        <p:xfrm>
          <a:off x="1036314" y="2840830"/>
          <a:ext cx="10310699" cy="33096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85321"/>
                <a:gridCol w="7564189"/>
                <a:gridCol w="585321"/>
                <a:gridCol w="570313"/>
                <a:gridCol w="510282"/>
                <a:gridCol w="495273"/>
              </a:tblGrid>
              <a:tr h="4892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25748" marR="25748" marT="12874" marB="1287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Наименование требования</a:t>
                      </a:r>
                    </a:p>
                  </a:txBody>
                  <a:tcPr marL="25748" marR="25748" marT="12874" marB="12874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Уровень контроля</a:t>
                      </a:r>
                    </a:p>
                  </a:txBody>
                  <a:tcPr marL="25748" marR="25748" marT="12874" marB="12874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5748" marR="25748" marT="12874" marB="12874" anchor="ctr"/>
                </a:tc>
              </a:tr>
              <a:tr h="16610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к документации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</a:tr>
              <a:tr h="166109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Контроль состава и содержания документации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16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16610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к содержанию испытаний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25748" marR="25748" marT="12874" marB="12874" anchor="ctr"/>
                </a:tc>
              </a:tr>
              <a:tr h="16610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Контроль исходного состояния ПО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16610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Статический анализ исходных текстов программ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16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16610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Динамический анализ исходных текстов программ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16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01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6" y="14883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191328" y="798444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РД НДВ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270113" y="1771444"/>
            <a:ext cx="5762197" cy="3974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К достоинствам документа следует отнести требования:</a:t>
            </a: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предъявлять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исходный код программного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продукта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;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формировать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пакет документации на программный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продукт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;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осуществлять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контроль над избыточностью исходного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кода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;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о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пределение </a:t>
            </a:r>
            <a:r>
              <a:rPr lang="ru-RU" sz="2000" dirty="0" err="1">
                <a:latin typeface="Times New Roman"/>
                <a:ea typeface="Times New Roman"/>
                <a:cs typeface="Times New Roman"/>
              </a:rPr>
              <a:t>полномаршрутного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тестирование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.</a:t>
            </a:r>
            <a:endParaRPr lang="ru-RU" sz="20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6221234" y="1798248"/>
            <a:ext cx="5762197" cy="4889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К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недостаткам документа следует отнести: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проблематичность проведения динамического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анализа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для сложных программных продуктов;</a:t>
            </a: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/>
                <a:ea typeface="Times New Roman"/>
              </a:rPr>
              <a:t>недостаточность </a:t>
            </a:r>
            <a:r>
              <a:rPr lang="ru-RU" sz="2000" dirty="0">
                <a:latin typeface="Times New Roman"/>
                <a:ea typeface="Times New Roman"/>
              </a:rPr>
              <a:t>или отсутствие </a:t>
            </a:r>
            <a:r>
              <a:rPr lang="ru-RU" sz="2000" dirty="0" smtClean="0">
                <a:latin typeface="Times New Roman"/>
                <a:ea typeface="Times New Roman"/>
              </a:rPr>
              <a:t>проверок</a:t>
            </a:r>
            <a:r>
              <a:rPr lang="ru-RU" sz="2000" dirty="0">
                <a:latin typeface="Times New Roman"/>
                <a:ea typeface="Times New Roman"/>
              </a:rPr>
              <a:t>;</a:t>
            </a:r>
            <a:endParaRPr lang="ru-RU" sz="2000" dirty="0" smtClean="0">
              <a:latin typeface="Times New Roman"/>
              <a:ea typeface="Times New Roman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появление новых языков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программирования;</a:t>
            </a:r>
            <a:endParaRPr lang="ru-RU" sz="2000" dirty="0">
              <a:effectLst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17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6" y="14883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191328" y="798444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/>
                <a:ea typeface="Times New Roman"/>
              </a:rPr>
              <a:t>НДВ. Описание. Классификация.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551256" y="1651377"/>
            <a:ext cx="11280813" cy="1583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Программные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закладки – преднамеренно внесенные в ПО функциональные объекты, которые при определенных условиях (входных данных) инициируют выполнение не описанных в документации функций ПО, приводящих к нарушению конфиденциальности, доступности или целостности обрабатываемой информации.[РД НДВ]</a:t>
            </a:r>
            <a:endParaRPr lang="ru-RU" sz="2000" dirty="0">
              <a:effectLst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1327" y="3186700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latin typeface="Times New Roman"/>
                <a:ea typeface="Times New Roman"/>
              </a:rPr>
              <a:t>Программные </a:t>
            </a:r>
            <a:r>
              <a:rPr lang="ru-RU" sz="2400" dirty="0">
                <a:latin typeface="Times New Roman"/>
                <a:ea typeface="Times New Roman"/>
              </a:rPr>
              <a:t>закладки можно разделить по модели их поведения и предназначения: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693192" y="4022499"/>
            <a:ext cx="7618293" cy="251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перехват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данных;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искажение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данных;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уничтожение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данных; 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получение несанкционированного доступа к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данным. </a:t>
            </a:r>
            <a:endParaRPr lang="ru-RU" dirty="0">
              <a:effectLst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1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6" y="14883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136734" y="828062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/>
                <a:ea typeface="Times New Roman"/>
              </a:rPr>
              <a:t>Существующие </a:t>
            </a:r>
            <a:r>
              <a:rPr lang="ru-RU" sz="3200" dirty="0">
                <a:latin typeface="Times New Roman"/>
                <a:ea typeface="Times New Roman"/>
              </a:rPr>
              <a:t>подходы выявления НДВ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34706"/>
              </p:ext>
            </p:extLst>
          </p:nvPr>
        </p:nvGraphicFramePr>
        <p:xfrm>
          <a:off x="309475" y="1680997"/>
          <a:ext cx="11655189" cy="4487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453"/>
                <a:gridCol w="4326341"/>
                <a:gridCol w="4458395"/>
              </a:tblGrid>
              <a:tr h="464148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подхода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Возможности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Ручной анализ исходного кода 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Выявление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ошибок и НДВ различного рода методом полного просмотра исходного кода с сопоставлением с документацией.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Проблематично 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использовать для сложных программных продуктов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Времязатратность</a:t>
                      </a:r>
                      <a:endParaRPr lang="ru-RU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Возможность пропуска ПЗ по невнимательности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Статистический анализ кода 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Возможность выявления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ошибок: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неопределённое поведение, нарушение алгоритма пользования библиотекой, переполнение буфера и другие.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Не способны выявить программные закладки в составе ПО, так как они не являются ошибками с точки зрения «правильности» кода.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Динамический анализ кода 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Возможность выявления НДВ на основе построенных маршрутов.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Проблематично 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использовать для сложных программных продуктов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Принятие НДВ за разрешенную операцию</a:t>
                      </a:r>
                    </a:p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Сигнатурный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анализ кода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Позволяет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выявлять ПЗ на основе известной базы шаблонов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Не учитывает разнообразие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реализации ПЗ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Ограниченность базы шаблонов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60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0" y="-39756"/>
            <a:ext cx="12192000" cy="838200"/>
            <a:chOff x="0" y="-39756"/>
            <a:chExt cx="12192000" cy="83820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0" y="-39756"/>
              <a:ext cx="12192000" cy="838200"/>
              <a:chOff x="0" y="0"/>
              <a:chExt cx="12192000" cy="838200"/>
            </a:xfrm>
          </p:grpSpPr>
          <p:pic>
            <p:nvPicPr>
              <p:cNvPr id="36" name="Рисунок 35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5327374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7" name="Рисунок 36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3279913" y="0"/>
                <a:ext cx="6864626" cy="838200"/>
              </a:xfrm>
              <a:prstGeom prst="rect">
                <a:avLst/>
              </a:prstGeom>
            </p:spPr>
          </p:pic>
          <p:pic>
            <p:nvPicPr>
              <p:cNvPr id="38" name="Рисунок 37"/>
              <p:cNvPicPr>
                <a:picLocks noChangeAspect="1"/>
              </p:cNvPicPr>
              <p:nvPr/>
            </p:nvPicPr>
            <p:blipFill rotWithShape="1">
              <a:blip r:embed="rId3"/>
              <a:srcRect l="12925" r="34315" b="88542"/>
              <a:stretch/>
            </p:blipFill>
            <p:spPr>
              <a:xfrm>
                <a:off x="0" y="0"/>
                <a:ext cx="6864626" cy="838200"/>
              </a:xfrm>
              <a:prstGeom prst="rect">
                <a:avLst/>
              </a:prstGeom>
            </p:spPr>
          </p:pic>
        </p:grpSp>
        <p:sp>
          <p:nvSpPr>
            <p:cNvPr id="35" name="Прямоугольник 34"/>
            <p:cNvSpPr/>
            <p:nvPr/>
          </p:nvSpPr>
          <p:spPr>
            <a:xfrm>
              <a:off x="4838700" y="85126"/>
              <a:ext cx="65365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 выявления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недекларированных</a:t>
              </a:r>
              <a:r>
                <a: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возможностей в программном обеспечении на основе критерия </a:t>
              </a:r>
              <a:r>
                <a:rPr lang="ru-RU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Баейса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550926" y="14883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136734" y="828062"/>
            <a:ext cx="12000672" cy="85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фильтрации спама для выявления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НДВ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1513" y="3630304"/>
            <a:ext cx="4199159" cy="17338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 smtClean="0">
                <a:solidFill>
                  <a:srgbClr val="B00040"/>
                </a:solidFill>
                <a:latin typeface="Courier New"/>
                <a:ea typeface="Times New Roman"/>
              </a:rPr>
              <a:t>…</a:t>
            </a: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B00040"/>
                </a:solidFill>
                <a:latin typeface="Courier New"/>
                <a:ea typeface="Times New Roman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(</a:t>
            </a:r>
            <a:r>
              <a:rPr lang="en-US" dirty="0">
                <a:solidFill>
                  <a:srgbClr val="B00040"/>
                </a:solidFill>
                <a:latin typeface="Courier New"/>
                <a:ea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)</a:t>
            </a:r>
            <a:endParaRPr lang="ru-RU" dirty="0">
              <a:solidFill>
                <a:srgbClr val="BC7A00"/>
              </a:solidFill>
              <a:latin typeface="Courier New"/>
              <a:ea typeface="Times New Roman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{</a:t>
            </a:r>
            <a:endParaRPr lang="ru-RU" dirty="0">
              <a:solidFill>
                <a:srgbClr val="BC7A00"/>
              </a:solidFill>
              <a:latin typeface="Courier New"/>
              <a:ea typeface="Times New Roman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(</a:t>
            </a:r>
            <a:r>
              <a:rPr lang="en-US" dirty="0">
                <a:solidFill>
                  <a:srgbClr val="BA2121"/>
                </a:solidFill>
                <a:latin typeface="Courier New"/>
                <a:ea typeface="Times New Roman"/>
              </a:rPr>
              <a:t>"Hello, World!</a:t>
            </a:r>
            <a:r>
              <a:rPr lang="en-US" b="1" dirty="0">
                <a:solidFill>
                  <a:srgbClr val="BB6622"/>
                </a:solidFill>
                <a:latin typeface="Courier New"/>
                <a:ea typeface="Times New Roman"/>
              </a:rPr>
              <a:t>\n</a:t>
            </a:r>
            <a:r>
              <a:rPr lang="en-US" dirty="0">
                <a:solidFill>
                  <a:srgbClr val="BA2121"/>
                </a:solidFill>
                <a:latin typeface="Courier New"/>
                <a:ea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);</a:t>
            </a:r>
            <a:endParaRPr lang="ru-RU" dirty="0">
              <a:solidFill>
                <a:srgbClr val="BC7A00"/>
              </a:solidFill>
              <a:latin typeface="Courier New"/>
              <a:ea typeface="Times New Roman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</a:rPr>
              <a:t>getchar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();</a:t>
            </a:r>
            <a:endParaRPr lang="ru-RU" dirty="0">
              <a:solidFill>
                <a:srgbClr val="BC7A00"/>
              </a:solidFill>
              <a:latin typeface="Courier New"/>
              <a:ea typeface="Times New Roman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/>
                <a:ea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;</a:t>
            </a:r>
            <a:endParaRPr lang="ru-RU" dirty="0">
              <a:solidFill>
                <a:srgbClr val="BC7A00"/>
              </a:solidFill>
              <a:latin typeface="Courier New"/>
              <a:ea typeface="Times New Roman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endParaRPr lang="ru-RU" dirty="0" smtClean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 smtClean="0">
                <a:solidFill>
                  <a:srgbClr val="000000"/>
                </a:solidFill>
                <a:effectLst/>
                <a:latin typeface="Courier New"/>
                <a:ea typeface="Times New Roman"/>
              </a:rPr>
              <a:t>…</a:t>
            </a:r>
            <a:endParaRPr lang="ru-RU" dirty="0">
              <a:solidFill>
                <a:srgbClr val="BC7A00"/>
              </a:solidFill>
              <a:effectLst/>
              <a:latin typeface="Courier New"/>
              <a:ea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52279" y="3630304"/>
            <a:ext cx="410313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Распродажа!</a:t>
            </a:r>
          </a:p>
          <a:p>
            <a:r>
              <a:rPr lang="ru-RU" dirty="0" smtClean="0"/>
              <a:t>Беспрецедентная </a:t>
            </a:r>
            <a:r>
              <a:rPr lang="ru-RU" dirty="0"/>
              <a:t>рекламная акция! Неслыханно! Вся страна в шоке</a:t>
            </a:r>
            <a:r>
              <a:rPr lang="ru-RU" dirty="0" smtClean="0"/>
              <a:t>!...</a:t>
            </a:r>
          </a:p>
          <a:p>
            <a:r>
              <a:rPr lang="ru-RU" dirty="0" smtClean="0"/>
              <a:t>Только для Вас специальное предложение. </a:t>
            </a:r>
            <a:endParaRPr lang="ru-RU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1903494" y="2620370"/>
            <a:ext cx="2429299" cy="110637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718683" y="1702569"/>
            <a:ext cx="4321989" cy="48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участка программного кода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64626" y="1605931"/>
            <a:ext cx="4321989" cy="48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спам письма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105465" y="2184694"/>
            <a:ext cx="2288139" cy="48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функции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8884964" y="2620370"/>
            <a:ext cx="1009934" cy="110637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/>
          <p:cNvSpPr txBox="1">
            <a:spLocks/>
          </p:cNvSpPr>
          <p:nvPr/>
        </p:nvSpPr>
        <p:spPr>
          <a:xfrm>
            <a:off x="9781298" y="2666819"/>
            <a:ext cx="1878569" cy="48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письма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4105464" y="2666819"/>
            <a:ext cx="2288139" cy="48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функции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9508347" y="2184694"/>
            <a:ext cx="2288139" cy="48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письма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9894898" y="2988859"/>
            <a:ext cx="773442" cy="9826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3391098" y="3077116"/>
            <a:ext cx="1462585" cy="110637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Тема1" id="{ED9910DA-267C-497F-9767-9389293F8181}" vid="{5533DE9B-0E29-42F5-A754-60EAF7E24A28}"/>
    </a:ext>
  </a:extLst>
</a:theme>
</file>

<file path=ppt/theme/theme3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Words>1939</Words>
  <Application>Microsoft Office PowerPoint</Application>
  <PresentationFormat>Произвольный</PresentationFormat>
  <Paragraphs>361</Paragraphs>
  <Slides>21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Cover</vt:lpstr>
      <vt:lpstr>Тема1</vt:lpstr>
      <vt:lpstr>Интеграл</vt:lpstr>
      <vt:lpstr>Тема Office</vt:lpstr>
      <vt:lpstr>1_Cover</vt:lpstr>
      <vt:lpstr>Способ выявления недекларированных возможностей в программном обеспечении на основе критерия Баейса</vt:lpstr>
      <vt:lpstr>Презентация PowerPoint</vt:lpstr>
      <vt:lpstr>Презентация PowerPoint</vt:lpstr>
      <vt:lpstr>Презентация PowerPoint</vt:lpstr>
      <vt:lpstr>Руководящий документ Защита от несанкционированного доступа к информации Часть 1. Программное обеспечение средств защиты информации Классификация по уровню контроля отсутствия недекларированных возможностей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Бимбалов Артем</dc:creator>
  <cp:lastModifiedBy>CLIENT</cp:lastModifiedBy>
  <cp:revision>101</cp:revision>
  <dcterms:created xsi:type="dcterms:W3CDTF">2015-05-22T13:30:31Z</dcterms:created>
  <dcterms:modified xsi:type="dcterms:W3CDTF">2017-05-19T13:41:01Z</dcterms:modified>
</cp:coreProperties>
</file>