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571" autoAdjust="0"/>
  </p:normalViewPr>
  <p:slideViewPr>
    <p:cSldViewPr snapToGrid="0">
      <p:cViewPr>
        <p:scale>
          <a:sx n="50" d="100"/>
          <a:sy n="50" d="100"/>
        </p:scale>
        <p:origin x="-2748" y="-26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540626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441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Везде должны быть заголовки слайдов, так презентация будет более «презентабельной»</a:t>
            </a:r>
          </a:p>
          <a:p>
            <a:endParaRPr lang="ru-RU" dirty="0" smtClean="0"/>
          </a:p>
          <a:p>
            <a:r>
              <a:rPr lang="ru-RU" dirty="0" smtClean="0"/>
              <a:t>Наоборот: цель – анализ, задачи – изучить</a:t>
            </a:r>
            <a:r>
              <a:rPr lang="ru-RU" baseline="0" dirty="0" smtClean="0"/>
              <a:t> библиотеки, выявить достоинства и недостатки ….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344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Заголовок слайда, а то непонятно, что это за список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2097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Лучше</a:t>
            </a:r>
            <a:r>
              <a:rPr lang="ru-RU" baseline="0" dirty="0" smtClean="0"/>
              <a:t> бы пару слов написать на слайд, а то он выглядит пустым.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2078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Чуть дополнить слайд,</a:t>
            </a:r>
            <a:r>
              <a:rPr lang="ru-RU" baseline="0" dirty="0" smtClean="0"/>
              <a:t> а то он также кажется «пустым». 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819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Чуть дополнить слайд,</a:t>
            </a:r>
            <a:r>
              <a:rPr lang="ru-RU" baseline="0" dirty="0" smtClean="0"/>
              <a:t> а то он также кажется «пустым». </a:t>
            </a:r>
            <a:r>
              <a:rPr lang="ru-RU" dirty="0" smtClean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3585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То же пожелание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036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r>
              <a:rPr lang="ru-RU" baseline="0" dirty="0" smtClean="0"/>
              <a:t> добавления кода на слайд? Поясню: код на слайдах часто люди не любят, т.к. его не понимают. Либо его убрать совсем, либо сделать основное наполнение слайда словами, а код вставить как картинку, иллюстрирующую оптимизацию процесса (т.е. чтобы люди не чувствовали себя идиотами, т.к. не понимают ни одной буквы, а просто посмотрели и увидели, что «О, было много, стало мало» или что-то типа того)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9448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Заменяем слайд на «Выводы»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8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“Type a quote here.”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8895143" y="7594600"/>
            <a:ext cx="236461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/>
            </a:pPr>
            <a:r>
              <a:rPr dirty="0" err="1"/>
              <a:t>Кислюк</a:t>
            </a:r>
            <a:r>
              <a:rPr dirty="0"/>
              <a:t> </a:t>
            </a:r>
            <a:r>
              <a:rPr dirty="0" err="1"/>
              <a:t>Игорь</a:t>
            </a:r>
            <a:endParaRPr dirty="0"/>
          </a:p>
          <a:p>
            <a:pPr>
              <a:defRPr sz="2600"/>
            </a:pPr>
            <a:r>
              <a:rPr dirty="0" err="1"/>
              <a:t>Группа</a:t>
            </a:r>
            <a:r>
              <a:rPr dirty="0"/>
              <a:t> К3421</a:t>
            </a:r>
          </a:p>
        </p:txBody>
      </p:sp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1389269" y="2305879"/>
            <a:ext cx="10464800" cy="370563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14095">
              <a:defRPr sz="7040"/>
            </a:lvl1pPr>
          </a:lstStyle>
          <a:p>
            <a:r>
              <a:rPr lang="ru-RU" sz="6000" dirty="0">
                <a:latin typeface="+mj-lt"/>
              </a:rPr>
              <a:t>Анализ основных библиотек для реализации анимации представлений в рамках модели MVC</a:t>
            </a:r>
            <a:endParaRPr sz="600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Пример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4900" y="3291518"/>
            <a:ext cx="3175000" cy="3170564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97656 0.129981" pathEditMode="relative">
                                      <p:cBhvr>
                                        <p:cTn id="6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8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9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5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2" animBg="1" advAuto="0"/>
      <p:bldP spid="153" grpId="3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Пример</a:t>
            </a:r>
          </a:p>
        </p:txBody>
      </p:sp>
      <p:sp>
        <p:nvSpPr>
          <p:cNvPr id="157" name="Shape 157"/>
          <p:cNvSpPr/>
          <p:nvPr/>
        </p:nvSpPr>
        <p:spPr>
          <a:xfrm>
            <a:off x="952500" y="3340099"/>
            <a:ext cx="11099800" cy="307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tabLst>
                <a:tab pos="368300" algn="l"/>
              </a:tabLst>
              <a:defRPr sz="15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[</a:t>
            </a:r>
            <a:r>
              <a:t>UIView</a:t>
            </a:r>
            <a:r>
              <a:rPr>
                <a:solidFill>
                  <a:srgbClr val="FFFFFF"/>
                </a:solidFill>
              </a:rPr>
              <a:t> </a:t>
            </a:r>
            <a:r>
              <a:t>animateWithDuration</a:t>
            </a:r>
            <a:r>
              <a:rPr>
                <a:solidFill>
                  <a:srgbClr val="FFFFFF"/>
                </a:solidFill>
              </a:rPr>
              <a:t>:</a:t>
            </a:r>
            <a:r>
              <a:rPr>
                <a:solidFill>
                  <a:srgbClr val="8B84CF"/>
                </a:solidFill>
              </a:rPr>
              <a:t>2.f</a:t>
            </a:r>
            <a:endParaRPr>
              <a:solidFill>
                <a:srgbClr val="FFFFFF"/>
              </a:solidFill>
            </a:endParaRP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               </a:t>
            </a:r>
            <a:r>
              <a:rPr>
                <a:solidFill>
                  <a:srgbClr val="00AFCA"/>
                </a:solidFill>
              </a:rPr>
              <a:t>animations</a:t>
            </a:r>
            <a:r>
              <a:t>:^{</a:t>
            </a: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</a:t>
            </a:r>
            <a:r>
              <a:rPr>
                <a:solidFill>
                  <a:srgbClr val="4CBF57"/>
                </a:solidFill>
              </a:rPr>
              <a:t>//получить матрицу</a:t>
            </a: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</a:t>
            </a:r>
            <a:r>
              <a:rPr>
                <a:solidFill>
                  <a:srgbClr val="00AFCA"/>
                </a:solidFill>
              </a:rPr>
              <a:t>CGAffineTransform</a:t>
            </a:r>
            <a:r>
              <a:t> transform = </a:t>
            </a:r>
            <a:r>
              <a:rPr>
                <a:solidFill>
                  <a:srgbClr val="C2349B"/>
                </a:solidFill>
              </a:rPr>
              <a:t>self</a:t>
            </a:r>
            <a:r>
              <a:t>.</a:t>
            </a:r>
            <a:r>
              <a:rPr>
                <a:solidFill>
                  <a:srgbClr val="93C86A"/>
                </a:solidFill>
              </a:rPr>
              <a:t>customView</a:t>
            </a:r>
            <a:r>
              <a:t>.</a:t>
            </a:r>
            <a:r>
              <a:rPr>
                <a:solidFill>
                  <a:srgbClr val="00AFCA"/>
                </a:solidFill>
              </a:rPr>
              <a:t>transform</a:t>
            </a:r>
            <a:r>
              <a:t>;</a:t>
            </a: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</a:t>
            </a: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</a:t>
            </a:r>
            <a:r>
              <a:rPr>
                <a:solidFill>
                  <a:srgbClr val="4CBF57"/>
                </a:solidFill>
              </a:rPr>
              <a:t>//изменить её</a:t>
            </a: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transform = </a:t>
            </a:r>
            <a:r>
              <a:rPr>
                <a:solidFill>
                  <a:srgbClr val="00AFCA"/>
                </a:solidFill>
              </a:rPr>
              <a:t>CGAffineTransformScale</a:t>
            </a:r>
            <a:r>
              <a:t>(transform, </a:t>
            </a:r>
            <a:r>
              <a:rPr>
                <a:solidFill>
                  <a:srgbClr val="8B84CF"/>
                </a:solidFill>
              </a:rPr>
              <a:t>.5f</a:t>
            </a:r>
            <a:r>
              <a:t>, </a:t>
            </a:r>
            <a:r>
              <a:rPr>
                <a:solidFill>
                  <a:srgbClr val="8B84CF"/>
                </a:solidFill>
              </a:rPr>
              <a:t>.5f</a:t>
            </a:r>
            <a:r>
              <a:t>);</a:t>
            </a: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transform = </a:t>
            </a:r>
            <a:r>
              <a:rPr>
                <a:solidFill>
                  <a:srgbClr val="00AFCA"/>
                </a:solidFill>
              </a:rPr>
              <a:t>CGAffineTransformTranslate</a:t>
            </a:r>
            <a:r>
              <a:t>(transform, </a:t>
            </a:r>
            <a:r>
              <a:rPr>
                <a:solidFill>
                  <a:srgbClr val="8B84CF"/>
                </a:solidFill>
              </a:rPr>
              <a:t>100.f</a:t>
            </a:r>
            <a:r>
              <a:t>, </a:t>
            </a:r>
            <a:r>
              <a:rPr>
                <a:solidFill>
                  <a:srgbClr val="8B84CF"/>
                </a:solidFill>
              </a:rPr>
              <a:t>100.f</a:t>
            </a:r>
            <a:r>
              <a:t>);</a:t>
            </a: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transform = </a:t>
            </a:r>
            <a:r>
              <a:rPr>
                <a:solidFill>
                  <a:srgbClr val="00AFCA"/>
                </a:solidFill>
              </a:rPr>
              <a:t>CGAffineTransformRotate</a:t>
            </a:r>
            <a:r>
              <a:t>(transform, </a:t>
            </a:r>
            <a:r>
              <a:rPr>
                <a:solidFill>
                  <a:srgbClr val="8B84CF"/>
                </a:solidFill>
              </a:rPr>
              <a:t>45.f</a:t>
            </a:r>
            <a:r>
              <a:t> / </a:t>
            </a:r>
            <a:r>
              <a:rPr>
                <a:solidFill>
                  <a:srgbClr val="8B84CF"/>
                </a:solidFill>
              </a:rPr>
              <a:t>180.f</a:t>
            </a:r>
            <a:r>
              <a:t> * </a:t>
            </a:r>
            <a:r>
              <a:rPr>
                <a:solidFill>
                  <a:srgbClr val="D28F5A"/>
                </a:solidFill>
              </a:rPr>
              <a:t>M_PI</a:t>
            </a:r>
            <a:r>
              <a:t>);</a:t>
            </a: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</a:t>
            </a: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</a:t>
            </a:r>
            <a:r>
              <a:rPr>
                <a:solidFill>
                  <a:srgbClr val="4CBF57"/>
                </a:solidFill>
              </a:rPr>
              <a:t>//установить</a:t>
            </a: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</a:t>
            </a:r>
            <a:r>
              <a:rPr>
                <a:solidFill>
                  <a:srgbClr val="C2349B"/>
                </a:solidFill>
              </a:rPr>
              <a:t>self</a:t>
            </a:r>
            <a:r>
              <a:t>.</a:t>
            </a:r>
            <a:r>
              <a:rPr>
                <a:solidFill>
                  <a:srgbClr val="93C86A"/>
                </a:solidFill>
              </a:rPr>
              <a:t>customView</a:t>
            </a:r>
            <a:r>
              <a:t>.</a:t>
            </a:r>
            <a:r>
              <a:rPr>
                <a:solidFill>
                  <a:srgbClr val="00AFCA"/>
                </a:solidFill>
              </a:rPr>
              <a:t>transform</a:t>
            </a:r>
            <a:r>
              <a:t> = transform;</a:t>
            </a: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               }];</a:t>
            </a:r>
          </a:p>
        </p:txBody>
      </p:sp>
      <p:sp>
        <p:nvSpPr>
          <p:cNvPr id="158" name="Shape 158"/>
          <p:cNvSpPr/>
          <p:nvPr/>
        </p:nvSpPr>
        <p:spPr>
          <a:xfrm>
            <a:off x="952500" y="4711700"/>
            <a:ext cx="110998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tabLst>
                <a:tab pos="368300" algn="l"/>
              </a:tabLst>
              <a:defRPr sz="1500">
                <a:solidFill>
                  <a:srgbClr val="93C86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self</a:t>
            </a:r>
            <a:r>
              <a:rPr>
                <a:solidFill>
                  <a:srgbClr val="FFFFFF"/>
                </a:solidFill>
              </a:rPr>
              <a:t>.</a:t>
            </a:r>
            <a:r>
              <a:t>customView</a:t>
            </a:r>
            <a:r>
              <a:rPr>
                <a:solidFill>
                  <a:srgbClr val="FFFFFF"/>
                </a:solidFill>
              </a:rPr>
              <a:t>.</a:t>
            </a:r>
            <a:r>
              <a:t>makeScale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8B84CF"/>
                </a:solidFill>
              </a:rPr>
              <a:t>.5f</a:t>
            </a:r>
            <a:r>
              <a:rPr>
                <a:solidFill>
                  <a:srgbClr val="FFFFFF"/>
                </a:solidFill>
              </a:rPr>
              <a:t>).</a:t>
            </a:r>
            <a:r>
              <a:t>moveX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8B84CF"/>
                </a:solidFill>
              </a:rPr>
              <a:t>100.f</a:t>
            </a:r>
            <a:r>
              <a:rPr>
                <a:solidFill>
                  <a:srgbClr val="FFFFFF"/>
                </a:solidFill>
              </a:rPr>
              <a:t>).</a:t>
            </a:r>
            <a:r>
              <a:t>moveY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8B84CF"/>
                </a:solidFill>
              </a:rPr>
              <a:t>100.f</a:t>
            </a:r>
            <a:r>
              <a:rPr>
                <a:solidFill>
                  <a:srgbClr val="FFFFFF"/>
                </a:solidFill>
              </a:rPr>
              <a:t>).</a:t>
            </a:r>
            <a:r>
              <a:t>rotate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8B84CF"/>
                </a:solidFill>
              </a:rPr>
              <a:t>45.f</a:t>
            </a:r>
            <a:r>
              <a:rPr>
                <a:solidFill>
                  <a:srgbClr val="FFFFFF"/>
                </a:solidFill>
              </a:rPr>
              <a:t>).</a:t>
            </a:r>
            <a:r>
              <a:t>animate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8B84CF"/>
                </a:solidFill>
              </a:rPr>
              <a:t>2.f</a:t>
            </a:r>
            <a:r>
              <a:rPr>
                <a:solidFill>
                  <a:srgbClr val="FFFFFF"/>
                </a:solidFill>
              </a:rPr>
              <a:t>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1" animBg="1" advAuto="0"/>
      <p:bldP spid="158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title" idx="4294967295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r>
              <a:t>Модальность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Важность</a:t>
            </a:r>
            <a:r>
              <a:rPr dirty="0"/>
              <a:t> </a:t>
            </a:r>
            <a:r>
              <a:rPr dirty="0" err="1"/>
              <a:t>контекста</a:t>
            </a:r>
            <a:endParaRPr dirty="0"/>
          </a:p>
          <a:p>
            <a:r>
              <a:rPr dirty="0" err="1"/>
              <a:t>Сочетается</a:t>
            </a:r>
            <a:r>
              <a:rPr dirty="0"/>
              <a:t> с 3DTouch</a:t>
            </a:r>
          </a:p>
          <a:p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удобна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реализации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-0.380859" pathEditMode="relative">
                                      <p:cBhvr>
                                        <p:cTn id="9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165" name="687474703a2f2f64616e69656c6f7a616e6f2e636f6d2f50726573656e74722f53637265656e73686f74732f50726573656e74724c6f676f2e706e67.png"/>
          <p:cNvPicPr>
            <a:picLocks noChangeAspect="1"/>
          </p:cNvPicPr>
          <p:nvPr/>
        </p:nvPicPr>
        <p:blipFill>
          <a:blip r:embed="rId2">
            <a:extLst/>
          </a:blip>
          <a:srcRect r="66371"/>
          <a:stretch>
            <a:fillRect/>
          </a:stretch>
        </p:blipFill>
        <p:spPr>
          <a:xfrm>
            <a:off x="5159176" y="3428007"/>
            <a:ext cx="2686604" cy="289741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166"/>
          <p:cNvSpPr>
            <a:spLocks noGrp="1"/>
          </p:cNvSpPr>
          <p:nvPr>
            <p:ph type="title" idx="4294967295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Presentr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-0.378906" pathEditMode="relative">
                                      <p:cBhvr>
                                        <p:cTn id="6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2" animBg="1" advAuto="0"/>
      <p:bldP spid="16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169" name="687474703a2f2f64616e69656c6f7a616e6f2e636f6d2f50726573656e74722f476966732f416c657274536c6f772e676966.gi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01772" y="2532933"/>
            <a:ext cx="3601256" cy="6402234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Пример</a:t>
            </a: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173" name="third.gi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01771" y="2532933"/>
            <a:ext cx="3601257" cy="6402234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Пример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Presentr</a:t>
            </a:r>
            <a:endParaRPr dirty="0"/>
          </a:p>
        </p:txBody>
      </p:sp>
      <p:sp>
        <p:nvSpPr>
          <p:cNvPr id="178" name="Shape 178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Удобство</a:t>
            </a:r>
            <a:endParaRPr dirty="0"/>
          </a:p>
          <a:p>
            <a:r>
              <a:rPr dirty="0" err="1"/>
              <a:t>Гибкие</a:t>
            </a:r>
            <a:r>
              <a:rPr dirty="0"/>
              <a:t> </a:t>
            </a:r>
            <a:r>
              <a:rPr dirty="0" err="1"/>
              <a:t>настройки</a:t>
            </a:r>
            <a:endParaRPr dirty="0"/>
          </a:p>
          <a:p>
            <a:r>
              <a:rPr dirty="0" err="1"/>
              <a:t>Ограниченный</a:t>
            </a:r>
            <a:r>
              <a:rPr dirty="0"/>
              <a:t> </a:t>
            </a:r>
            <a:r>
              <a:rPr dirty="0" err="1"/>
              <a:t>функционал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graphicFrame>
        <p:nvGraphicFramePr>
          <p:cNvPr id="181" name="Table 181"/>
          <p:cNvGraphicFramePr/>
          <p:nvPr/>
        </p:nvGraphicFramePr>
        <p:xfrm>
          <a:off x="940953" y="1276350"/>
          <a:ext cx="11122891" cy="73825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3177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758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292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0015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Критерий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JHChainableAnimations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Presentr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0015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Язык / ограничение на версию ОС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Objective-C / iOS 5+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Swift (3) / iOS 9+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0015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Главная задача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Анимация базовых компонент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Показ модальных окон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0015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Достоинства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Простота, функциональность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Удобство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0015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Недостатки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Влияет только на компоненты UIView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Ограниченный функционал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0015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Оценка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9 / 10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8 / 10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1" build="p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ctrTitle"/>
          </p:nvPr>
        </p:nvSpPr>
        <p:spPr>
          <a:xfrm>
            <a:off x="1270000" y="2939624"/>
            <a:ext cx="10464800" cy="387435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Спасибо за внимание.</a:t>
            </a:r>
          </a:p>
          <a:p>
            <a:endParaRPr/>
          </a:p>
          <a:p>
            <a:r>
              <a:t>Вопросы?</a:t>
            </a:r>
          </a:p>
        </p:txBody>
      </p:sp>
      <p:sp>
        <p:nvSpPr>
          <p:cNvPr id="184" name="Shape 1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3"/>
          <p:cNvSpPr txBox="1">
            <a:spLocks/>
          </p:cNvSpPr>
          <p:nvPr/>
        </p:nvSpPr>
        <p:spPr>
          <a:xfrm>
            <a:off x="1044714" y="1117837"/>
            <a:ext cx="10464800" cy="4920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defTabSz="438150" hangingPunct="1">
              <a:spcBef>
                <a:spcPts val="0"/>
              </a:spcBef>
              <a:buSzPct val="100000"/>
              <a:buNone/>
              <a:defRPr sz="6000"/>
            </a:pPr>
            <a:r>
              <a:rPr lang="ru-RU" sz="5400" dirty="0"/>
              <a:t>Цель: изучение достоинств и недостатков библиотек для реализации анимации представлений в рамках модели </a:t>
            </a:r>
            <a:r>
              <a:rPr lang="en-US" sz="5400" dirty="0"/>
              <a:t>MVC</a:t>
            </a:r>
            <a:endParaRPr lang="ru-RU" sz="5400" dirty="0"/>
          </a:p>
        </p:txBody>
      </p:sp>
      <p:sp>
        <p:nvSpPr>
          <p:cNvPr id="4" name="Shape 123"/>
          <p:cNvSpPr txBox="1">
            <a:spLocks/>
          </p:cNvSpPr>
          <p:nvPr/>
        </p:nvSpPr>
        <p:spPr>
          <a:xfrm>
            <a:off x="1044714" y="6038336"/>
            <a:ext cx="10464800" cy="2490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defTabSz="438150" hangingPunct="1">
              <a:spcBef>
                <a:spcPts val="0"/>
              </a:spcBef>
              <a:buSzPct val="100000"/>
              <a:buNone/>
              <a:defRPr sz="6000"/>
            </a:pPr>
            <a:r>
              <a:rPr lang="ru-RU" sz="5400" dirty="0"/>
              <a:t>Задача: провести анализ библиотек</a:t>
            </a:r>
          </a:p>
        </p:txBody>
      </p:sp>
    </p:spTree>
    <p:extLst>
      <p:ext uri="{BB962C8B-B14F-4D97-AF65-F5344CB8AC3E}">
        <p14:creationId xmlns:p14="http://schemas.microsoft.com/office/powerpoint/2010/main" val="21813946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idx="4294967295"/>
          </p:nvPr>
        </p:nvSpPr>
        <p:spPr>
          <a:xfrm>
            <a:off x="1270000" y="2416551"/>
            <a:ext cx="10464800" cy="4920499"/>
          </a:xfrm>
          <a:prstGeom prst="rect">
            <a:avLst/>
          </a:prstGeom>
        </p:spPr>
        <p:txBody>
          <a:bodyPr anchor="t">
            <a:normAutofit fontScale="92500"/>
          </a:bodyPr>
          <a:lstStyle/>
          <a:p>
            <a:pPr marL="171450" indent="-171450" defTabSz="438150">
              <a:spcBef>
                <a:spcPts val="0"/>
              </a:spcBef>
              <a:buSzPct val="100000"/>
              <a:buAutoNum type="arabicPeriod"/>
              <a:defRPr sz="6000"/>
            </a:pPr>
            <a:r>
              <a:rPr dirty="0"/>
              <a:t> </a:t>
            </a:r>
            <a:r>
              <a:rPr dirty="0" err="1"/>
              <a:t>Анимации</a:t>
            </a:r>
            <a:r>
              <a:rPr dirty="0"/>
              <a:t> в iOS </a:t>
            </a:r>
          </a:p>
          <a:p>
            <a:pPr marL="171450" indent="-171450" defTabSz="438150">
              <a:spcBef>
                <a:spcPts val="0"/>
              </a:spcBef>
              <a:buSzPct val="100000"/>
              <a:buAutoNum type="arabicPeriod"/>
              <a:defRPr sz="6000"/>
            </a:pPr>
            <a:r>
              <a:rPr dirty="0"/>
              <a:t> </a:t>
            </a:r>
            <a:r>
              <a:rPr dirty="0" err="1"/>
              <a:t>Библиотеки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анимации</a:t>
            </a:r>
            <a:r>
              <a:rPr dirty="0"/>
              <a:t>:</a:t>
            </a:r>
          </a:p>
          <a:p>
            <a:pPr marL="342900" lvl="1" indent="-171450" defTabSz="438150">
              <a:spcBef>
                <a:spcPts val="0"/>
              </a:spcBef>
              <a:buSzPct val="100000"/>
              <a:buAutoNum type="arabicPeriod"/>
              <a:defRPr sz="6000"/>
            </a:pPr>
            <a:r>
              <a:rPr dirty="0"/>
              <a:t> </a:t>
            </a:r>
            <a:r>
              <a:rPr dirty="0" err="1"/>
              <a:t>JHChainableAnimation</a:t>
            </a:r>
            <a:endParaRPr dirty="0"/>
          </a:p>
          <a:p>
            <a:pPr marL="342900" lvl="1" indent="-171450" defTabSz="438150">
              <a:spcBef>
                <a:spcPts val="0"/>
              </a:spcBef>
              <a:buSzPct val="100000"/>
              <a:buAutoNum type="arabicPeriod"/>
              <a:defRPr sz="6000"/>
            </a:pPr>
            <a:r>
              <a:rPr dirty="0"/>
              <a:t> </a:t>
            </a:r>
            <a:r>
              <a:rPr dirty="0" err="1"/>
              <a:t>Presentr</a:t>
            </a:r>
            <a:endParaRPr dirty="0"/>
          </a:p>
          <a:p>
            <a:pPr marL="171450" indent="-171450" defTabSz="438150">
              <a:spcBef>
                <a:spcPts val="0"/>
              </a:spcBef>
              <a:buSzPct val="100000"/>
              <a:buAutoNum type="arabicPeriod"/>
              <a:defRPr sz="6000"/>
            </a:pPr>
            <a:r>
              <a:rPr dirty="0"/>
              <a:t> </a:t>
            </a:r>
            <a:r>
              <a:rPr dirty="0" err="1"/>
              <a:t>Итог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1" uiExpan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787849" y="3872685"/>
            <a:ext cx="3175000" cy="3170564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title" idx="4294967295"/>
          </p:nvPr>
        </p:nvSpPr>
        <p:spPr>
          <a:xfrm>
            <a:off x="952500" y="-30521"/>
            <a:ext cx="11099800" cy="212090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Анимация</a:t>
            </a:r>
            <a:endParaRPr dirty="0"/>
          </a:p>
        </p:txBody>
      </p:sp>
      <p:sp>
        <p:nvSpPr>
          <p:cNvPr id="129" name="Shape 129"/>
          <p:cNvSpPr/>
          <p:nvPr/>
        </p:nvSpPr>
        <p:spPr>
          <a:xfrm>
            <a:off x="4787849" y="3872685"/>
            <a:ext cx="3175000" cy="3170564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4787849" y="3872685"/>
            <a:ext cx="3175000" cy="3170564"/>
          </a:xfrm>
          <a:prstGeom prst="rect">
            <a:avLst/>
          </a:prstGeom>
          <a:solidFill>
            <a:srgbClr val="00CE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125E-7 L 0.32142 -3.125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42 -3.125E-7 L -0.32141 -3.125E-7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141 -3.125E-7 L -4.375E-6 -3.125E-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xit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0" dur="1000" fill="hold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accel="50000" decel="50000" autoRev="1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1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6" animBg="1" advAuto="0"/>
      <p:bldP spid="129" grpId="7" animBg="1" advAuto="0"/>
      <p:bldP spid="129" grpId="9" animBg="1" advAuto="0"/>
      <p:bldP spid="128" grpId="4" animBg="1" advAuto="0"/>
      <p:bldP spid="128" grpId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Реализация</a:t>
            </a:r>
            <a:r>
              <a:rPr dirty="0"/>
              <a:t> </a:t>
            </a:r>
            <a:r>
              <a:rPr dirty="0" err="1"/>
              <a:t>анимации</a:t>
            </a:r>
            <a:endParaRPr dirty="0"/>
          </a:p>
        </p:txBody>
      </p:sp>
      <p:sp>
        <p:nvSpPr>
          <p:cNvPr id="133" name="Shape 133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UIView</a:t>
            </a:r>
            <a:endParaRPr dirty="0"/>
          </a:p>
          <a:p>
            <a:r>
              <a:rPr dirty="0" err="1"/>
              <a:t>Положение</a:t>
            </a:r>
            <a:endParaRPr dirty="0"/>
          </a:p>
          <a:p>
            <a:r>
              <a:rPr dirty="0" err="1"/>
              <a:t>Цвет</a:t>
            </a:r>
            <a:endParaRPr dirty="0"/>
          </a:p>
          <a:p>
            <a:r>
              <a:rPr dirty="0" err="1"/>
              <a:t>Размеры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3" grpId="1" uiExpand="1" build="p" bldLvl="5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Реализация</a:t>
            </a:r>
            <a:r>
              <a:rPr dirty="0"/>
              <a:t> </a:t>
            </a:r>
            <a:r>
              <a:rPr dirty="0" err="1"/>
              <a:t>анимации</a:t>
            </a:r>
            <a:endParaRPr dirty="0"/>
          </a:p>
        </p:txBody>
      </p:sp>
      <p:sp>
        <p:nvSpPr>
          <p:cNvPr id="137" name="Shape 137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Центр</a:t>
            </a:r>
            <a:endParaRPr dirty="0"/>
          </a:p>
          <a:p>
            <a:r>
              <a:rPr dirty="0" err="1"/>
              <a:t>Размеры</a:t>
            </a:r>
            <a:endParaRPr dirty="0"/>
          </a:p>
          <a:p>
            <a:r>
              <a:rPr dirty="0" err="1"/>
              <a:t>Матрица</a:t>
            </a:r>
            <a:r>
              <a:rPr dirty="0"/>
              <a:t> </a:t>
            </a:r>
            <a:r>
              <a:rPr dirty="0" err="1"/>
              <a:t>преобразования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1" uiExpand="1" build="p" bldLvl="5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Пример</a:t>
            </a:r>
          </a:p>
        </p:txBody>
      </p:sp>
      <p:sp>
        <p:nvSpPr>
          <p:cNvPr id="141" name="Shape 141"/>
          <p:cNvSpPr/>
          <p:nvPr/>
        </p:nvSpPr>
        <p:spPr>
          <a:xfrm>
            <a:off x="4914900" y="3291518"/>
            <a:ext cx="3175000" cy="3170564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97656 0.129981" pathEditMode="relative">
                                      <p:cBhvr>
                                        <p:cTn id="6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8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9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4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2" animBg="1" advAuto="0"/>
      <p:bldP spid="141" grpId="3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Пример</a:t>
            </a:r>
            <a:endParaRPr dirty="0"/>
          </a:p>
        </p:txBody>
      </p:sp>
      <p:sp>
        <p:nvSpPr>
          <p:cNvPr id="145" name="Shape 145"/>
          <p:cNvSpPr/>
          <p:nvPr/>
        </p:nvSpPr>
        <p:spPr>
          <a:xfrm>
            <a:off x="952500" y="3340099"/>
            <a:ext cx="11099800" cy="307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tabLst>
                <a:tab pos="368300" algn="l"/>
              </a:tabLst>
              <a:defRPr sz="15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FFFFFF"/>
                </a:solidFill>
              </a:rPr>
              <a:t>[</a:t>
            </a:r>
            <a:r>
              <a:rPr dirty="0" err="1"/>
              <a:t>UIView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dirty="0"/>
              <a:t>animateWithDuration</a:t>
            </a:r>
            <a:r>
              <a:rPr dirty="0">
                <a:solidFill>
                  <a:srgbClr val="FFFFFF"/>
                </a:solidFill>
              </a:rPr>
              <a:t>:</a:t>
            </a:r>
            <a:r>
              <a:rPr dirty="0">
                <a:solidFill>
                  <a:srgbClr val="8B84CF"/>
                </a:solidFill>
              </a:rPr>
              <a:t>2.f</a:t>
            </a:r>
            <a:endParaRPr dirty="0">
              <a:solidFill>
                <a:srgbClr val="FFFFFF"/>
              </a:solidFill>
            </a:endParaRP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</a:t>
            </a:r>
            <a:r>
              <a:rPr dirty="0">
                <a:solidFill>
                  <a:srgbClr val="00AFCA"/>
                </a:solidFill>
              </a:rPr>
              <a:t>animations</a:t>
            </a:r>
            <a:r>
              <a:rPr dirty="0"/>
              <a:t>:^{</a:t>
            </a: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</a:t>
            </a:r>
            <a:r>
              <a:rPr dirty="0">
                <a:solidFill>
                  <a:srgbClr val="4CBF57"/>
                </a:solidFill>
              </a:rPr>
              <a:t>//</a:t>
            </a:r>
            <a:r>
              <a:rPr dirty="0" err="1">
                <a:solidFill>
                  <a:srgbClr val="4CBF57"/>
                </a:solidFill>
              </a:rPr>
              <a:t>получить</a:t>
            </a:r>
            <a:r>
              <a:rPr dirty="0">
                <a:solidFill>
                  <a:srgbClr val="4CBF57"/>
                </a:solidFill>
              </a:rPr>
              <a:t> </a:t>
            </a:r>
            <a:r>
              <a:rPr dirty="0" err="1">
                <a:solidFill>
                  <a:srgbClr val="4CBF57"/>
                </a:solidFill>
              </a:rPr>
              <a:t>матрицу</a:t>
            </a:r>
            <a:endParaRPr dirty="0">
              <a:solidFill>
                <a:srgbClr val="4CBF57"/>
              </a:solidFill>
            </a:endParaRP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</a:t>
            </a:r>
            <a:r>
              <a:rPr dirty="0" err="1">
                <a:solidFill>
                  <a:srgbClr val="00AFCA"/>
                </a:solidFill>
              </a:rPr>
              <a:t>CGAffineTransform</a:t>
            </a:r>
            <a:r>
              <a:rPr dirty="0"/>
              <a:t> transform = </a:t>
            </a:r>
            <a:r>
              <a:rPr dirty="0" err="1">
                <a:solidFill>
                  <a:srgbClr val="C2349B"/>
                </a:solidFill>
              </a:rPr>
              <a:t>self</a:t>
            </a:r>
            <a:r>
              <a:rPr dirty="0" err="1"/>
              <a:t>.</a:t>
            </a:r>
            <a:r>
              <a:rPr dirty="0" err="1">
                <a:solidFill>
                  <a:srgbClr val="93C86A"/>
                </a:solidFill>
              </a:rPr>
              <a:t>customView</a:t>
            </a:r>
            <a:r>
              <a:rPr dirty="0" err="1"/>
              <a:t>.</a:t>
            </a:r>
            <a:r>
              <a:rPr dirty="0" err="1">
                <a:solidFill>
                  <a:srgbClr val="00AFCA"/>
                </a:solidFill>
              </a:rPr>
              <a:t>transform</a:t>
            </a:r>
            <a:r>
              <a:rPr dirty="0"/>
              <a:t>;</a:t>
            </a: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</a:t>
            </a: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</a:t>
            </a:r>
            <a:r>
              <a:rPr dirty="0">
                <a:solidFill>
                  <a:srgbClr val="4CBF57"/>
                </a:solidFill>
              </a:rPr>
              <a:t>//</a:t>
            </a:r>
            <a:r>
              <a:rPr dirty="0" err="1">
                <a:solidFill>
                  <a:srgbClr val="4CBF57"/>
                </a:solidFill>
              </a:rPr>
              <a:t>изменить</a:t>
            </a:r>
            <a:r>
              <a:rPr dirty="0">
                <a:solidFill>
                  <a:srgbClr val="4CBF57"/>
                </a:solidFill>
              </a:rPr>
              <a:t> </a:t>
            </a:r>
            <a:r>
              <a:rPr dirty="0" err="1">
                <a:solidFill>
                  <a:srgbClr val="4CBF57"/>
                </a:solidFill>
              </a:rPr>
              <a:t>её</a:t>
            </a:r>
            <a:endParaRPr dirty="0">
              <a:solidFill>
                <a:srgbClr val="4CBF57"/>
              </a:solidFill>
            </a:endParaRP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transform = </a:t>
            </a:r>
            <a:r>
              <a:rPr dirty="0" err="1">
                <a:solidFill>
                  <a:srgbClr val="00AFCA"/>
                </a:solidFill>
              </a:rPr>
              <a:t>CGAffineTransformScale</a:t>
            </a:r>
            <a:r>
              <a:rPr dirty="0"/>
              <a:t>(transform, </a:t>
            </a:r>
            <a:r>
              <a:rPr dirty="0">
                <a:solidFill>
                  <a:srgbClr val="8B84CF"/>
                </a:solidFill>
              </a:rPr>
              <a:t>.5f</a:t>
            </a:r>
            <a:r>
              <a:rPr dirty="0"/>
              <a:t>, </a:t>
            </a:r>
            <a:r>
              <a:rPr dirty="0">
                <a:solidFill>
                  <a:srgbClr val="8B84CF"/>
                </a:solidFill>
              </a:rPr>
              <a:t>.5f</a:t>
            </a:r>
            <a:r>
              <a:rPr dirty="0"/>
              <a:t>);</a:t>
            </a: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transform = </a:t>
            </a:r>
            <a:r>
              <a:rPr dirty="0" err="1">
                <a:solidFill>
                  <a:srgbClr val="00AFCA"/>
                </a:solidFill>
              </a:rPr>
              <a:t>CGAffineTransformTranslate</a:t>
            </a:r>
            <a:r>
              <a:rPr dirty="0"/>
              <a:t>(transform, </a:t>
            </a:r>
            <a:r>
              <a:rPr dirty="0">
                <a:solidFill>
                  <a:srgbClr val="8B84CF"/>
                </a:solidFill>
              </a:rPr>
              <a:t>100.f</a:t>
            </a:r>
            <a:r>
              <a:rPr dirty="0"/>
              <a:t>, </a:t>
            </a:r>
            <a:r>
              <a:rPr dirty="0">
                <a:solidFill>
                  <a:srgbClr val="8B84CF"/>
                </a:solidFill>
              </a:rPr>
              <a:t>100.f</a:t>
            </a:r>
            <a:r>
              <a:rPr dirty="0"/>
              <a:t>);</a:t>
            </a: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transform = </a:t>
            </a:r>
            <a:r>
              <a:rPr dirty="0" err="1">
                <a:solidFill>
                  <a:srgbClr val="00AFCA"/>
                </a:solidFill>
              </a:rPr>
              <a:t>CGAffineTransformRotate</a:t>
            </a:r>
            <a:r>
              <a:rPr dirty="0"/>
              <a:t>(transform, </a:t>
            </a:r>
            <a:r>
              <a:rPr dirty="0">
                <a:solidFill>
                  <a:srgbClr val="8B84CF"/>
                </a:solidFill>
              </a:rPr>
              <a:t>45.f</a:t>
            </a:r>
            <a:r>
              <a:rPr dirty="0"/>
              <a:t> / </a:t>
            </a:r>
            <a:r>
              <a:rPr dirty="0">
                <a:solidFill>
                  <a:srgbClr val="8B84CF"/>
                </a:solidFill>
              </a:rPr>
              <a:t>180.f</a:t>
            </a:r>
            <a:r>
              <a:rPr dirty="0"/>
              <a:t> * </a:t>
            </a:r>
            <a:r>
              <a:rPr dirty="0">
                <a:solidFill>
                  <a:srgbClr val="D28F5A"/>
                </a:solidFill>
              </a:rPr>
              <a:t>M_PI</a:t>
            </a:r>
            <a:r>
              <a:rPr dirty="0"/>
              <a:t>);</a:t>
            </a: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</a:t>
            </a: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</a:t>
            </a:r>
            <a:r>
              <a:rPr dirty="0">
                <a:solidFill>
                  <a:srgbClr val="4CBF57"/>
                </a:solidFill>
              </a:rPr>
              <a:t>//</a:t>
            </a:r>
            <a:r>
              <a:rPr dirty="0" err="1">
                <a:solidFill>
                  <a:srgbClr val="4CBF57"/>
                </a:solidFill>
              </a:rPr>
              <a:t>установить</a:t>
            </a:r>
            <a:endParaRPr dirty="0">
              <a:solidFill>
                <a:srgbClr val="4CBF57"/>
              </a:solidFill>
            </a:endParaRP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</a:t>
            </a:r>
            <a:r>
              <a:rPr dirty="0" err="1">
                <a:solidFill>
                  <a:srgbClr val="C2349B"/>
                </a:solidFill>
              </a:rPr>
              <a:t>self</a:t>
            </a:r>
            <a:r>
              <a:rPr dirty="0" err="1"/>
              <a:t>.</a:t>
            </a:r>
            <a:r>
              <a:rPr dirty="0" err="1">
                <a:solidFill>
                  <a:srgbClr val="93C86A"/>
                </a:solidFill>
              </a:rPr>
              <a:t>customView</a:t>
            </a:r>
            <a:r>
              <a:rPr dirty="0" err="1"/>
              <a:t>.</a:t>
            </a:r>
            <a:r>
              <a:rPr dirty="0" err="1">
                <a:solidFill>
                  <a:srgbClr val="00AFCA"/>
                </a:solidFill>
              </a:rPr>
              <a:t>transform</a:t>
            </a:r>
            <a:r>
              <a:rPr dirty="0"/>
              <a:t> = transform;</a:t>
            </a: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}];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title" idx="4294967295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JHChainableAnimations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Цепочки</a:t>
            </a:r>
            <a:r>
              <a:rPr dirty="0"/>
              <a:t> </a:t>
            </a:r>
            <a:r>
              <a:rPr dirty="0" err="1"/>
              <a:t>вызовов</a:t>
            </a:r>
            <a:endParaRPr dirty="0"/>
          </a:p>
          <a:p>
            <a:r>
              <a:rPr dirty="0" err="1"/>
              <a:t>Функции</a:t>
            </a:r>
            <a:r>
              <a:rPr dirty="0"/>
              <a:t> </a:t>
            </a:r>
            <a:r>
              <a:rPr dirty="0" err="1"/>
              <a:t>времени</a:t>
            </a:r>
            <a:endParaRPr dirty="0"/>
          </a:p>
          <a:p>
            <a:r>
              <a:rPr dirty="0" err="1"/>
              <a:t>Удобство</a:t>
            </a:r>
            <a:r>
              <a:rPr dirty="0"/>
              <a:t> </a:t>
            </a:r>
            <a:r>
              <a:rPr dirty="0" err="1"/>
              <a:t>использования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8" grpId="1" animBg="1"/>
      <p:bldP spid="149" grpId="2" uiExpand="1" build="p" bldLvl="5" advAuto="0"/>
    </p:bldLst>
  </p:timing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473</Words>
  <Application>Microsoft Office PowerPoint</Application>
  <PresentationFormat>Произвольный</PresentationFormat>
  <Paragraphs>113</Paragraphs>
  <Slides>18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Gradient</vt:lpstr>
      <vt:lpstr>Анализ основных библиотек для реализации анимации представлений в рамках модели MVC</vt:lpstr>
      <vt:lpstr>Презентация PowerPoint</vt:lpstr>
      <vt:lpstr>Презентация PowerPoint</vt:lpstr>
      <vt:lpstr>Анимация</vt:lpstr>
      <vt:lpstr>Реализация анимации</vt:lpstr>
      <vt:lpstr>Реализация анимации</vt:lpstr>
      <vt:lpstr>Пример</vt:lpstr>
      <vt:lpstr>Пример</vt:lpstr>
      <vt:lpstr>JHChainableAnimations</vt:lpstr>
      <vt:lpstr>Пример</vt:lpstr>
      <vt:lpstr>Пример</vt:lpstr>
      <vt:lpstr>Модальность</vt:lpstr>
      <vt:lpstr>Presentr</vt:lpstr>
      <vt:lpstr>Пример</vt:lpstr>
      <vt:lpstr>Пример</vt:lpstr>
      <vt:lpstr>Presentr</vt:lpstr>
      <vt:lpstr>Презентация PowerPoint</vt:lpstr>
      <vt:lpstr>Спасибо за внимание.  Вопросы?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основных библиотек для реализации анимации представлений в рамках модели MVC</dc:title>
  <dc:creator>Igor Kislyuk</dc:creator>
  <cp:lastModifiedBy>Svetlana</cp:lastModifiedBy>
  <cp:revision>8</cp:revision>
  <dcterms:modified xsi:type="dcterms:W3CDTF">2017-01-24T08:12:46Z</dcterms:modified>
</cp:coreProperties>
</file>