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4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Здесь код оставил для наглядности. Слайд покажу достаточно быстро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+mn-lt"/>
                <a:ea typeface="+mn-ea"/>
                <a:cs typeface="+mn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95143" y="7594600"/>
            <a:ext cx="23646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Кислюк Игорь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Группа К3421</a:t>
            </a:r>
          </a:p>
        </p:txBody>
      </p:sp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1389268" y="2305879"/>
            <a:ext cx="10464801" cy="3705639"/>
          </a:xfrm>
          <a:prstGeom prst="rect">
            <a:avLst/>
          </a:prstGeom>
        </p:spPr>
        <p:txBody>
          <a:bodyPr/>
          <a:lstStyle>
            <a:lvl1pPr defTabSz="514094">
              <a:defRPr sz="5400"/>
            </a:lvl1pPr>
          </a:lstStyle>
          <a:p>
            <a:r>
              <a:t>Анализ основных библиотек для реализации анимации представлений в рамках модели MVC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 idx="4294967295"/>
          </p:nvPr>
        </p:nvSpPr>
        <p:spPr>
          <a:xfrm>
            <a:off x="946149" y="-28167"/>
            <a:ext cx="11099801" cy="2120901"/>
          </a:xfrm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47" name="Shape 147"/>
          <p:cNvSpPr/>
          <p:nvPr/>
        </p:nvSpPr>
        <p:spPr>
          <a:xfrm>
            <a:off x="4914900" y="4723977"/>
            <a:ext cx="3175000" cy="317056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4294967295"/>
          </p:nvPr>
        </p:nvSpPr>
        <p:spPr>
          <a:xfrm>
            <a:off x="1087547" y="1907637"/>
            <a:ext cx="11552286" cy="1465282"/>
          </a:xfrm>
          <a:prstGeom prst="rect">
            <a:avLst/>
          </a:prstGeom>
        </p:spPr>
        <p:txBody>
          <a:bodyPr anchor="t"/>
          <a:lstStyle>
            <a:lvl1pPr marL="0" indent="0" defTabSz="359282">
              <a:spcBef>
                <a:spcPts val="0"/>
              </a:spcBef>
              <a:buSzTx/>
              <a:buNone/>
              <a:defRPr sz="4428"/>
            </a:lvl1pPr>
          </a:lstStyle>
          <a:p>
            <a:r>
              <a:rPr dirty="0" err="1"/>
              <a:t>Поворот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45°, </a:t>
            </a:r>
            <a:r>
              <a:rPr dirty="0" err="1"/>
              <a:t>уменьшение</a:t>
            </a:r>
            <a:r>
              <a:rPr dirty="0"/>
              <a:t> в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err="1"/>
              <a:t>раза</a:t>
            </a:r>
            <a:r>
              <a:rPr dirty="0"/>
              <a:t> и </a:t>
            </a:r>
            <a:r>
              <a:rPr dirty="0" err="1"/>
              <a:t>сдвиг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100 </a:t>
            </a:r>
            <a:r>
              <a:rPr dirty="0" err="1"/>
              <a:t>точек</a:t>
            </a:r>
            <a:r>
              <a:rPr dirty="0"/>
              <a:t> </a:t>
            </a:r>
            <a:r>
              <a:rPr dirty="0" err="1"/>
              <a:t>вниз</a:t>
            </a:r>
            <a:r>
              <a:rPr dirty="0"/>
              <a:t> и </a:t>
            </a:r>
            <a:r>
              <a:rPr dirty="0" err="1"/>
              <a:t>вправо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3244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7656 0.129981" pathEditMode="relative">
                                      <p:cBhvr>
                                        <p:cTn id="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 advAuto="0"/>
      <p:bldP spid="147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66" name="Shape 166"/>
          <p:cNvSpPr/>
          <p:nvPr/>
        </p:nvSpPr>
        <p:spPr>
          <a:xfrm>
            <a:off x="952500" y="3340098"/>
            <a:ext cx="11099800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</a:t>
            </a:r>
            <a:r>
              <a:rPr dirty="0" err="1">
                <a:solidFill>
                  <a:srgbClr val="00AFCA"/>
                </a:solidFill>
              </a:rPr>
              <a:t>UIView</a:t>
            </a:r>
            <a:r>
              <a:rPr dirty="0"/>
              <a:t> </a:t>
            </a:r>
            <a:r>
              <a:rPr dirty="0">
                <a:solidFill>
                  <a:srgbClr val="00AFCA"/>
                </a:solidFill>
              </a:rPr>
              <a:t>animateWithDuration</a:t>
            </a:r>
            <a:r>
              <a:rPr dirty="0"/>
              <a:t>:</a:t>
            </a:r>
            <a:r>
              <a:rPr dirty="0">
                <a:solidFill>
                  <a:srgbClr val="8B84CF"/>
                </a:solidFill>
              </a:rPr>
              <a:t>2.f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</a:t>
            </a:r>
            <a:r>
              <a:rPr dirty="0">
                <a:solidFill>
                  <a:srgbClr val="00AFCA"/>
                </a:solidFill>
              </a:rPr>
              <a:t>animations</a:t>
            </a:r>
            <a:r>
              <a:rPr dirty="0"/>
              <a:t>:^{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получить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матрицу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00AFCA"/>
                </a:solidFill>
              </a:rPr>
              <a:t>CGAffineTransform</a:t>
            </a:r>
            <a:r>
              <a:rPr dirty="0"/>
              <a:t> transform =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;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изменить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её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CGAffineTransformScale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CGAffineTransformTranslate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CGAffineTransformRotate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45.f</a:t>
            </a:r>
            <a:r>
              <a:rPr dirty="0"/>
              <a:t> / </a:t>
            </a:r>
            <a:r>
              <a:rPr dirty="0">
                <a:solidFill>
                  <a:srgbClr val="8B84CF"/>
                </a:solidFill>
              </a:rPr>
              <a:t>180.f</a:t>
            </a:r>
            <a:r>
              <a:rPr dirty="0"/>
              <a:t> * </a:t>
            </a:r>
            <a:r>
              <a:rPr dirty="0">
                <a:solidFill>
                  <a:srgbClr val="D28F5A"/>
                </a:solidFill>
              </a:rPr>
              <a:t>M_PI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установить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 = transform;</a:t>
            </a:r>
          </a:p>
          <a:p>
            <a:pPr algn="l" defTabSz="457200">
              <a:tabLst>
                <a:tab pos="368300" algn="l"/>
              </a:tabLst>
              <a:def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}];</a:t>
            </a:r>
          </a:p>
        </p:txBody>
      </p:sp>
      <p:sp>
        <p:nvSpPr>
          <p:cNvPr id="167" name="Shape 167"/>
          <p:cNvSpPr/>
          <p:nvPr/>
        </p:nvSpPr>
        <p:spPr>
          <a:xfrm>
            <a:off x="952500" y="4711699"/>
            <a:ext cx="110998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self</a:t>
            </a:r>
            <a:r>
              <a:rPr>
                <a:solidFill>
                  <a:srgbClr val="FFFFFF"/>
                </a:solidFill>
              </a:rPr>
              <a:t>.</a:t>
            </a:r>
            <a:r>
              <a:rPr>
                <a:solidFill>
                  <a:srgbClr val="93C86A"/>
                </a:solidFill>
              </a:rPr>
              <a:t>customView</a:t>
            </a:r>
            <a:r>
              <a:rPr>
                <a:solidFill>
                  <a:srgbClr val="FFFFFF"/>
                </a:solidFill>
              </a:rPr>
              <a:t>.</a:t>
            </a:r>
            <a:r>
              <a:rPr>
                <a:solidFill>
                  <a:srgbClr val="93C86A"/>
                </a:solidFill>
              </a:rPr>
              <a:t>makeScale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.5f</a:t>
            </a:r>
            <a:r>
              <a:rPr>
                <a:solidFill>
                  <a:srgbClr val="FFFFFF"/>
                </a:solidFill>
              </a:rPr>
              <a:t>).</a:t>
            </a:r>
            <a:r>
              <a:rPr>
                <a:solidFill>
                  <a:srgbClr val="93C86A"/>
                </a:solidFill>
              </a:rPr>
              <a:t>moveX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100.f</a:t>
            </a:r>
            <a:r>
              <a:rPr>
                <a:solidFill>
                  <a:srgbClr val="FFFFFF"/>
                </a:solidFill>
              </a:rPr>
              <a:t>).</a:t>
            </a:r>
            <a:r>
              <a:rPr>
                <a:solidFill>
                  <a:srgbClr val="93C86A"/>
                </a:solidFill>
              </a:rPr>
              <a:t>moveY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100.f</a:t>
            </a:r>
            <a:r>
              <a:rPr>
                <a:solidFill>
                  <a:srgbClr val="FFFFFF"/>
                </a:solidFill>
              </a:rPr>
              <a:t>).</a:t>
            </a:r>
            <a:r>
              <a:rPr>
                <a:solidFill>
                  <a:srgbClr val="93C86A"/>
                </a:solidFill>
              </a:rPr>
              <a:t>rotate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45.f</a:t>
            </a:r>
            <a:r>
              <a:rPr>
                <a:solidFill>
                  <a:srgbClr val="FFFFFF"/>
                </a:solidFill>
              </a:rPr>
              <a:t>).</a:t>
            </a:r>
            <a:r>
              <a:rPr>
                <a:solidFill>
                  <a:srgbClr val="93C86A"/>
                </a:solidFill>
              </a:rPr>
              <a:t>animate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2.f</a:t>
            </a:r>
            <a:r>
              <a:rPr>
                <a:solidFill>
                  <a:srgbClr val="FFFFFF"/>
                </a:solidFill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Модальность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Важность контекста</a:t>
            </a:r>
          </a:p>
          <a:p>
            <a:r>
              <a:t>Сочетается с 3DTouch</a:t>
            </a:r>
          </a:p>
          <a:p>
            <a:r>
              <a:t>Не всегда удобна для реализации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80859" pathEditMode="relative">
                                      <p:cBhvr>
                                        <p:cTn id="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uiExpand="1" build="p" bldLvl="5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76" name="image2.png"/>
          <p:cNvPicPr>
            <a:picLocks noChangeAspect="1"/>
          </p:cNvPicPr>
          <p:nvPr/>
        </p:nvPicPr>
        <p:blipFill>
          <a:blip r:embed="rId2">
            <a:extLst/>
          </a:blip>
          <a:srcRect r="66371"/>
          <a:stretch>
            <a:fillRect/>
          </a:stretch>
        </p:blipFill>
        <p:spPr>
          <a:xfrm>
            <a:off x="5159176" y="3428007"/>
            <a:ext cx="2686605" cy="289741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Presentr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78906" pathEditMode="relative">
                                      <p:cBhvr>
                                        <p:cTn id="6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80" name="image3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771" y="2532932"/>
            <a:ext cx="3601258" cy="6402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84" name="image4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771" y="2532932"/>
            <a:ext cx="3601258" cy="6402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Presentr</a:t>
            </a:r>
            <a:endParaRPr dirty="0"/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Удобство</a:t>
            </a:r>
          </a:p>
          <a:p>
            <a:r>
              <a:t>Гибкие настройки</a:t>
            </a:r>
          </a:p>
          <a:p>
            <a:r>
              <a:t>Ограниченный функционал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uiExpand="1" build="p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192" name="Table 192"/>
          <p:cNvGraphicFramePr/>
          <p:nvPr/>
        </p:nvGraphicFramePr>
        <p:xfrm>
          <a:off x="940953" y="1276350"/>
          <a:ext cx="11122891" cy="73825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1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Критерий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JHChainableAnimations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Presentr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Язык / ограничение на версию ОС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Objective-C / iOS 5+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Swift (3) / iOS 9+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Главная задача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Анимация базовых компонент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Показ модальных окон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Достоинства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Простота, функциональность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Удобство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Недостатки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Влияет только на компоненты UIView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Ограниченный функционал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Оценка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9 / 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8 / 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46149" y="-28167"/>
            <a:ext cx="1109980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Выводы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subTitle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t>Упрощение реализации анимаций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t>Предоставление функционал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t>Ограничения по версиям, компонентам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uiExpand="1" build="p" bldLvl="5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46149" y="-28167"/>
            <a:ext cx="1109980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Apple </a:t>
            </a:r>
            <a:r>
              <a:rPr lang="ru-RU" dirty="0"/>
              <a:t>и </a:t>
            </a:r>
            <a:r>
              <a:rPr lang="en-US" dirty="0"/>
              <a:t>Flash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subTitle" idx="1"/>
          </p:nvPr>
        </p:nvSpPr>
        <p:spPr>
          <a:xfrm>
            <a:off x="946149" y="1629103"/>
            <a:ext cx="11099800" cy="7301186"/>
          </a:xfrm>
          <a:prstGeom prst="rect">
            <a:avLst/>
          </a:prstGeom>
        </p:spPr>
        <p:txBody>
          <a:bodyPr anchor="ctr"/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rPr lang="ru-RU" dirty="0"/>
              <a:t>Открытые </a:t>
            </a:r>
            <a:r>
              <a:rPr lang="en-US" dirty="0"/>
              <a:t>web</a:t>
            </a:r>
            <a:r>
              <a:rPr lang="ru-RU" dirty="0"/>
              <a:t>-стандарты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rPr lang="en-US" dirty="0"/>
              <a:t>HTML5 </a:t>
            </a:r>
            <a:r>
              <a:rPr lang="ru-RU" dirty="0"/>
              <a:t>позволяет создавать анимации не полагаясь на сторонние решения (</a:t>
            </a:r>
            <a:r>
              <a:rPr lang="en-US" dirty="0"/>
              <a:t>Adobe Flash)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rPr lang="en-US" dirty="0"/>
              <a:t>Flash </a:t>
            </a:r>
            <a:r>
              <a:rPr lang="ru-RU" dirty="0"/>
              <a:t>был разработан для настольных компьютеров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rPr lang="en-US" dirty="0"/>
              <a:t>Apple </a:t>
            </a:r>
            <a:r>
              <a:rPr lang="ru-RU" dirty="0"/>
              <a:t>не позволила </a:t>
            </a:r>
            <a:r>
              <a:rPr lang="en-US" dirty="0"/>
              <a:t>Adobe </a:t>
            </a:r>
            <a:r>
              <a:rPr lang="ru-RU" dirty="0"/>
              <a:t>создать «прослойку между разработчиками и платформой»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45400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 bldLvl="5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270000" y="4463929"/>
            <a:ext cx="10464800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38150">
              <a:defRPr sz="5400">
                <a:solidFill>
                  <a:srgbClr val="FFFFFF"/>
                </a:solidFill>
              </a:defRPr>
            </a:pPr>
            <a:r>
              <a:t>Изучить достоинств и недостатков библиотек для реализации анимации представлений в рамках модели MVC</a:t>
            </a:r>
          </a:p>
        </p:txBody>
      </p:sp>
      <p:sp>
        <p:nvSpPr>
          <p:cNvPr id="123" name="Shape 123"/>
          <p:cNvSpPr/>
          <p:nvPr/>
        </p:nvSpPr>
        <p:spPr>
          <a:xfrm>
            <a:off x="1270000" y="2813604"/>
            <a:ext cx="1046480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38150">
              <a:defRPr sz="5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Провести</a:t>
            </a:r>
            <a:r>
              <a:rPr dirty="0"/>
              <a:t> </a:t>
            </a:r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библиотек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952500" y="-30521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Цель</a:t>
            </a:r>
            <a:r>
              <a:rPr dirty="0"/>
              <a:t> и </a:t>
            </a:r>
            <a:r>
              <a:rPr dirty="0" err="1"/>
              <a:t>задача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animBg="1" advAuto="0"/>
      <p:bldP spid="123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idx="4294967295"/>
          </p:nvPr>
        </p:nvSpPr>
        <p:spPr>
          <a:xfrm>
            <a:off x="1270000" y="2416550"/>
            <a:ext cx="10464800" cy="4920500"/>
          </a:xfrm>
          <a:prstGeom prst="rect">
            <a:avLst/>
          </a:prstGeom>
        </p:spPr>
        <p:txBody>
          <a:bodyPr anchor="t"/>
          <a:lstStyle/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5500"/>
            </a:pPr>
            <a:r>
              <a:rPr dirty="0"/>
              <a:t> </a:t>
            </a:r>
            <a:r>
              <a:rPr dirty="0" err="1"/>
              <a:t>Анимации</a:t>
            </a:r>
            <a:r>
              <a:rPr dirty="0"/>
              <a:t> в iOS </a:t>
            </a:r>
          </a:p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5500"/>
            </a:pP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анимации</a:t>
            </a:r>
            <a:r>
              <a:rPr dirty="0"/>
              <a:t>:</a:t>
            </a:r>
          </a:p>
          <a:p>
            <a:pPr marL="342900" lvl="1" indent="-171450" defTabSz="438150">
              <a:spcBef>
                <a:spcPts val="0"/>
              </a:spcBef>
              <a:buSzPct val="100000"/>
              <a:buAutoNum type="arabicPeriod"/>
              <a:defRPr sz="5500"/>
            </a:pPr>
            <a:r>
              <a:rPr dirty="0"/>
              <a:t> </a:t>
            </a:r>
            <a:r>
              <a:rPr dirty="0" err="1"/>
              <a:t>JHChainableAnimation</a:t>
            </a:r>
            <a:endParaRPr dirty="0"/>
          </a:p>
          <a:p>
            <a:pPr marL="342900" lvl="1" indent="-171450" defTabSz="438150">
              <a:spcBef>
                <a:spcPts val="0"/>
              </a:spcBef>
              <a:buSzPct val="100000"/>
              <a:buAutoNum type="arabicPeriod"/>
              <a:defRPr sz="5500"/>
            </a:pPr>
            <a:r>
              <a:rPr dirty="0"/>
              <a:t> </a:t>
            </a:r>
            <a:r>
              <a:rPr dirty="0" err="1"/>
              <a:t>Presentr</a:t>
            </a:r>
            <a:endParaRPr dirty="0"/>
          </a:p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5500"/>
            </a:pPr>
            <a:r>
              <a:rPr dirty="0"/>
              <a:t> </a:t>
            </a:r>
            <a:r>
              <a:rPr dirty="0" err="1"/>
              <a:t>Итог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-30521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План</a:t>
            </a:r>
            <a:r>
              <a:rPr dirty="0"/>
              <a:t> </a:t>
            </a:r>
            <a:r>
              <a:rPr dirty="0" err="1"/>
              <a:t>доклада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sz="quarter" idx="4294967295"/>
          </p:nvPr>
        </p:nvSpPr>
        <p:spPr>
          <a:xfrm>
            <a:off x="1891245" y="1575391"/>
            <a:ext cx="9222309" cy="642930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0" indent="0" defTabSz="376809">
              <a:spcBef>
                <a:spcPts val="0"/>
              </a:spcBef>
              <a:buSzTx/>
              <a:buNone/>
              <a:defRPr sz="4644"/>
            </a:lvl1pPr>
          </a:lstStyle>
          <a:p>
            <a:r>
              <a:rPr dirty="0" err="1"/>
              <a:t>Видимые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свойств</a:t>
            </a:r>
            <a:r>
              <a:rPr dirty="0"/>
              <a:t> </a:t>
            </a:r>
            <a:r>
              <a:rPr dirty="0" err="1"/>
              <a:t>элемента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908548" y="3291517"/>
            <a:ext cx="3175001" cy="317056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952500" y="-30521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Анимация</a:t>
            </a:r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4908548" y="3288615"/>
            <a:ext cx="3175001" cy="317056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908548" y="3291517"/>
            <a:ext cx="3175001" cy="3170565"/>
          </a:xfrm>
          <a:prstGeom prst="rect">
            <a:avLst/>
          </a:prstGeom>
          <a:solidFill>
            <a:srgbClr val="00C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1875E-6 0 L 0.32141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1 0 L -0.32141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41 0 L -1.71875E-6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mph" presetSubtype="0" accel="50000" decel="50000" autoRev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6" animBg="1" advAuto="0"/>
      <p:bldP spid="134" grpId="7" animBg="1" advAuto="0"/>
      <p:bldP spid="134" grpId="8" animBg="1" advAuto="0"/>
      <p:bldP spid="135" grpId="4" animBg="1" advAuto="0"/>
      <p:bldP spid="135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анимации</a:t>
            </a:r>
            <a:endParaRPr dirty="0"/>
          </a:p>
        </p:txBody>
      </p:sp>
      <p:sp>
        <p:nvSpPr>
          <p:cNvPr id="139" name="Shape 13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Базовый компонент UIView</a:t>
            </a:r>
          </a:p>
          <a:p>
            <a:r>
              <a:t>Расположение в системе координат</a:t>
            </a:r>
          </a:p>
          <a:p>
            <a:r>
              <a:t>Цвет</a:t>
            </a:r>
          </a:p>
          <a:p>
            <a:r>
              <a:t>Размеры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2" uiExpand="1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Реализация анимации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Координаты центра</a:t>
            </a:r>
          </a:p>
          <a:p>
            <a:r>
              <a:t>Размеры элемента</a:t>
            </a:r>
          </a:p>
          <a:p>
            <a:r>
              <a:t>Матрица преобразования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uiExpand="1" build="p" bldLvl="5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 idx="4294967295"/>
          </p:nvPr>
        </p:nvSpPr>
        <p:spPr>
          <a:xfrm>
            <a:off x="946149" y="-28167"/>
            <a:ext cx="11099801" cy="2120901"/>
          </a:xfrm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47" name="Shape 147"/>
          <p:cNvSpPr/>
          <p:nvPr/>
        </p:nvSpPr>
        <p:spPr>
          <a:xfrm>
            <a:off x="4914900" y="4723977"/>
            <a:ext cx="3175000" cy="317056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4294967295"/>
          </p:nvPr>
        </p:nvSpPr>
        <p:spPr>
          <a:xfrm>
            <a:off x="1087547" y="1907637"/>
            <a:ext cx="11552286" cy="1465282"/>
          </a:xfrm>
          <a:prstGeom prst="rect">
            <a:avLst/>
          </a:prstGeom>
        </p:spPr>
        <p:txBody>
          <a:bodyPr anchor="t"/>
          <a:lstStyle>
            <a:lvl1pPr marL="0" indent="0" defTabSz="359282">
              <a:spcBef>
                <a:spcPts val="0"/>
              </a:spcBef>
              <a:buSzTx/>
              <a:buNone/>
              <a:defRPr sz="4428"/>
            </a:lvl1pPr>
          </a:lstStyle>
          <a:p>
            <a:r>
              <a:rPr dirty="0" err="1"/>
              <a:t>Поворот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45°, </a:t>
            </a:r>
            <a:r>
              <a:rPr dirty="0" err="1"/>
              <a:t>уменьшение</a:t>
            </a:r>
            <a:r>
              <a:rPr dirty="0"/>
              <a:t> в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err="1"/>
              <a:t>раза</a:t>
            </a:r>
            <a:r>
              <a:rPr dirty="0"/>
              <a:t> и </a:t>
            </a:r>
            <a:r>
              <a:rPr dirty="0" err="1"/>
              <a:t>сдвиг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100 </a:t>
            </a:r>
            <a:r>
              <a:rPr dirty="0" err="1"/>
              <a:t>точек</a:t>
            </a:r>
            <a:r>
              <a:rPr dirty="0"/>
              <a:t> </a:t>
            </a:r>
            <a:r>
              <a:rPr dirty="0" err="1"/>
              <a:t>вниз</a:t>
            </a:r>
            <a:r>
              <a:rPr dirty="0"/>
              <a:t> и </a:t>
            </a:r>
            <a:r>
              <a:rPr dirty="0" err="1"/>
              <a:t>вправо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7656 0.129981" pathEditMode="relative">
                                      <p:cBhvr>
                                        <p:cTn id="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2" animBg="1" advAuto="0"/>
      <p:bldP spid="14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Пример</a:t>
            </a:r>
            <a:endParaRPr dirty="0"/>
          </a:p>
        </p:txBody>
      </p:sp>
      <p:sp>
        <p:nvSpPr>
          <p:cNvPr id="152" name="Shape 152"/>
          <p:cNvSpPr/>
          <p:nvPr/>
        </p:nvSpPr>
        <p:spPr>
          <a:xfrm>
            <a:off x="952500" y="6193072"/>
            <a:ext cx="11099800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</a:t>
            </a:r>
            <a:r>
              <a:rPr dirty="0" err="1">
                <a:solidFill>
                  <a:srgbClr val="00AFCA"/>
                </a:solidFill>
              </a:rPr>
              <a:t>UIView</a:t>
            </a:r>
            <a:r>
              <a:rPr dirty="0"/>
              <a:t> </a:t>
            </a:r>
            <a:r>
              <a:rPr dirty="0">
                <a:solidFill>
                  <a:srgbClr val="00AFCA"/>
                </a:solidFill>
              </a:rPr>
              <a:t>animateWithDuration</a:t>
            </a:r>
            <a:r>
              <a:rPr dirty="0"/>
              <a:t>:</a:t>
            </a:r>
            <a:r>
              <a:rPr dirty="0">
                <a:solidFill>
                  <a:srgbClr val="8B84CF"/>
                </a:solidFill>
              </a:rPr>
              <a:t>2.f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</a:t>
            </a:r>
            <a:r>
              <a:rPr dirty="0">
                <a:solidFill>
                  <a:srgbClr val="00AFCA"/>
                </a:solidFill>
              </a:rPr>
              <a:t>animations</a:t>
            </a:r>
            <a:r>
              <a:rPr dirty="0"/>
              <a:t>:^{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получить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матрицу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00AFCA"/>
                </a:solidFill>
              </a:rPr>
              <a:t>CGAffineTransform</a:t>
            </a:r>
            <a:r>
              <a:rPr dirty="0"/>
              <a:t> transform =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;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изменить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её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CGAffineTransformScale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CGAffineTransformTranslate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CGAffineTransformRotate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45.f</a:t>
            </a:r>
            <a:r>
              <a:rPr dirty="0"/>
              <a:t> / </a:t>
            </a:r>
            <a:r>
              <a:rPr dirty="0">
                <a:solidFill>
                  <a:srgbClr val="8B84CF"/>
                </a:solidFill>
              </a:rPr>
              <a:t>180.f</a:t>
            </a:r>
            <a:r>
              <a:rPr dirty="0"/>
              <a:t> * </a:t>
            </a:r>
            <a:r>
              <a:rPr dirty="0">
                <a:solidFill>
                  <a:srgbClr val="D28F5A"/>
                </a:solidFill>
              </a:rPr>
              <a:t>M_PI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установить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 = transform;</a:t>
            </a:r>
          </a:p>
          <a:p>
            <a:pPr algn="l" defTabSz="457200">
              <a:tabLst>
                <a:tab pos="368300" algn="l"/>
              </a:tabLst>
              <a:defRPr sz="1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}];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4294967295"/>
          </p:nvPr>
        </p:nvSpPr>
        <p:spPr>
          <a:xfrm>
            <a:off x="946149" y="2220613"/>
            <a:ext cx="11099801" cy="337367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SzTx/>
              <a:buNone/>
            </a:pPr>
            <a:r>
              <a:rPr dirty="0" err="1"/>
              <a:t>Этапы</a:t>
            </a:r>
            <a:r>
              <a:rPr dirty="0"/>
              <a:t>:</a:t>
            </a:r>
          </a:p>
          <a:p>
            <a:pPr marL="914400">
              <a:spcBef>
                <a:spcPts val="1500"/>
              </a:spcBef>
              <a:buClr>
                <a:srgbClr val="FFFFFF"/>
              </a:buClr>
            </a:pPr>
            <a:r>
              <a:rPr dirty="0" err="1"/>
              <a:t>получение</a:t>
            </a:r>
            <a:r>
              <a:rPr dirty="0"/>
              <a:t> </a:t>
            </a:r>
            <a:r>
              <a:rPr dirty="0" err="1"/>
              <a:t>матрицы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компонента</a:t>
            </a:r>
            <a:endParaRPr dirty="0"/>
          </a:p>
          <a:p>
            <a:pPr marL="914400">
              <a:spcBef>
                <a:spcPts val="1500"/>
              </a:spcBef>
              <a:buClr>
                <a:srgbClr val="FFFFFF"/>
              </a:buClr>
            </a:pPr>
            <a:r>
              <a:rPr dirty="0" err="1"/>
              <a:t>установка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свойств</a:t>
            </a:r>
            <a:endParaRPr dirty="0"/>
          </a:p>
          <a:p>
            <a:pPr marL="914400">
              <a:spcBef>
                <a:spcPts val="1500"/>
              </a:spcBef>
              <a:buClr>
                <a:srgbClr val="FFFFFF"/>
              </a:buClr>
            </a:pPr>
            <a:r>
              <a:rPr dirty="0" err="1"/>
              <a:t>передача</a:t>
            </a:r>
            <a:r>
              <a:rPr dirty="0"/>
              <a:t> </a:t>
            </a:r>
            <a:r>
              <a:rPr dirty="0" err="1"/>
              <a:t>новой</a:t>
            </a:r>
            <a:r>
              <a:rPr dirty="0"/>
              <a:t> </a:t>
            </a:r>
            <a:r>
              <a:rPr dirty="0" err="1"/>
              <a:t>матрицы</a:t>
            </a:r>
            <a:r>
              <a:rPr dirty="0"/>
              <a:t> </a:t>
            </a:r>
            <a:r>
              <a:rPr dirty="0" err="1"/>
              <a:t>компоненту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1" uiExpand="1" build="p" bldLvl="5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JHChainableAnimations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Цепочки</a:t>
            </a:r>
            <a:r>
              <a:rPr dirty="0"/>
              <a:t> </a:t>
            </a:r>
            <a:r>
              <a:rPr dirty="0" err="1"/>
              <a:t>вызовов</a:t>
            </a:r>
            <a:endParaRPr dirty="0"/>
          </a:p>
          <a:p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r>
              <a:rPr dirty="0" err="1"/>
              <a:t>Удобство</a:t>
            </a:r>
            <a:r>
              <a:rPr dirty="0"/>
              <a:t> </a:t>
            </a:r>
            <a:r>
              <a:rPr dirty="0" err="1"/>
              <a:t>использования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7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3" animBg="1"/>
      <p:bldP spid="157" grpId="3" uiExpand="1" build="p" bldLvl="5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414</Words>
  <Application>Microsoft Office PowerPoint</Application>
  <PresentationFormat>Custom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Helvetica</vt:lpstr>
      <vt:lpstr>Helvetica Light</vt:lpstr>
      <vt:lpstr>Helvetica Neue</vt:lpstr>
      <vt:lpstr>Menlo</vt:lpstr>
      <vt:lpstr>Gradient</vt:lpstr>
      <vt:lpstr>Анализ основных библиотек для реализации анимации представлений в рамках модели MVC</vt:lpstr>
      <vt:lpstr>Цель и задача</vt:lpstr>
      <vt:lpstr>План доклада</vt:lpstr>
      <vt:lpstr>Анимация</vt:lpstr>
      <vt:lpstr>Реализация анимации</vt:lpstr>
      <vt:lpstr>Реализация анимации</vt:lpstr>
      <vt:lpstr>Пример</vt:lpstr>
      <vt:lpstr>Пример</vt:lpstr>
      <vt:lpstr>JHChainableAnimations</vt:lpstr>
      <vt:lpstr>Пример</vt:lpstr>
      <vt:lpstr>Пример</vt:lpstr>
      <vt:lpstr>Модальность</vt:lpstr>
      <vt:lpstr>Presentr</vt:lpstr>
      <vt:lpstr>Пример</vt:lpstr>
      <vt:lpstr>Пример</vt:lpstr>
      <vt:lpstr>Presentr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основных библиотек для реализации анимации представлений в рамках модели MVC</dc:title>
  <cp:lastModifiedBy>Igor Kislyuk</cp:lastModifiedBy>
  <cp:revision>4</cp:revision>
  <dcterms:modified xsi:type="dcterms:W3CDTF">2017-01-31T17:57:59Z</dcterms:modified>
</cp:coreProperties>
</file>