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0"/>
  </p:notesMasterIdLst>
  <p:handoutMasterIdLst>
    <p:handoutMasterId r:id="rId11"/>
  </p:handoutMasterIdLst>
  <p:sldIdLst>
    <p:sldId id="265" r:id="rId3"/>
    <p:sldId id="264" r:id="rId4"/>
    <p:sldId id="304" r:id="rId5"/>
    <p:sldId id="305" r:id="rId6"/>
    <p:sldId id="306" r:id="rId7"/>
    <p:sldId id="307" r:id="rId8"/>
    <p:sldId id="30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1111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orient="horz" pos="1525" userDrawn="1">
          <p15:clr>
            <a:srgbClr val="A4A3A4"/>
          </p15:clr>
        </p15:guide>
        <p15:guide id="5" pos="544" userDrawn="1">
          <p15:clr>
            <a:srgbClr val="A4A3A4"/>
          </p15:clr>
        </p15:guide>
        <p15:guide id="6" pos="42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09" autoAdjust="0"/>
    <p:restoredTop sz="94444" autoAdjust="0"/>
  </p:normalViewPr>
  <p:slideViewPr>
    <p:cSldViewPr snapToGrid="0" snapToObjects="1" showGuides="1">
      <p:cViewPr varScale="1">
        <p:scale>
          <a:sx n="85" d="100"/>
          <a:sy n="85" d="100"/>
        </p:scale>
        <p:origin x="168" y="1720"/>
      </p:cViewPr>
      <p:guideLst>
        <p:guide orient="horz" pos="1389"/>
        <p:guide pos="1111"/>
        <p:guide pos="2880"/>
        <p:guide orient="horz" pos="1525"/>
        <p:guide pos="544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8" y="1886465"/>
            <a:ext cx="4789624" cy="19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2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82" y="1277169"/>
            <a:ext cx="4089436" cy="1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5" name="Picture 4" descr="ITMO_logo2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"/>
            <a:ext cx="3601115" cy="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1236509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31" y="763789"/>
            <a:ext cx="2971338" cy="12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9" Type="http://schemas.openxmlformats.org/officeDocument/2006/relationships/image" Target="../media/image4.png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ITMO_logo3_RU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0254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62075" y="6553202"/>
            <a:ext cx="6400800" cy="304798"/>
          </a:xfrm>
        </p:spPr>
        <p:txBody>
          <a:bodyPr>
            <a:noAutofit/>
          </a:bodyPr>
          <a:lstStyle/>
          <a:p>
            <a:r>
              <a:rPr lang="ru-RU" sz="1400" dirty="0" smtClean="0"/>
              <a:t>СПб</a:t>
            </a:r>
            <a:r>
              <a:rPr lang="en-US" sz="1400" dirty="0" smtClean="0"/>
              <a:t>, </a:t>
            </a:r>
            <a:r>
              <a:rPr lang="en-US" sz="1400" dirty="0" smtClean="0"/>
              <a:t>201</a:t>
            </a:r>
            <a:r>
              <a:rPr lang="ru-RU" sz="1400" dirty="0"/>
              <a:t>8</a:t>
            </a:r>
            <a:endParaRPr lang="en-US" sz="1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2657" y="3407231"/>
            <a:ext cx="7839635" cy="1062373"/>
          </a:xfrm>
        </p:spPr>
        <p:txBody>
          <a:bodyPr>
            <a:noAutofit/>
          </a:bodyPr>
          <a:lstStyle/>
          <a:p>
            <a:r>
              <a:rPr lang="ru-RU" sz="2800" cap="all" dirty="0"/>
              <a:t>Методы контроля качества передачи в слоях сети СЦИ</a:t>
            </a:r>
            <a:endParaRPr lang="ru-RU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353235" y="4959459"/>
            <a:ext cx="6790765" cy="1103884"/>
          </a:xfrm>
        </p:spPr>
        <p:txBody>
          <a:bodyPr>
            <a:noAutofit/>
          </a:bodyPr>
          <a:lstStyle/>
          <a:p>
            <a:pPr algn="r"/>
            <a:r>
              <a:rPr lang="ru-RU" sz="1800" dirty="0"/>
              <a:t>Магистрант – Кислюк Игорь Витальевич</a:t>
            </a:r>
          </a:p>
          <a:p>
            <a:pPr algn="r"/>
            <a:r>
              <a:rPr lang="ru-RU" sz="1800" dirty="0"/>
              <a:t>группа </a:t>
            </a:r>
            <a:r>
              <a:rPr lang="ru-RU" sz="1800" dirty="0" smtClean="0"/>
              <a:t>К4120</a:t>
            </a:r>
          </a:p>
          <a:p>
            <a:pPr algn="r"/>
            <a:r>
              <a:rPr lang="ru-RU" sz="1800" dirty="0" smtClean="0"/>
              <a:t>Преподаватель – Ананченко Игорь Викторович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72590" y="247518"/>
            <a:ext cx="5014210" cy="365125"/>
          </a:xfrm>
        </p:spPr>
        <p:txBody>
          <a:bodyPr/>
          <a:lstStyle/>
          <a:p>
            <a:r>
              <a:rPr lang="ru-RU" cap="all" dirty="0"/>
              <a:t>Методы контроля качества передачи в слоях сети СЦИ</a:t>
            </a:r>
            <a:endParaRPr lang="en-US" dirty="0"/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24867" y="1360257"/>
            <a:ext cx="7930397" cy="1302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solidFill>
                  <a:srgbClr val="0230AC"/>
                </a:solidFill>
              </a:rPr>
              <a:t>Определение и параметры сетей СЦИ</a:t>
            </a:r>
            <a:endParaRPr lang="en-US" sz="3600" dirty="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172820" y="2938867"/>
            <a:ext cx="6798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400" dirty="0"/>
              <a:t>с</a:t>
            </a:r>
            <a:r>
              <a:rPr lang="ru-RU" sz="2400" dirty="0" smtClean="0"/>
              <a:t>инхронная </a:t>
            </a:r>
            <a:r>
              <a:rPr lang="ru-RU" sz="2400" dirty="0"/>
              <a:t>цифровая </a:t>
            </a:r>
            <a:r>
              <a:rPr lang="ru-RU" sz="2400" dirty="0" smtClean="0"/>
              <a:t>иерархия / </a:t>
            </a:r>
            <a:r>
              <a:rPr lang="en-US" sz="2400" dirty="0" smtClean="0"/>
              <a:t>SDH</a:t>
            </a:r>
            <a:endParaRPr lang="ru-RU" sz="2400" dirty="0" smtClean="0"/>
          </a:p>
          <a:p>
            <a:pPr marL="457200" indent="-457200">
              <a:buFont typeface="Arial" charset="0"/>
              <a:buChar char="•"/>
            </a:pPr>
            <a:r>
              <a:rPr lang="ru-RU" sz="2400" dirty="0" smtClean="0"/>
              <a:t>стандартизация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400" dirty="0" smtClean="0"/>
              <a:t>функциональные задачи</a:t>
            </a:r>
          </a:p>
          <a:p>
            <a:pPr marL="457200" indent="-457200">
              <a:buFont typeface="Arial" charset="0"/>
              <a:buChar char="•"/>
            </a:pPr>
            <a:endParaRPr lang="ru-RU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72590" y="247518"/>
            <a:ext cx="5014210" cy="365125"/>
          </a:xfrm>
        </p:spPr>
        <p:txBody>
          <a:bodyPr/>
          <a:lstStyle/>
          <a:p>
            <a:r>
              <a:rPr lang="ru-RU" cap="all" dirty="0"/>
              <a:t>Методы контроля качества передачи в слоях сети СЦИ</a:t>
            </a:r>
            <a:endParaRPr lang="en-US" dirty="0"/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24867" y="1360257"/>
            <a:ext cx="7930397" cy="1302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solidFill>
                  <a:srgbClr val="0230AC"/>
                </a:solidFill>
              </a:rPr>
              <a:t>Функциональные задачи</a:t>
            </a:r>
            <a:endParaRPr lang="en-US" sz="3600" dirty="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446984" y="2663223"/>
            <a:ext cx="42500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400" dirty="0" smtClean="0"/>
              <a:t>мультиплексирования</a:t>
            </a:r>
            <a:endParaRPr lang="en-US" sz="2400" dirty="0" smtClean="0"/>
          </a:p>
          <a:p>
            <a:pPr marL="457200" indent="-457200">
              <a:buFont typeface="Arial" charset="0"/>
              <a:buChar char="•"/>
            </a:pPr>
            <a:r>
              <a:rPr lang="ru-RU" sz="2400" dirty="0"/>
              <a:t>транспортирования</a:t>
            </a:r>
            <a:r>
              <a:rPr lang="en-GB" sz="2400" dirty="0"/>
              <a:t> </a:t>
            </a:r>
            <a:endParaRPr lang="en-GB" sz="2400" dirty="0" smtClean="0"/>
          </a:p>
          <a:p>
            <a:pPr marL="457200" indent="-457200">
              <a:buFont typeface="Arial" charset="0"/>
              <a:buChar char="•"/>
            </a:pPr>
            <a:r>
              <a:rPr lang="ru-RU" sz="2400" dirty="0"/>
              <a:t>коммутации </a:t>
            </a:r>
            <a:endParaRPr lang="en-US" sz="2400" dirty="0" smtClean="0"/>
          </a:p>
          <a:p>
            <a:pPr marL="457200" indent="-457200">
              <a:buFont typeface="Arial" charset="0"/>
              <a:buChar char="•"/>
            </a:pPr>
            <a:r>
              <a:rPr lang="ru-RU" sz="2400" dirty="0"/>
              <a:t>регенерации</a:t>
            </a:r>
            <a:r>
              <a:rPr lang="en-GB" sz="2400" dirty="0"/>
              <a:t> </a:t>
            </a:r>
            <a:endParaRPr lang="en-GB" sz="2400" dirty="0" smtClean="0"/>
          </a:p>
          <a:p>
            <a:pPr marL="457200" indent="-457200">
              <a:buFont typeface="Arial" charset="0"/>
              <a:buChar char="•"/>
            </a:pPr>
            <a:r>
              <a:rPr lang="ru-RU" sz="2400" dirty="0"/>
              <a:t>сопряжения</a:t>
            </a:r>
            <a:r>
              <a:rPr lang="en-GB" sz="2400" dirty="0"/>
              <a:t> </a:t>
            </a:r>
            <a:endParaRPr lang="ru-RU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8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72590" y="247518"/>
            <a:ext cx="5014210" cy="365125"/>
          </a:xfrm>
        </p:spPr>
        <p:txBody>
          <a:bodyPr/>
          <a:lstStyle/>
          <a:p>
            <a:r>
              <a:rPr lang="ru-RU" cap="all" dirty="0"/>
              <a:t>Методы контроля качества передачи в слоях сети СЦИ</a:t>
            </a:r>
            <a:endParaRPr lang="en-US" dirty="0"/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24867" y="1360257"/>
            <a:ext cx="7930397" cy="1302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solidFill>
                  <a:srgbClr val="0230AC"/>
                </a:solidFill>
              </a:rPr>
              <a:t>Многослойная архитектура сетей СЦИ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452092" y="2663223"/>
            <a:ext cx="6239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400" dirty="0" smtClean="0"/>
              <a:t>слой каналов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400" dirty="0" smtClean="0">
                <a:cs typeface="Times New Roman" panose="02020603050405020304" pitchFamily="18" charset="0"/>
              </a:rPr>
              <a:t>слой трактов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2400" dirty="0" smtClean="0">
                <a:cs typeface="Times New Roman" panose="02020603050405020304" pitchFamily="18" charset="0"/>
              </a:rPr>
              <a:t>тракты низшего порядка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2400" dirty="0" smtClean="0">
                <a:cs typeface="Times New Roman" panose="02020603050405020304" pitchFamily="18" charset="0"/>
              </a:rPr>
              <a:t>тракты высшего порядка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400" dirty="0" smtClean="0">
                <a:cs typeface="Times New Roman" panose="02020603050405020304" pitchFamily="18" charset="0"/>
              </a:rPr>
              <a:t>слой среды передачи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2400" dirty="0" smtClean="0">
                <a:cs typeface="Times New Roman" panose="02020603050405020304" pitchFamily="18" charset="0"/>
              </a:rPr>
              <a:t>слой секций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2400" dirty="0" smtClean="0">
                <a:cs typeface="Times New Roman" panose="02020603050405020304" pitchFamily="18" charset="0"/>
              </a:rPr>
              <a:t>слой физической среды</a:t>
            </a:r>
          </a:p>
        </p:txBody>
      </p:sp>
    </p:spTree>
    <p:extLst>
      <p:ext uri="{BB962C8B-B14F-4D97-AF65-F5344CB8AC3E}">
        <p14:creationId xmlns:p14="http://schemas.microsoft.com/office/powerpoint/2010/main" val="164266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72590" y="247518"/>
            <a:ext cx="5014210" cy="365125"/>
          </a:xfrm>
        </p:spPr>
        <p:txBody>
          <a:bodyPr/>
          <a:lstStyle/>
          <a:p>
            <a:r>
              <a:rPr lang="ru-RU" cap="all" dirty="0"/>
              <a:t>Методы контроля качества передачи в слоях сети СЦИ</a:t>
            </a:r>
            <a:endParaRPr lang="en-US" dirty="0"/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24867" y="1360257"/>
            <a:ext cx="7930397" cy="1302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solidFill>
                  <a:srgbClr val="0230AC"/>
                </a:solidFill>
              </a:rPr>
              <a:t>Методы контроля </a:t>
            </a:r>
            <a:r>
              <a:rPr lang="ru-RU" sz="3600" dirty="0" smtClean="0">
                <a:solidFill>
                  <a:srgbClr val="0230AC"/>
                </a:solidFill>
              </a:rPr>
              <a:t>качества. Физический контроль</a:t>
            </a:r>
            <a:endParaRPr lang="ru-RU" sz="3600" dirty="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26253" y="2663223"/>
            <a:ext cx="7491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400" dirty="0" smtClean="0"/>
              <a:t>Телесигнализация</a:t>
            </a:r>
            <a:endParaRPr lang="en-US" sz="2400" dirty="0" smtClean="0"/>
          </a:p>
          <a:p>
            <a:pPr marL="457200" indent="-457200">
              <a:buFont typeface="Arial" charset="0"/>
              <a:buChar char="•"/>
            </a:pPr>
            <a:r>
              <a:rPr lang="ru-RU" sz="2400" dirty="0" smtClean="0">
                <a:cs typeface="Times New Roman" panose="02020603050405020304" pitchFamily="18" charset="0"/>
              </a:rPr>
              <a:t>Телеизмерения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400" dirty="0" smtClean="0">
                <a:cs typeface="Times New Roman" panose="02020603050405020304" pitchFamily="18" charset="0"/>
              </a:rPr>
              <a:t>Телеуправление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400" dirty="0" smtClean="0">
                <a:cs typeface="Times New Roman" panose="02020603050405020304" pitchFamily="18" charset="0"/>
              </a:rPr>
              <a:t>Телерегулирование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400" dirty="0" smtClean="0">
                <a:cs typeface="Times New Roman" panose="02020603050405020304" pitchFamily="18" charset="0"/>
              </a:rPr>
              <a:t>Диагностический контроль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400" dirty="0" smtClean="0">
                <a:cs typeface="Times New Roman" panose="02020603050405020304" pitchFamily="18" charset="0"/>
              </a:rPr>
              <a:t>Метод частичных разрядов</a:t>
            </a:r>
            <a:endParaRPr lang="ru-RU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72590" y="247518"/>
            <a:ext cx="5014210" cy="365125"/>
          </a:xfrm>
        </p:spPr>
        <p:txBody>
          <a:bodyPr/>
          <a:lstStyle/>
          <a:p>
            <a:r>
              <a:rPr lang="ru-RU" cap="all" dirty="0"/>
              <a:t>Методы контроля качества передачи в слоях сети СЦИ</a:t>
            </a:r>
            <a:endParaRPr lang="en-US" dirty="0"/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24867" y="1360257"/>
            <a:ext cx="7930397" cy="1302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solidFill>
                  <a:srgbClr val="0230AC"/>
                </a:solidFill>
              </a:rPr>
              <a:t>Методы контроля </a:t>
            </a:r>
            <a:r>
              <a:rPr lang="ru-RU" sz="3600" dirty="0" smtClean="0">
                <a:solidFill>
                  <a:srgbClr val="0230AC"/>
                </a:solidFill>
              </a:rPr>
              <a:t>качества. Внутренний контроль</a:t>
            </a:r>
            <a:endParaRPr lang="ru-RU" sz="3600" dirty="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26253" y="2663223"/>
            <a:ext cx="7491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400" dirty="0"/>
              <a:t>избыточный код битового чередуемого паритета </a:t>
            </a:r>
            <a:r>
              <a:rPr lang="ru-RU" sz="2400" b="1" dirty="0" smtClean="0"/>
              <a:t>BIP-</a:t>
            </a:r>
            <a:r>
              <a:rPr lang="ru-RU" sz="2400" b="1" dirty="0" err="1" smtClean="0"/>
              <a:t>n</a:t>
            </a:r>
            <a:endParaRPr lang="en-US" sz="2400" b="1" dirty="0" smtClean="0"/>
          </a:p>
          <a:p>
            <a:pPr marL="457200" indent="-457200">
              <a:buFont typeface="Arial" charset="0"/>
              <a:buChar char="•"/>
            </a:pPr>
            <a:r>
              <a:rPr lang="ru-RU" sz="2400" dirty="0" smtClean="0">
                <a:cs typeface="Times New Roman" panose="02020603050405020304" pitchFamily="18" charset="0"/>
              </a:rPr>
              <a:t>функциональное тестирование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400" dirty="0" smtClean="0">
                <a:cs typeface="Times New Roman" panose="02020603050405020304" pitchFamily="18" charset="0"/>
              </a:rPr>
              <a:t>стрессовое тестирование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400" dirty="0" smtClean="0">
                <a:cs typeface="Times New Roman" panose="02020603050405020304" pitchFamily="18" charset="0"/>
              </a:rPr>
              <a:t>логическое тестирование</a:t>
            </a:r>
            <a:endParaRPr lang="ru-RU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8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02570" y="247518"/>
            <a:ext cx="4984230" cy="365125"/>
          </a:xfrm>
        </p:spPr>
        <p:txBody>
          <a:bodyPr/>
          <a:lstStyle/>
          <a:p>
            <a:r>
              <a:rPr lang="ru-RU" cap="all" dirty="0"/>
              <a:t>Методы контроля качества передачи в слоях сети СЦИ</a:t>
            </a:r>
            <a:endParaRPr lang="en-US" dirty="0"/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241085" y="3069000"/>
            <a:ext cx="666183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smtClean="0">
                <a:solidFill>
                  <a:srgbClr val="0230AC"/>
                </a:solidFill>
              </a:rPr>
              <a:t>Спасибо за внимание</a:t>
            </a:r>
            <a:endParaRPr lang="en-US" sz="3600" dirty="0">
              <a:solidFill>
                <a:srgbClr val="0230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7408</TotalTime>
  <Words>160</Words>
  <Application>Microsoft Macintosh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Verdana</vt:lpstr>
      <vt:lpstr>Cover</vt:lpstr>
      <vt:lpstr>1_Cover</vt:lpstr>
      <vt:lpstr>Методы контроля качества передачи в слоях сети СЦИ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Кислюк Игорь Витальевич</cp:lastModifiedBy>
  <cp:revision>146</cp:revision>
  <dcterms:created xsi:type="dcterms:W3CDTF">2014-06-27T12:30:22Z</dcterms:created>
  <dcterms:modified xsi:type="dcterms:W3CDTF">2018-03-16T16:00:28Z</dcterms:modified>
</cp:coreProperties>
</file>