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7" r:id="rId4"/>
    <p:sldId id="268" r:id="rId5"/>
    <p:sldId id="276" r:id="rId6"/>
    <p:sldId id="274" r:id="rId7"/>
    <p:sldId id="271" r:id="rId8"/>
    <p:sldId id="272" r:id="rId9"/>
    <p:sldId id="273" r:id="rId10"/>
    <p:sldId id="27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8" autoAdjust="0"/>
    <p:restoredTop sz="89862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784" y="19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r>
              <a:rPr lang="en-US" dirty="0"/>
              <a:t>, 201</a:t>
            </a:r>
            <a:r>
              <a:rPr lang="ru-RU" dirty="0"/>
              <a:t>8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956" y="3278679"/>
            <a:ext cx="6400800" cy="1160382"/>
          </a:xfrm>
        </p:spPr>
        <p:txBody>
          <a:bodyPr>
            <a:noAutofit/>
          </a:bodyPr>
          <a:lstStyle/>
          <a:p>
            <a:r>
              <a:rPr lang="ru-RU" dirty="0"/>
              <a:t>КЛАССИФИКАЦИЯ РАКЕТНО-АРТИЛЛЕРИЙСКОГО ВООРУЖЕНИЯ</a:t>
            </a:r>
            <a:r>
              <a:rPr lang="ru-RU" sz="2800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04865" y="4439061"/>
            <a:ext cx="6167535" cy="1474002"/>
          </a:xfrm>
        </p:spPr>
        <p:txBody>
          <a:bodyPr>
            <a:normAutofit fontScale="70000" lnSpcReduction="20000"/>
          </a:bodyPr>
          <a:lstStyle/>
          <a:p>
            <a:endParaRPr lang="ru-RU" sz="2000" dirty="0"/>
          </a:p>
          <a:p>
            <a:r>
              <a:rPr lang="ru-RU" sz="3200" dirty="0"/>
              <a:t>Егоров Павел,</a:t>
            </a:r>
            <a:r>
              <a:rPr lang="en-US" sz="3200" dirty="0"/>
              <a:t> </a:t>
            </a:r>
            <a:r>
              <a:rPr lang="ru-RU" sz="3200" dirty="0"/>
              <a:t>Кислюк Игорь, Лебедев Игорь</a:t>
            </a:r>
          </a:p>
          <a:p>
            <a:r>
              <a:rPr lang="ru-RU" sz="3200" dirty="0"/>
              <a:t>Факультет ИКТ, кафедра Программных систем, группа К4120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5191" y="3828907"/>
            <a:ext cx="8332237" cy="1788122"/>
          </a:xfrm>
        </p:spPr>
        <p:txBody>
          <a:bodyPr>
            <a:normAutofit/>
          </a:bodyPr>
          <a:lstStyle/>
          <a:p>
            <a:r>
              <a:rPr lang="ru-RU" dirty="0"/>
              <a:t>Егоров Павел,</a:t>
            </a:r>
            <a:r>
              <a:rPr lang="en-US" dirty="0"/>
              <a:t> </a:t>
            </a:r>
            <a:r>
              <a:rPr lang="ru-RU" dirty="0"/>
              <a:t>Кислюк Игорь, Лебедев Игорь,</a:t>
            </a:r>
          </a:p>
          <a:p>
            <a:r>
              <a:rPr lang="ru-RU" dirty="0"/>
              <a:t>Факультет ИКТ, кафедра Программных систем, группа К4120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>
                <a:solidFill>
                  <a:schemeClr val="bg1"/>
                </a:solidFill>
              </a:rPr>
              <a:t>Санкт-Петербург</a:t>
            </a:r>
            <a:r>
              <a:rPr lang="en-US" sz="1200" dirty="0">
                <a:solidFill>
                  <a:schemeClr val="bg1"/>
                </a:solidFill>
              </a:rPr>
              <a:t>, 201</a:t>
            </a:r>
            <a:r>
              <a:rPr lang="ru-R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00792-C704-4129-A68F-F3DB0B31D2DE}"/>
              </a:ext>
            </a:extLst>
          </p:cNvPr>
          <p:cNvSpPr txBox="1"/>
          <p:nvPr/>
        </p:nvSpPr>
        <p:spPr>
          <a:xfrm>
            <a:off x="1213338" y="1036948"/>
            <a:ext cx="6858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900" b="1" dirty="0">
                <a:latin typeface="+mj-lt"/>
                <a:ea typeface="+mj-ea"/>
                <a:cs typeface="+mj-cs"/>
              </a:rPr>
              <a:t>Определение Вооружения </a:t>
            </a:r>
            <a:endParaRPr lang="en-US" sz="29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1F1AA-0C68-408F-ABA9-61E720F15E78}"/>
              </a:ext>
            </a:extLst>
          </p:cNvPr>
          <p:cNvSpPr txBox="1"/>
          <p:nvPr/>
        </p:nvSpPr>
        <p:spPr>
          <a:xfrm>
            <a:off x="641023" y="2328421"/>
            <a:ext cx="80457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Вооружение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это комплекс различных видов оружия и средств, обеспечивающих его применение.</a:t>
            </a:r>
            <a:endParaRPr lang="en-US" sz="2400" dirty="0"/>
          </a:p>
          <a:p>
            <a:endParaRPr lang="ru-RU" sz="2400" dirty="0"/>
          </a:p>
          <a:p>
            <a:pPr algn="just"/>
            <a:r>
              <a:rPr lang="ru-RU" sz="2400" dirty="0"/>
              <a:t>Вооружение включает: оружие (средства доставки и боеприпасы), системы его пуска, наведения, управления и другие технические средства, которыми оснащаются подразделения, части, корабли, соединения различных видов Вооруженных Сил.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B49DC-1A05-4FA2-84F8-7DD46BB2AB31}"/>
              </a:ext>
            </a:extLst>
          </p:cNvPr>
          <p:cNvSpPr txBox="1"/>
          <p:nvPr/>
        </p:nvSpPr>
        <p:spPr>
          <a:xfrm>
            <a:off x="8071339" y="6231118"/>
            <a:ext cx="6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/</a:t>
            </a:r>
            <a:r>
              <a:rPr lang="ru-RU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1CFA0-84B2-4E22-ABC4-1BB3110C1FEC}"/>
              </a:ext>
            </a:extLst>
          </p:cNvPr>
          <p:cNvSpPr txBox="1"/>
          <p:nvPr/>
        </p:nvSpPr>
        <p:spPr>
          <a:xfrm>
            <a:off x="490195" y="1036948"/>
            <a:ext cx="84252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900" b="1" dirty="0">
                <a:latin typeface="+mj-lt"/>
                <a:ea typeface="+mj-ea"/>
                <a:cs typeface="+mj-cs"/>
              </a:rPr>
              <a:t>Роль ГРАУ МО РФ в обеспечении войск видами РАВ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F5F9D-4585-471E-B65F-E736B6309DEE}"/>
              </a:ext>
            </a:extLst>
          </p:cNvPr>
          <p:cNvSpPr txBox="1"/>
          <p:nvPr/>
        </p:nvSpPr>
        <p:spPr>
          <a:xfrm>
            <a:off x="8059783" y="6231118"/>
            <a:ext cx="67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/</a:t>
            </a:r>
            <a:r>
              <a:rPr lang="ru-RU" dirty="0"/>
              <a:t>10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63DA22-A5D9-475C-A0D6-5EBF63B08DB5}"/>
              </a:ext>
            </a:extLst>
          </p:cNvPr>
          <p:cNvSpPr txBox="1">
            <a:spLocks/>
          </p:cNvSpPr>
          <p:nvPr/>
        </p:nvSpPr>
        <p:spPr>
          <a:xfrm>
            <a:off x="562479" y="2655277"/>
            <a:ext cx="8280638" cy="357584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92D75-394E-7145-B74C-E9B09943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58" y="2501981"/>
            <a:ext cx="7582679" cy="33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59E14E-6976-4A6C-9777-90865B5D6B69}"/>
              </a:ext>
            </a:extLst>
          </p:cNvPr>
          <p:cNvSpPr txBox="1"/>
          <p:nvPr/>
        </p:nvSpPr>
        <p:spPr>
          <a:xfrm>
            <a:off x="852316" y="2161003"/>
            <a:ext cx="7885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Средства индивидуальной бронезащиты (СИБ) — это элементы боевой экипировки, предназначенные для защиты военнослужащего от поражения холодным оружием, пулями патронов стрелкового оружия, осколками снарядов, мин, гранат и т.п., заброневой локальной контузионной травмы и механических повреждений при ведении всех видов боевых действий.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СИБ не являются предметами постоянного ношения, при этом допустимая продолжительность их использования может составлять от 1 до 24 часов.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C8AE3-198E-4A65-98C1-8C4D58C4F9A1}"/>
              </a:ext>
            </a:extLst>
          </p:cNvPr>
          <p:cNvSpPr txBox="1"/>
          <p:nvPr/>
        </p:nvSpPr>
        <p:spPr>
          <a:xfrm>
            <a:off x="1423851" y="965556"/>
            <a:ext cx="6701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+mj-lt"/>
                <a:ea typeface="+mj-ea"/>
                <a:cs typeface="+mj-cs"/>
              </a:rPr>
              <a:t>Средства индивидуальной бронезащиты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FF283-45EE-44E7-9919-A0E5B9EFAAB6}"/>
              </a:ext>
            </a:extLst>
          </p:cNvPr>
          <p:cNvSpPr txBox="1"/>
          <p:nvPr/>
        </p:nvSpPr>
        <p:spPr>
          <a:xfrm>
            <a:off x="8033657" y="6231118"/>
            <a:ext cx="70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/</a:t>
            </a:r>
            <a:r>
              <a:rPr lang="ru-RU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5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63DA22-A5D9-475C-A0D6-5EBF63B08DB5}"/>
              </a:ext>
            </a:extLst>
          </p:cNvPr>
          <p:cNvSpPr txBox="1">
            <a:spLocks/>
          </p:cNvSpPr>
          <p:nvPr/>
        </p:nvSpPr>
        <p:spPr>
          <a:xfrm>
            <a:off x="538137" y="2667123"/>
            <a:ext cx="8280638" cy="37795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/>
              <a:t>ракеты-носители ракетных комплексов Сухопутных войск малой дальности (оперативно-тактические и тактические ракеты - ОТР и ТР) и боевые части к ним (кроме ядерных);</a:t>
            </a:r>
          </a:p>
          <a:p>
            <a:pPr algn="just"/>
            <a:r>
              <a:rPr lang="ru-RU" sz="2800" dirty="0"/>
              <a:t>зенитные управляемые ракеты (ЗУР) дальнего действия, средней, малой дальности и ближнего действия;</a:t>
            </a:r>
          </a:p>
          <a:p>
            <a:pPr algn="just"/>
            <a:r>
              <a:rPr lang="ru-RU" sz="2800" dirty="0"/>
              <a:t>противотанковые (танковые) управляемые ракеты (выстрелы).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9A1BAB1-E74E-446A-A516-FB55BE6E4EDE}"/>
              </a:ext>
            </a:extLst>
          </p:cNvPr>
          <p:cNvSpPr txBox="1">
            <a:spLocks/>
          </p:cNvSpPr>
          <p:nvPr/>
        </p:nvSpPr>
        <p:spPr>
          <a:xfrm>
            <a:off x="457200" y="1218602"/>
            <a:ext cx="8280638" cy="1288928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7700" dirty="0"/>
              <a:t>Ракеты общевойскового назначения</a:t>
            </a:r>
            <a:br>
              <a:rPr lang="ru-RU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832AA-83DC-4036-BB7E-D5E33E82C0A9}"/>
              </a:ext>
            </a:extLst>
          </p:cNvPr>
          <p:cNvSpPr txBox="1"/>
          <p:nvPr/>
        </p:nvSpPr>
        <p:spPr>
          <a:xfrm>
            <a:off x="8046721" y="6231118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/>
              <a:t>/</a:t>
            </a:r>
            <a:r>
              <a:rPr lang="ru-RU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0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F2B5A-8543-4158-8AE2-7D13A04BA802}"/>
              </a:ext>
            </a:extLst>
          </p:cNvPr>
          <p:cNvSpPr txBox="1"/>
          <p:nvPr/>
        </p:nvSpPr>
        <p:spPr>
          <a:xfrm>
            <a:off x="501163" y="1036948"/>
            <a:ext cx="81592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900" b="1" dirty="0">
                <a:latin typeface="+mj-lt"/>
              </a:rPr>
              <a:t>Ракетное вооружение общевойскового назначения</a:t>
            </a:r>
            <a:endParaRPr lang="en-US" sz="29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FCC18-2A36-4FC8-947C-73F99A9666FC}"/>
              </a:ext>
            </a:extLst>
          </p:cNvPr>
          <p:cNvSpPr txBox="1"/>
          <p:nvPr/>
        </p:nvSpPr>
        <p:spPr>
          <a:xfrm>
            <a:off x="8072847" y="6231118"/>
            <a:ext cx="66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US" dirty="0"/>
              <a:t>/</a:t>
            </a:r>
            <a:r>
              <a:rPr lang="ru-RU" dirty="0"/>
              <a:t>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72B7-DF4B-4944-831F-70C42DCBD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8516983" cy="377958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sz="2600" dirty="0"/>
              <a:t>наземное оборудование ракетных комплексов Сухопутных войск, зенитных ракетных и пушечно-ракетных систем и комплексов ПВО Сухопутных войск, противотанковых ракетных комплексов (ПТРК), вертолетных, танковых, артиллерийских ПТРК; </a:t>
            </a:r>
          </a:p>
          <a:p>
            <a:pPr algn="just"/>
            <a:r>
              <a:rPr lang="ru-RU" sz="2600" dirty="0"/>
              <a:t>различного рода тележки для ракет;</a:t>
            </a:r>
          </a:p>
          <a:p>
            <a:pPr algn="just"/>
            <a:r>
              <a:rPr lang="ru-RU" sz="2600" dirty="0"/>
              <a:t>подвижные пункты разведки и управления, радиолокационные станции обнаружения, наведения и целеуказания;</a:t>
            </a:r>
          </a:p>
          <a:p>
            <a:pPr algn="just"/>
            <a:r>
              <a:rPr lang="ru-RU" sz="2600" dirty="0"/>
              <a:t>пункты и комплексы средств автоматизированного управления;</a:t>
            </a:r>
          </a:p>
          <a:p>
            <a:pPr algn="just"/>
            <a:r>
              <a:rPr lang="ru-RU" sz="2600" dirty="0"/>
              <a:t>пункты подготовки информации;</a:t>
            </a:r>
          </a:p>
          <a:p>
            <a:pPr algn="just"/>
            <a:r>
              <a:rPr lang="ru-RU" sz="2600" dirty="0"/>
              <a:t>Радиотехнические средства ветрового зондирования и другие средства (агрегаты, машины, заправщики) разведки, управления и обеспечения ракетных и зенитно-ракетных стрельб, а также средства сборки, хранения, контроля или проверки и ремонта;</a:t>
            </a:r>
          </a:p>
          <a:p>
            <a:pPr algn="just"/>
            <a:r>
              <a:rPr lang="ru-RU" sz="2600" dirty="0"/>
              <a:t>машины ЗИП;</a:t>
            </a:r>
          </a:p>
          <a:p>
            <a:pPr algn="just"/>
            <a:r>
              <a:rPr lang="ru-RU" sz="2600" dirty="0"/>
              <a:t>технические средства обучения.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9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6F2B5A-8543-4158-8AE2-7D13A04BA802}"/>
              </a:ext>
            </a:extLst>
          </p:cNvPr>
          <p:cNvSpPr txBox="1"/>
          <p:nvPr/>
        </p:nvSpPr>
        <p:spPr>
          <a:xfrm>
            <a:off x="501163" y="1036948"/>
            <a:ext cx="81592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900" b="1" dirty="0">
                <a:latin typeface="+mj-lt"/>
              </a:rPr>
              <a:t>Ракетно-артиллерийское имущество и оборудование</a:t>
            </a:r>
            <a:endParaRPr lang="en-US" sz="29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FCC18-2A36-4FC8-947C-73F99A9666FC}"/>
              </a:ext>
            </a:extLst>
          </p:cNvPr>
          <p:cNvSpPr txBox="1"/>
          <p:nvPr/>
        </p:nvSpPr>
        <p:spPr>
          <a:xfrm>
            <a:off x="8020595" y="6231118"/>
            <a:ext cx="7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en-US" dirty="0"/>
              <a:t>/</a:t>
            </a:r>
            <a:r>
              <a:rPr lang="ru-RU" dirty="0"/>
              <a:t>10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803698-BDB2-EF44-AA70-3833B353F440}"/>
              </a:ext>
            </a:extLst>
          </p:cNvPr>
          <p:cNvSpPr txBox="1">
            <a:spLocks/>
          </p:cNvSpPr>
          <p:nvPr/>
        </p:nvSpPr>
        <p:spPr>
          <a:xfrm>
            <a:off x="457199" y="2346582"/>
            <a:ext cx="8516983" cy="377958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радиолокационные станции обнаружения воздушных целей, наведения и целеуказания; радиолокационные дальномеры и высотомеры;</a:t>
            </a:r>
          </a:p>
          <a:p>
            <a:pPr algn="just"/>
            <a:r>
              <a:rPr lang="ru-RU" dirty="0"/>
              <a:t>наземные средства опознавания, подвижные и переносные наземные и артиллерийские разведывательные станции; станции радиотехнической разведки и контроля за радиоизлучениями;</a:t>
            </a:r>
          </a:p>
          <a:p>
            <a:pPr algn="just"/>
            <a:r>
              <a:rPr lang="ru-RU" dirty="0"/>
              <a:t>радиолокационные станции ближней разведки; разведывательная переносная приемо-пеленгаторная аппаратура, приемные устройства радиоконтроля и радиотехнической разведки, артиллерийские радиолокационные комплексы разведки и обслуживания стрельб наземной артиллерии;</a:t>
            </a:r>
          </a:p>
          <a:p>
            <a:pPr algn="just"/>
            <a:r>
              <a:rPr lang="ru-RU" dirty="0"/>
              <a:t>станции помех;</a:t>
            </a:r>
          </a:p>
          <a:p>
            <a:pPr algn="just"/>
            <a:r>
              <a:rPr lang="ru-RU" dirty="0"/>
              <a:t>автоматизированные комплексы и аппаратура дистанционного управления ими;</a:t>
            </a:r>
          </a:p>
          <a:p>
            <a:pPr algn="just"/>
            <a:r>
              <a:rPr lang="ru-RU" dirty="0"/>
              <a:t>радиотехнические и радиолокационные метеорологические станции; средства проверки, технического обслуживания и ремонта наземных радиотехнических средств, технические средства обучения.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75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C8AE3-198E-4A65-98C1-8C4D58C4F9A1}"/>
              </a:ext>
            </a:extLst>
          </p:cNvPr>
          <p:cNvSpPr txBox="1"/>
          <p:nvPr/>
        </p:nvSpPr>
        <p:spPr>
          <a:xfrm>
            <a:off x="1214846" y="965556"/>
            <a:ext cx="717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+mj-lt"/>
                <a:ea typeface="+mj-ea"/>
                <a:cs typeface="+mj-cs"/>
              </a:rPr>
              <a:t>Артиллерийское вооружение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FF283-45EE-44E7-9919-A0E5B9EFAAB6}"/>
              </a:ext>
            </a:extLst>
          </p:cNvPr>
          <p:cNvSpPr txBox="1"/>
          <p:nvPr/>
        </p:nvSpPr>
        <p:spPr>
          <a:xfrm>
            <a:off x="8046721" y="6231118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en-US" dirty="0"/>
              <a:t>/</a:t>
            </a:r>
            <a:r>
              <a:rPr lang="ru-RU" dirty="0"/>
              <a:t>10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CA72A-30EC-B54F-BE3E-9C572457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22" y="1719799"/>
            <a:ext cx="7602832" cy="45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C8AE3-198E-4A65-98C1-8C4D58C4F9A1}"/>
              </a:ext>
            </a:extLst>
          </p:cNvPr>
          <p:cNvSpPr txBox="1"/>
          <p:nvPr/>
        </p:nvSpPr>
        <p:spPr>
          <a:xfrm>
            <a:off x="1776550" y="965556"/>
            <a:ext cx="5786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+mj-lt"/>
                <a:ea typeface="+mj-ea"/>
                <a:cs typeface="+mj-cs"/>
              </a:rPr>
              <a:t>Артиллерийские боеприпасы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FF283-45EE-44E7-9919-A0E5B9EFAAB6}"/>
              </a:ext>
            </a:extLst>
          </p:cNvPr>
          <p:cNvSpPr txBox="1"/>
          <p:nvPr/>
        </p:nvSpPr>
        <p:spPr>
          <a:xfrm>
            <a:off x="8059783" y="6231118"/>
            <a:ext cx="67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  <a:r>
              <a:rPr lang="en-US" dirty="0"/>
              <a:t>/</a:t>
            </a:r>
            <a:r>
              <a:rPr lang="ru-RU" dirty="0"/>
              <a:t>10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044F92-D208-C641-9FCB-7F74AB143AE8}"/>
              </a:ext>
            </a:extLst>
          </p:cNvPr>
          <p:cNvSpPr txBox="1">
            <a:spLocks/>
          </p:cNvSpPr>
          <p:nvPr/>
        </p:nvSpPr>
        <p:spPr>
          <a:xfrm>
            <a:off x="457199" y="2346582"/>
            <a:ext cx="8516983" cy="377958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/>
              <a:t>снаряды к РСЗО (установкам, боевым машинам);</a:t>
            </a:r>
          </a:p>
          <a:p>
            <a:pPr algn="just"/>
            <a:r>
              <a:rPr lang="ru-RU" sz="2400" dirty="0"/>
              <a:t>выстрелы к самоходной, буксируемой, противотанковой, зенитной артиллерии и артиллерии долговременных фортификационных оборонительных сооружений, к артиллерийским системам танков и боевых машин, минометам, безоткатным орудиям и гранатометам;</a:t>
            </a:r>
          </a:p>
          <a:p>
            <a:pPr algn="just"/>
            <a:r>
              <a:rPr lang="ru-RU" sz="2400" dirty="0"/>
              <a:t>патроны стрелкового оружия;</a:t>
            </a:r>
          </a:p>
          <a:p>
            <a:pPr algn="just"/>
            <a:r>
              <a:rPr lang="ru-RU" sz="2400" dirty="0"/>
              <a:t>ручные и реактивные противотанковые гранаты;</a:t>
            </a:r>
          </a:p>
          <a:p>
            <a:pPr algn="just"/>
            <a:r>
              <a:rPr lang="ru-RU" sz="2400" dirty="0"/>
              <a:t>сигнальные, осветительные, имитационные и пиротехнические средства;</a:t>
            </a:r>
          </a:p>
          <a:p>
            <a:pPr algn="just"/>
            <a:r>
              <a:rPr lang="ru-RU" sz="2400" dirty="0"/>
              <a:t>боеприпасы для салютов и фейерверков.</a:t>
            </a:r>
          </a:p>
        </p:txBody>
      </p:sp>
    </p:spTree>
    <p:extLst>
      <p:ext uri="{BB962C8B-B14F-4D97-AF65-F5344CB8AC3E}">
        <p14:creationId xmlns:p14="http://schemas.microsoft.com/office/powerpoint/2010/main" val="22222646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5151</TotalTime>
  <Words>544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Mangal</vt:lpstr>
      <vt:lpstr>Verdana</vt:lpstr>
      <vt:lpstr>Cover</vt:lpstr>
      <vt:lpstr>1_Cover</vt:lpstr>
      <vt:lpstr>КЛАССИФИКАЦИЯ РАКЕТНО-АРТИЛЛЕРИЙСКОГО ВООРУЖЕНИЯ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Egorov, Pavel</cp:lastModifiedBy>
  <cp:revision>106</cp:revision>
  <dcterms:created xsi:type="dcterms:W3CDTF">2014-06-27T12:30:22Z</dcterms:created>
  <dcterms:modified xsi:type="dcterms:W3CDTF">2018-03-30T03:51:37Z</dcterms:modified>
</cp:coreProperties>
</file>