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6" r:id="rId4"/>
    <p:sldId id="259" r:id="rId5"/>
    <p:sldId id="264" r:id="rId6"/>
    <p:sldId id="265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364-F777-5DEF-DB8D-CA64637A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EB587-F207-C8F9-F169-F71D0FB9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E60B-C12C-6AD8-00D5-3DD362DA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4DB-9D76-6E66-0678-4FB6A370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7651-31B2-7F72-1B15-F643134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E931-7C8B-9F7F-E954-83269BC4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89698-11BA-62D9-A198-02BF453C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ED2F-24A8-7D2E-7568-001707A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3CBF-F939-8DB4-C1CC-38638DCE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E932-F9DB-8163-074B-AE93E638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90D9F-D6D0-8D82-F146-FEDDD918A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5732E-6073-D284-C919-A1F0E329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BC2B-1240-4E29-574D-CB61686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AAB9-B01D-8A15-D1F6-65EE369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858E-DFAE-A6A2-58ED-78BAEB86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3311-2889-3AF7-B7E0-F52A0B33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50C4-036F-035D-692F-01AB8953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AE7A-EFE7-FBD7-FC10-AEB714FA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D2D3-FF59-4704-3826-B5B96060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DB1C-3A94-0DFF-2B77-7C26D16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221A-01E8-51BE-3C1A-85298230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2903-A340-8436-9015-445977FB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E231-5CE3-C71D-1A51-E2D3934D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4B08-3894-CD1F-BBFC-4AC5DAC3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F830-9278-09B7-5DD2-03C885EA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83A5-1913-D82B-A211-F3FDF9D7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8CCA-92A2-45B6-1409-86F31991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4C7D7-E6E9-3D0E-FE31-CE32399A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B9B9-86B0-36AA-415A-5B3485AF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BF05B-D6DA-6408-4D13-A0A5ACBB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2CB6-8050-1886-68F7-61EF622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FE1D-3F37-30C6-F88B-9E6E5CE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F22C-FFE6-3855-CFE6-BDB44B40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7F515-2BAD-78B8-0742-22E77F69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5F6C2-8896-AC1C-622E-7279AAEE3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774E0-F550-BA29-EFC3-E2218BF7D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3F29-C013-B88D-2503-82425B68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165C3-8618-96C5-8638-A283DA2D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2EBC-ADED-2015-4706-6D7BC30A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638-F259-FBF9-F501-6D029468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804A-5187-C31E-7483-20F1DC95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4050-5E44-5389-27B6-CEBA19EC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E8D04-0B92-9611-194E-D95394AA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CADE-FA08-2E49-5B7F-450ACF1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77BF-A885-0C1E-6A41-8EEA5B3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12BB7-BB46-E8FB-1A08-1A3B1A00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6442-20CF-D50A-F579-EE3A008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9303-EE84-2A0E-DD10-791B30FF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51D8-31E9-A6D1-8942-B6C06D9C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412A6-A1DB-2275-6250-4F38FD84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99991-F422-6D00-E744-F06E6105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D158-345B-7BF1-6245-B1FB532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2E07-A7F2-4D74-69C3-F3AB9823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DCF00-28C5-97C5-A10D-8398D9F9E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9F7BC-DFBF-E774-D56D-0594063D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25E3-DAEF-EB3F-27F9-BE7269DB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A7B1-E1AC-F78D-6720-7ACE18F5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E698-5495-6483-1CC8-A8C5E305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67EE4-9A5E-16EF-AEC1-1F4EEDDC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29D2D-FDBB-8D72-DAC8-8E8E829B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0F73-A303-E157-D7DA-BA915FDD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9656-7EB9-420A-AA75-42F3E0F8588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B000-CE83-2CEC-8467-38D2C47F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4D6D-2BAC-830A-30B6-7CD1E728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8153-3B6C-49BE-8FCD-41B37EA7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8557A58-8927-817F-D716-50B353A3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7" y="1400538"/>
            <a:ext cx="8237884" cy="52220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0E715D-E610-5334-A55D-3969A026916F}"/>
              </a:ext>
            </a:extLst>
          </p:cNvPr>
          <p:cNvSpPr/>
          <p:nvPr/>
        </p:nvSpPr>
        <p:spPr>
          <a:xfrm>
            <a:off x="4686107" y="2387969"/>
            <a:ext cx="1864765" cy="9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395B6-985B-F85A-DEAD-794B365FF3A6}"/>
              </a:ext>
            </a:extLst>
          </p:cNvPr>
          <p:cNvSpPr txBox="1"/>
          <p:nvPr/>
        </p:nvSpPr>
        <p:spPr>
          <a:xfrm>
            <a:off x="6833410" y="2434346"/>
            <a:ext cx="15021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Character encoding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A99F58-2D60-1300-8D9D-FD7A46E08C2A}"/>
              </a:ext>
            </a:extLst>
          </p:cNvPr>
          <p:cNvSpPr/>
          <p:nvPr/>
        </p:nvSpPr>
        <p:spPr>
          <a:xfrm rot="21244076">
            <a:off x="5694237" y="2659819"/>
            <a:ext cx="854364" cy="88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431BF9-8607-9B2A-95F3-DA3E147F4B81}"/>
              </a:ext>
            </a:extLst>
          </p:cNvPr>
          <p:cNvSpPr/>
          <p:nvPr/>
        </p:nvSpPr>
        <p:spPr>
          <a:xfrm>
            <a:off x="7461132" y="2966273"/>
            <a:ext cx="1060298" cy="9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331F0-D235-F5BC-0D2C-A64464F71F4C}"/>
              </a:ext>
            </a:extLst>
          </p:cNvPr>
          <p:cNvSpPr txBox="1"/>
          <p:nvPr/>
        </p:nvSpPr>
        <p:spPr>
          <a:xfrm>
            <a:off x="8744039" y="2826007"/>
            <a:ext cx="3181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Removing duplicate rows in subset columns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0FDCCC2-57F8-70FA-0100-48E00491ACAB}"/>
              </a:ext>
            </a:extLst>
          </p:cNvPr>
          <p:cNvSpPr/>
          <p:nvPr/>
        </p:nvSpPr>
        <p:spPr>
          <a:xfrm>
            <a:off x="3124658" y="3410656"/>
            <a:ext cx="2748982" cy="9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B27F0-B283-E8B3-56F9-3B1D9BF80AF4}"/>
              </a:ext>
            </a:extLst>
          </p:cNvPr>
          <p:cNvSpPr txBox="1"/>
          <p:nvPr/>
        </p:nvSpPr>
        <p:spPr>
          <a:xfrm>
            <a:off x="6017603" y="3321960"/>
            <a:ext cx="250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Sorting by ID for better readability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3370303-7A6E-FF51-FC60-B616EF459D79}"/>
              </a:ext>
            </a:extLst>
          </p:cNvPr>
          <p:cNvSpPr/>
          <p:nvPr/>
        </p:nvSpPr>
        <p:spPr>
          <a:xfrm>
            <a:off x="7825807" y="3760542"/>
            <a:ext cx="674937" cy="1491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A7E89-F7E3-5C3A-154B-C898F5D548F5}"/>
              </a:ext>
            </a:extLst>
          </p:cNvPr>
          <p:cNvSpPr txBox="1"/>
          <p:nvPr/>
        </p:nvSpPr>
        <p:spPr>
          <a:xfrm>
            <a:off x="8744039" y="4163475"/>
            <a:ext cx="27563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</a:rPr>
              <a:t>Dropping unnecessary attributes that </a:t>
            </a:r>
          </a:p>
          <a:p>
            <a:pPr algn="ctr"/>
            <a:r>
              <a:rPr lang="en-US" sz="1300" dirty="0">
                <a:solidFill>
                  <a:schemeClr val="accent1"/>
                </a:solidFill>
              </a:rPr>
              <a:t>we do not have in target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7A08A6-4235-D599-3AF6-6EA610EF793B}"/>
              </a:ext>
            </a:extLst>
          </p:cNvPr>
          <p:cNvSpPr/>
          <p:nvPr/>
        </p:nvSpPr>
        <p:spPr>
          <a:xfrm rot="20049181">
            <a:off x="8624094" y="5569785"/>
            <a:ext cx="995381" cy="255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E8BF1-7C48-3B13-0B53-47A3F9FB8121}"/>
              </a:ext>
            </a:extLst>
          </p:cNvPr>
          <p:cNvSpPr txBox="1"/>
          <p:nvPr/>
        </p:nvSpPr>
        <p:spPr>
          <a:xfrm>
            <a:off x="9531276" y="4930615"/>
            <a:ext cx="2508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new </a:t>
            </a:r>
            <a:r>
              <a:rPr lang="en-US" sz="1300" dirty="0" err="1">
                <a:solidFill>
                  <a:schemeClr val="accent1"/>
                </a:solidFill>
              </a:rPr>
              <a:t>dataframe</a:t>
            </a:r>
            <a:r>
              <a:rPr lang="en-US" sz="1300" dirty="0">
                <a:solidFill>
                  <a:schemeClr val="accent1"/>
                </a:solidFill>
              </a:rPr>
              <a:t> with the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same columns as in target schema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673272-B853-0141-5A22-301764F49BF2}"/>
              </a:ext>
            </a:extLst>
          </p:cNvPr>
          <p:cNvSpPr txBox="1"/>
          <p:nvPr/>
        </p:nvSpPr>
        <p:spPr>
          <a:xfrm>
            <a:off x="4301138" y="484930"/>
            <a:ext cx="4229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Pre – processing (1)</a:t>
            </a:r>
          </a:p>
        </p:txBody>
      </p:sp>
    </p:spTree>
    <p:extLst>
      <p:ext uri="{BB962C8B-B14F-4D97-AF65-F5344CB8AC3E}">
        <p14:creationId xmlns:p14="http://schemas.microsoft.com/office/powerpoint/2010/main" val="359859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8483705-4B05-4DA6-E49A-705C7BE410C6}"/>
              </a:ext>
            </a:extLst>
          </p:cNvPr>
          <p:cNvSpPr txBox="1"/>
          <p:nvPr/>
        </p:nvSpPr>
        <p:spPr>
          <a:xfrm>
            <a:off x="4301138" y="484930"/>
            <a:ext cx="4229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Pre – processing (2)</a:t>
            </a:r>
          </a:p>
        </p:txBody>
      </p:sp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3D07CF5D-5502-F865-6AD2-1F4CD912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2" y="1302836"/>
            <a:ext cx="9511807" cy="5225286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7226F0BF-B60C-D486-3A8C-19F6C24F57F0}"/>
              </a:ext>
            </a:extLst>
          </p:cNvPr>
          <p:cNvSpPr/>
          <p:nvPr/>
        </p:nvSpPr>
        <p:spPr>
          <a:xfrm>
            <a:off x="3377108" y="2138076"/>
            <a:ext cx="618015" cy="1994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FE07F5-3DD8-3770-117C-F7D66F8F4D13}"/>
              </a:ext>
            </a:extLst>
          </p:cNvPr>
          <p:cNvSpPr txBox="1"/>
          <p:nvPr/>
        </p:nvSpPr>
        <p:spPr>
          <a:xfrm>
            <a:off x="4227578" y="2910669"/>
            <a:ext cx="2827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Assigning empty string since we do not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have any data for these columns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5C8DD79-1097-7B4E-5FD9-422D6E628C77}"/>
              </a:ext>
            </a:extLst>
          </p:cNvPr>
          <p:cNvSpPr/>
          <p:nvPr/>
        </p:nvSpPr>
        <p:spPr>
          <a:xfrm>
            <a:off x="3671104" y="4944319"/>
            <a:ext cx="474927" cy="831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F1679A-02A0-137E-806C-34236F4B0739}"/>
              </a:ext>
            </a:extLst>
          </p:cNvPr>
          <p:cNvSpPr txBox="1"/>
          <p:nvPr/>
        </p:nvSpPr>
        <p:spPr>
          <a:xfrm>
            <a:off x="4171315" y="5130361"/>
            <a:ext cx="33078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new columns that match with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columns in supplier column (different names)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860A98-B56D-6D8C-4BA7-A56B8A80D109}"/>
              </a:ext>
            </a:extLst>
          </p:cNvPr>
          <p:cNvCxnSpPr>
            <a:cxnSpLocks/>
          </p:cNvCxnSpPr>
          <p:nvPr/>
        </p:nvCxnSpPr>
        <p:spPr>
          <a:xfrm>
            <a:off x="7941296" y="2288728"/>
            <a:ext cx="1484736" cy="8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BC8CDB-83B2-7B65-333B-410EB8A3BEE9}"/>
              </a:ext>
            </a:extLst>
          </p:cNvPr>
          <p:cNvCxnSpPr>
            <a:cxnSpLocks/>
          </p:cNvCxnSpPr>
          <p:nvPr/>
        </p:nvCxnSpPr>
        <p:spPr>
          <a:xfrm flipV="1">
            <a:off x="9132425" y="3818295"/>
            <a:ext cx="279440" cy="28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C41843-CBA7-15F7-7527-F0CB1F7EBEB7}"/>
              </a:ext>
            </a:extLst>
          </p:cNvPr>
          <p:cNvSpPr txBox="1"/>
          <p:nvPr/>
        </p:nvSpPr>
        <p:spPr>
          <a:xfrm>
            <a:off x="9781129" y="2984698"/>
            <a:ext cx="23447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Assigning attribute value if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attribute name (column name) is true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3B0A22-5241-849D-CA56-1E8FB0351278}"/>
              </a:ext>
            </a:extLst>
          </p:cNvPr>
          <p:cNvCxnSpPr>
            <a:cxnSpLocks/>
          </p:cNvCxnSpPr>
          <p:nvPr/>
        </p:nvCxnSpPr>
        <p:spPr>
          <a:xfrm flipV="1">
            <a:off x="7638283" y="5555164"/>
            <a:ext cx="1787749" cy="31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72F4E3-A7B5-B27D-0926-C00411D3D942}"/>
              </a:ext>
            </a:extLst>
          </p:cNvPr>
          <p:cNvCxnSpPr>
            <a:cxnSpLocks/>
          </p:cNvCxnSpPr>
          <p:nvPr/>
        </p:nvCxnSpPr>
        <p:spPr>
          <a:xfrm>
            <a:off x="5928167" y="6411556"/>
            <a:ext cx="135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22CE3-1B16-E235-1BCE-0E24FA424F26}"/>
              </a:ext>
            </a:extLst>
          </p:cNvPr>
          <p:cNvSpPr txBox="1"/>
          <p:nvPr/>
        </p:nvSpPr>
        <p:spPr>
          <a:xfrm>
            <a:off x="9791778" y="5209573"/>
            <a:ext cx="21937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Assigning empty string to </a:t>
            </a:r>
            <a:r>
              <a:rPr lang="en-US" sz="1300" dirty="0" err="1">
                <a:solidFill>
                  <a:schemeClr val="accent1"/>
                </a:solidFill>
              </a:rPr>
              <a:t>model_variant</a:t>
            </a:r>
            <a:endParaRPr lang="en-US" sz="1300" dirty="0">
              <a:solidFill>
                <a:schemeClr val="accent1"/>
              </a:solidFill>
            </a:endParaRPr>
          </a:p>
          <a:p>
            <a:r>
              <a:rPr lang="en-US" sz="1300" dirty="0">
                <a:solidFill>
                  <a:schemeClr val="accent1"/>
                </a:solidFill>
              </a:rPr>
              <a:t>if the value is ‘null’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3D4EEE-56F4-4EA7-5282-F2FA77908332}"/>
              </a:ext>
            </a:extLst>
          </p:cNvPr>
          <p:cNvSpPr txBox="1"/>
          <p:nvPr/>
        </p:nvSpPr>
        <p:spPr>
          <a:xfrm>
            <a:off x="7282907" y="6066457"/>
            <a:ext cx="265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Assigning ‘kilometer’ if we have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mileage (only kilometer unit provided)</a:t>
            </a:r>
          </a:p>
        </p:txBody>
      </p:sp>
    </p:spTree>
    <p:extLst>
      <p:ext uri="{BB962C8B-B14F-4D97-AF65-F5344CB8AC3E}">
        <p14:creationId xmlns:p14="http://schemas.microsoft.com/office/powerpoint/2010/main" val="13852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0115527-2886-3EFD-F5BF-D13B6ABC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" y="1288484"/>
            <a:ext cx="9066696" cy="521292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40566894-8424-6273-6668-F02D29F7AEC9}"/>
              </a:ext>
            </a:extLst>
          </p:cNvPr>
          <p:cNvSpPr/>
          <p:nvPr/>
        </p:nvSpPr>
        <p:spPr>
          <a:xfrm>
            <a:off x="8476381" y="2722675"/>
            <a:ext cx="24765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1FFED8A-F5BF-4B79-B170-6E957F46440A}"/>
              </a:ext>
            </a:extLst>
          </p:cNvPr>
          <p:cNvSpPr/>
          <p:nvPr/>
        </p:nvSpPr>
        <p:spPr>
          <a:xfrm>
            <a:off x="9352344" y="3646025"/>
            <a:ext cx="247650" cy="752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445A3-0F3D-787C-1DB6-D60485289FF8}"/>
              </a:ext>
            </a:extLst>
          </p:cNvPr>
          <p:cNvSpPr txBox="1"/>
          <p:nvPr/>
        </p:nvSpPr>
        <p:spPr>
          <a:xfrm>
            <a:off x="4523009" y="4605149"/>
            <a:ext cx="31132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dictionaries where our keys are ID numbers and values are make / model / </a:t>
            </a:r>
            <a:r>
              <a:rPr lang="en-US" sz="1300" dirty="0" err="1">
                <a:solidFill>
                  <a:schemeClr val="accent1"/>
                </a:solidFill>
              </a:rPr>
              <a:t>model_variant</a:t>
            </a:r>
            <a:r>
              <a:rPr lang="en-US" sz="1300" dirty="0">
                <a:solidFill>
                  <a:schemeClr val="accent1"/>
                </a:solidFill>
              </a:rPr>
              <a:t>. By doing this, we will easily match values with IDs.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92457-C97D-B7D5-26D1-D1247D82195A}"/>
              </a:ext>
            </a:extLst>
          </p:cNvPr>
          <p:cNvSpPr txBox="1"/>
          <p:nvPr/>
        </p:nvSpPr>
        <p:spPr>
          <a:xfrm>
            <a:off x="9637623" y="3772113"/>
            <a:ext cx="16930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Grouping by ID and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applying sum function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3FDE5A-B3A4-42BC-29B5-6054438DD60A}"/>
              </a:ext>
            </a:extLst>
          </p:cNvPr>
          <p:cNvSpPr/>
          <p:nvPr/>
        </p:nvSpPr>
        <p:spPr>
          <a:xfrm>
            <a:off x="4177313" y="4630956"/>
            <a:ext cx="24765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ABB2A-5E26-FDE1-4EB8-CA9527C5CB0B}"/>
              </a:ext>
            </a:extLst>
          </p:cNvPr>
          <p:cNvSpPr txBox="1"/>
          <p:nvPr/>
        </p:nvSpPr>
        <p:spPr>
          <a:xfrm>
            <a:off x="9599994" y="4605149"/>
            <a:ext cx="244023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new column which will merge stated values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for each row so we could merge this new column with </a:t>
            </a:r>
            <a:r>
              <a:rPr lang="en-US" sz="1300" dirty="0" err="1">
                <a:solidFill>
                  <a:schemeClr val="accent1"/>
                </a:solidFill>
              </a:rPr>
              <a:t>model_variant</a:t>
            </a:r>
            <a:r>
              <a:rPr lang="en-US" sz="1300" dirty="0">
                <a:solidFill>
                  <a:schemeClr val="accent1"/>
                </a:solidFill>
              </a:rPr>
              <a:t>.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This is done in order to follow data schema of target dataset where those attributes are added after </a:t>
            </a:r>
            <a:r>
              <a:rPr lang="en-US" sz="1300" dirty="0" err="1">
                <a:solidFill>
                  <a:schemeClr val="accent1"/>
                </a:solidFill>
              </a:rPr>
              <a:t>model_variant</a:t>
            </a:r>
            <a:r>
              <a:rPr lang="en-US" sz="1300" dirty="0">
                <a:solidFill>
                  <a:schemeClr val="accent1"/>
                </a:solidFill>
              </a:rPr>
              <a:t> values.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DF53C-B8F4-7FD5-DA02-C7D676C12E84}"/>
              </a:ext>
            </a:extLst>
          </p:cNvPr>
          <p:cNvCxnSpPr>
            <a:cxnSpLocks/>
          </p:cNvCxnSpPr>
          <p:nvPr/>
        </p:nvCxnSpPr>
        <p:spPr>
          <a:xfrm flipV="1">
            <a:off x="7734300" y="5463251"/>
            <a:ext cx="138432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8A97DA-070C-77C7-4AD2-F2BCC6B1AD3E}"/>
              </a:ext>
            </a:extLst>
          </p:cNvPr>
          <p:cNvSpPr txBox="1"/>
          <p:nvPr/>
        </p:nvSpPr>
        <p:spPr>
          <a:xfrm>
            <a:off x="4301138" y="484930"/>
            <a:ext cx="412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Pre – processing 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1E31B7-A819-9F8D-92FB-67ECA9B91B29}"/>
              </a:ext>
            </a:extLst>
          </p:cNvPr>
          <p:cNvSpPr txBox="1"/>
          <p:nvPr/>
        </p:nvSpPr>
        <p:spPr>
          <a:xfrm>
            <a:off x="9331406" y="2809799"/>
            <a:ext cx="26916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Assigning names of columns for each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value in order to merge those values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 in </a:t>
            </a:r>
            <a:r>
              <a:rPr lang="en-US" sz="1300" dirty="0" err="1">
                <a:solidFill>
                  <a:schemeClr val="accent1"/>
                </a:solidFill>
              </a:rPr>
              <a:t>merged_data</a:t>
            </a:r>
            <a:r>
              <a:rPr lang="en-US" sz="1300" dirty="0">
                <a:solidFill>
                  <a:schemeClr val="accent1"/>
                </a:solidFill>
              </a:rPr>
              <a:t> column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D85F13A-E5BE-196A-6A6A-4736C00630C9}"/>
              </a:ext>
            </a:extLst>
          </p:cNvPr>
          <p:cNvSpPr/>
          <p:nvPr/>
        </p:nvSpPr>
        <p:spPr>
          <a:xfrm>
            <a:off x="8761793" y="1326200"/>
            <a:ext cx="440079" cy="1248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D3980A-1D83-38AA-392B-8D194D8CAC09}"/>
              </a:ext>
            </a:extLst>
          </p:cNvPr>
          <p:cNvSpPr txBox="1"/>
          <p:nvPr/>
        </p:nvSpPr>
        <p:spPr>
          <a:xfrm>
            <a:off x="9380075" y="1713180"/>
            <a:ext cx="27423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Assigning attribute value if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attribute name (column name) is true</a:t>
            </a:r>
          </a:p>
        </p:txBody>
      </p:sp>
    </p:spTree>
    <p:extLst>
      <p:ext uri="{BB962C8B-B14F-4D97-AF65-F5344CB8AC3E}">
        <p14:creationId xmlns:p14="http://schemas.microsoft.com/office/powerpoint/2010/main" val="3869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470F45-2FA5-A2E0-DBE4-4419EE33C395}"/>
              </a:ext>
            </a:extLst>
          </p:cNvPr>
          <p:cNvSpPr txBox="1"/>
          <p:nvPr/>
        </p:nvSpPr>
        <p:spPr>
          <a:xfrm>
            <a:off x="10837762" y="5697756"/>
            <a:ext cx="1202471" cy="92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30" dirty="0" err="1">
                <a:solidFill>
                  <a:srgbClr val="002F67"/>
                </a:solidFill>
                <a:latin typeface="Tahoma"/>
                <a:cs typeface="Tahoma"/>
              </a:rPr>
              <a:t>Onedot</a:t>
            </a:r>
            <a:r>
              <a:rPr sz="1000" spc="-7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002F67"/>
                </a:solidFill>
                <a:latin typeface="Tahoma"/>
                <a:cs typeface="Tahoma"/>
              </a:rPr>
              <a:t>A</a:t>
            </a:r>
            <a:r>
              <a:rPr sz="1000" spc="40" dirty="0">
                <a:solidFill>
                  <a:srgbClr val="002F67"/>
                </a:solidFill>
                <a:latin typeface="Tahoma"/>
                <a:cs typeface="Tahoma"/>
              </a:rPr>
              <a:t>G</a:t>
            </a:r>
            <a:endParaRPr lang="en-US" sz="1000" spc="40" dirty="0">
              <a:solidFill>
                <a:srgbClr val="002F67"/>
              </a:solidFill>
              <a:latin typeface="Tahoma"/>
              <a:cs typeface="Tahoma"/>
            </a:endParaRPr>
          </a:p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10" dirty="0" err="1">
                <a:solidFill>
                  <a:srgbClr val="002F67"/>
                </a:solidFill>
                <a:latin typeface="Tahoma"/>
                <a:cs typeface="Tahoma"/>
              </a:rPr>
              <a:t>Badenerst</a:t>
            </a:r>
            <a:r>
              <a:rPr sz="1000" spc="-5" dirty="0" err="1">
                <a:solidFill>
                  <a:srgbClr val="002F67"/>
                </a:solidFill>
                <a:latin typeface="Tahoma"/>
                <a:cs typeface="Tahoma"/>
              </a:rPr>
              <a:t>r</a:t>
            </a:r>
            <a:r>
              <a:rPr sz="1000" dirty="0" err="1">
                <a:solidFill>
                  <a:srgbClr val="002F67"/>
                </a:solidFill>
                <a:latin typeface="Tahoma"/>
                <a:cs typeface="Tahoma"/>
              </a:rPr>
              <a:t>asse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002F67"/>
                </a:solidFill>
                <a:latin typeface="Tahoma"/>
                <a:cs typeface="Tahoma"/>
              </a:rPr>
              <a:t>4</a:t>
            </a:r>
            <a:r>
              <a:rPr sz="1000" spc="-20" dirty="0">
                <a:solidFill>
                  <a:srgbClr val="002F67"/>
                </a:solidFill>
                <a:latin typeface="Tahoma"/>
                <a:cs typeface="Tahoma"/>
              </a:rPr>
              <a:t>7</a:t>
            </a:r>
            <a:endParaRPr lang="en-US" sz="1000" spc="-20" dirty="0">
              <a:solidFill>
                <a:srgbClr val="002F67"/>
              </a:solidFill>
              <a:latin typeface="Tahoma"/>
              <a:cs typeface="Tahoma"/>
            </a:endParaRPr>
          </a:p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50" dirty="0">
                <a:solidFill>
                  <a:srgbClr val="002F67"/>
                </a:solidFill>
                <a:latin typeface="Tahoma"/>
                <a:cs typeface="Tahoma"/>
              </a:rPr>
              <a:t>CH-8004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Zürich</a:t>
            </a:r>
            <a:endParaRPr sz="1000" dirty="0">
              <a:latin typeface="Tahoma"/>
              <a:cs typeface="Tahoma"/>
            </a:endParaRPr>
          </a:p>
          <a:p>
            <a:pPr marL="12701">
              <a:spcBef>
                <a:spcPts val="200"/>
              </a:spcBef>
            </a:pPr>
            <a:r>
              <a:rPr sz="1000" spc="-200" dirty="0">
                <a:solidFill>
                  <a:srgbClr val="002F67"/>
                </a:solidFill>
                <a:latin typeface="Tahoma"/>
                <a:cs typeface="Tahoma"/>
              </a:rPr>
              <a:t>+</a:t>
            </a:r>
            <a:r>
              <a:rPr sz="1000" spc="-200" dirty="0">
                <a:solidFill>
                  <a:srgbClr val="002F67"/>
                </a:solidFill>
                <a:latin typeface="Microsoft Sans Serif"/>
                <a:cs typeface="Microsoft Sans Serif"/>
              </a:rPr>
              <a:t> 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4</a:t>
            </a:r>
            <a:r>
              <a:rPr sz="1000" spc="-175" dirty="0">
                <a:solidFill>
                  <a:srgbClr val="002F67"/>
                </a:solidFill>
                <a:latin typeface="Tahoma"/>
                <a:cs typeface="Tahoma"/>
              </a:rPr>
              <a:t>1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002F67"/>
                </a:solidFill>
                <a:latin typeface="Tahoma"/>
                <a:cs typeface="Tahoma"/>
              </a:rPr>
              <a:t>44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585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02F67"/>
                </a:solidFill>
                <a:latin typeface="Tahoma"/>
                <a:cs typeface="Tahoma"/>
              </a:rPr>
              <a:t>22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002F67"/>
                </a:solidFill>
                <a:latin typeface="Tahoma"/>
                <a:cs typeface="Tahoma"/>
              </a:rPr>
              <a:t>05</a:t>
            </a:r>
            <a:endParaRPr sz="1000" dirty="0">
              <a:latin typeface="Tahoma"/>
              <a:cs typeface="Tahoma"/>
            </a:endParaRPr>
          </a:p>
          <a:p>
            <a:pPr marL="12701">
              <a:spcBef>
                <a:spcPts val="80"/>
              </a:spcBef>
            </a:pPr>
            <a:r>
              <a:rPr sz="1000" spc="25" dirty="0">
                <a:solidFill>
                  <a:srgbClr val="002F67"/>
                </a:solidFill>
                <a:latin typeface="Tahoma"/>
                <a:cs typeface="Tahoma"/>
              </a:rPr>
              <a:t>onedot.com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E4884B-851C-9740-B58B-A449B8C15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6" y="1342823"/>
            <a:ext cx="6527919" cy="527980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0C483D9-CF28-FFEB-9AAD-A27BEAEDDCA7}"/>
              </a:ext>
            </a:extLst>
          </p:cNvPr>
          <p:cNvSpPr/>
          <p:nvPr/>
        </p:nvSpPr>
        <p:spPr>
          <a:xfrm>
            <a:off x="6096000" y="3756143"/>
            <a:ext cx="509286" cy="25232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3FDEF-2079-6C70-A857-B773DDCAF1ED}"/>
              </a:ext>
            </a:extLst>
          </p:cNvPr>
          <p:cNvSpPr txBox="1"/>
          <p:nvPr/>
        </p:nvSpPr>
        <p:spPr>
          <a:xfrm>
            <a:off x="7685590" y="2754455"/>
            <a:ext cx="3437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Using google translate API in order to translate colors from German to English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E3FD7-2F36-B521-F969-A25B57C7E34C}"/>
              </a:ext>
            </a:extLst>
          </p:cNvPr>
          <p:cNvSpPr txBox="1"/>
          <p:nvPr/>
        </p:nvSpPr>
        <p:spPr>
          <a:xfrm>
            <a:off x="6905661" y="4771563"/>
            <a:ext cx="22267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Matching cities with countries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using </a:t>
            </a:r>
            <a:r>
              <a:rPr lang="en-US" sz="1300" dirty="0" err="1">
                <a:solidFill>
                  <a:schemeClr val="accent1"/>
                </a:solidFill>
              </a:rPr>
              <a:t>GeopPy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Nominatim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966DE84-AD25-1C20-3061-236A16A6D14B}"/>
              </a:ext>
            </a:extLst>
          </p:cNvPr>
          <p:cNvSpPr/>
          <p:nvPr/>
        </p:nvSpPr>
        <p:spPr>
          <a:xfrm>
            <a:off x="6759615" y="2164466"/>
            <a:ext cx="578734" cy="14815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7B0DF-AF15-16FA-7DC6-00D57762BDB1}"/>
              </a:ext>
            </a:extLst>
          </p:cNvPr>
          <p:cNvSpPr txBox="1"/>
          <p:nvPr/>
        </p:nvSpPr>
        <p:spPr>
          <a:xfrm>
            <a:off x="4492906" y="484930"/>
            <a:ext cx="3875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Step Normalization </a:t>
            </a:r>
            <a:r>
              <a:rPr lang="en-US" sz="3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48336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470F45-2FA5-A2E0-DBE4-4419EE33C395}"/>
              </a:ext>
            </a:extLst>
          </p:cNvPr>
          <p:cNvSpPr txBox="1"/>
          <p:nvPr/>
        </p:nvSpPr>
        <p:spPr>
          <a:xfrm>
            <a:off x="10837762" y="5697756"/>
            <a:ext cx="1202471" cy="92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30" dirty="0" err="1">
                <a:solidFill>
                  <a:srgbClr val="002F67"/>
                </a:solidFill>
                <a:latin typeface="Tahoma"/>
                <a:cs typeface="Tahoma"/>
              </a:rPr>
              <a:t>Onedot</a:t>
            </a:r>
            <a:r>
              <a:rPr sz="1000" spc="-7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002F67"/>
                </a:solidFill>
                <a:latin typeface="Tahoma"/>
                <a:cs typeface="Tahoma"/>
              </a:rPr>
              <a:t>A</a:t>
            </a:r>
            <a:r>
              <a:rPr sz="1000" spc="40" dirty="0">
                <a:solidFill>
                  <a:srgbClr val="002F67"/>
                </a:solidFill>
                <a:latin typeface="Tahoma"/>
                <a:cs typeface="Tahoma"/>
              </a:rPr>
              <a:t>G</a:t>
            </a:r>
            <a:endParaRPr lang="en-US" sz="1000" spc="40" dirty="0">
              <a:solidFill>
                <a:srgbClr val="002F67"/>
              </a:solidFill>
              <a:latin typeface="Tahoma"/>
              <a:cs typeface="Tahoma"/>
            </a:endParaRPr>
          </a:p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10" dirty="0" err="1">
                <a:solidFill>
                  <a:srgbClr val="002F67"/>
                </a:solidFill>
                <a:latin typeface="Tahoma"/>
                <a:cs typeface="Tahoma"/>
              </a:rPr>
              <a:t>Badenerst</a:t>
            </a:r>
            <a:r>
              <a:rPr sz="1000" spc="-5" dirty="0" err="1">
                <a:solidFill>
                  <a:srgbClr val="002F67"/>
                </a:solidFill>
                <a:latin typeface="Tahoma"/>
                <a:cs typeface="Tahoma"/>
              </a:rPr>
              <a:t>r</a:t>
            </a:r>
            <a:r>
              <a:rPr sz="1000" dirty="0" err="1">
                <a:solidFill>
                  <a:srgbClr val="002F67"/>
                </a:solidFill>
                <a:latin typeface="Tahoma"/>
                <a:cs typeface="Tahoma"/>
              </a:rPr>
              <a:t>asse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002F67"/>
                </a:solidFill>
                <a:latin typeface="Tahoma"/>
                <a:cs typeface="Tahoma"/>
              </a:rPr>
              <a:t>4</a:t>
            </a:r>
            <a:r>
              <a:rPr sz="1000" spc="-20" dirty="0">
                <a:solidFill>
                  <a:srgbClr val="002F67"/>
                </a:solidFill>
                <a:latin typeface="Tahoma"/>
                <a:cs typeface="Tahoma"/>
              </a:rPr>
              <a:t>7</a:t>
            </a:r>
            <a:endParaRPr lang="en-US" sz="1000" spc="-20" dirty="0">
              <a:solidFill>
                <a:srgbClr val="002F67"/>
              </a:solidFill>
              <a:latin typeface="Tahoma"/>
              <a:cs typeface="Tahoma"/>
            </a:endParaRPr>
          </a:p>
          <a:p>
            <a:pPr marL="12701" marR="5080">
              <a:lnSpc>
                <a:spcPct val="116700"/>
              </a:lnSpc>
              <a:spcBef>
                <a:spcPts val="100"/>
              </a:spcBef>
            </a:pPr>
            <a:r>
              <a:rPr sz="1000" spc="50" dirty="0">
                <a:solidFill>
                  <a:srgbClr val="002F67"/>
                </a:solidFill>
                <a:latin typeface="Tahoma"/>
                <a:cs typeface="Tahoma"/>
              </a:rPr>
              <a:t>CH-8004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Zürich</a:t>
            </a:r>
            <a:endParaRPr sz="1000" dirty="0">
              <a:latin typeface="Tahoma"/>
              <a:cs typeface="Tahoma"/>
            </a:endParaRPr>
          </a:p>
          <a:p>
            <a:pPr marL="12701">
              <a:spcBef>
                <a:spcPts val="200"/>
              </a:spcBef>
            </a:pPr>
            <a:r>
              <a:rPr sz="1000" spc="-200" dirty="0">
                <a:solidFill>
                  <a:srgbClr val="002F67"/>
                </a:solidFill>
                <a:latin typeface="Tahoma"/>
                <a:cs typeface="Tahoma"/>
              </a:rPr>
              <a:t>+</a:t>
            </a:r>
            <a:r>
              <a:rPr sz="1000" spc="-200" dirty="0">
                <a:solidFill>
                  <a:srgbClr val="002F67"/>
                </a:solidFill>
                <a:latin typeface="Microsoft Sans Serif"/>
                <a:cs typeface="Microsoft Sans Serif"/>
              </a:rPr>
              <a:t> 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4</a:t>
            </a:r>
            <a:r>
              <a:rPr sz="1000" spc="-175" dirty="0">
                <a:solidFill>
                  <a:srgbClr val="002F67"/>
                </a:solidFill>
                <a:latin typeface="Tahoma"/>
                <a:cs typeface="Tahoma"/>
              </a:rPr>
              <a:t>1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002F67"/>
                </a:solidFill>
                <a:latin typeface="Tahoma"/>
                <a:cs typeface="Tahoma"/>
              </a:rPr>
              <a:t>44</a:t>
            </a:r>
            <a:r>
              <a:rPr sz="1000" spc="-4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002F67"/>
                </a:solidFill>
                <a:latin typeface="Tahoma"/>
                <a:cs typeface="Tahoma"/>
              </a:rPr>
              <a:t>585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02F67"/>
                </a:solidFill>
                <a:latin typeface="Tahoma"/>
                <a:cs typeface="Tahoma"/>
              </a:rPr>
              <a:t>22</a:t>
            </a:r>
            <a:r>
              <a:rPr sz="1000" spc="-65" dirty="0">
                <a:solidFill>
                  <a:srgbClr val="002F67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002F67"/>
                </a:solidFill>
                <a:latin typeface="Tahoma"/>
                <a:cs typeface="Tahoma"/>
              </a:rPr>
              <a:t>05</a:t>
            </a:r>
            <a:endParaRPr sz="1000" dirty="0">
              <a:latin typeface="Tahoma"/>
              <a:cs typeface="Tahoma"/>
            </a:endParaRPr>
          </a:p>
          <a:p>
            <a:pPr marL="12701">
              <a:spcBef>
                <a:spcPts val="80"/>
              </a:spcBef>
            </a:pPr>
            <a:r>
              <a:rPr sz="1000" spc="25" dirty="0">
                <a:solidFill>
                  <a:srgbClr val="002F67"/>
                </a:solidFill>
                <a:latin typeface="Tahoma"/>
                <a:cs typeface="Tahoma"/>
              </a:rPr>
              <a:t>onedot.com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AD7E4D9-B8E1-FE3C-FA60-C5E8C46518A8}"/>
              </a:ext>
            </a:extLst>
          </p:cNvPr>
          <p:cNvSpPr/>
          <p:nvPr/>
        </p:nvSpPr>
        <p:spPr>
          <a:xfrm>
            <a:off x="6096000" y="1771347"/>
            <a:ext cx="297086" cy="1434839"/>
          </a:xfrm>
          <a:prstGeom prst="rightBrace">
            <a:avLst>
              <a:gd name="adj1" fmla="val 387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2F7BBE-977F-9594-8145-43AE08270FA9}"/>
              </a:ext>
            </a:extLst>
          </p:cNvPr>
          <p:cNvSpPr/>
          <p:nvPr/>
        </p:nvSpPr>
        <p:spPr>
          <a:xfrm>
            <a:off x="5849075" y="3569279"/>
            <a:ext cx="949124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B515B-F157-FFDA-F4F3-939764E38D39}"/>
              </a:ext>
            </a:extLst>
          </p:cNvPr>
          <p:cNvSpPr txBox="1"/>
          <p:nvPr/>
        </p:nvSpPr>
        <p:spPr>
          <a:xfrm>
            <a:off x="6720517" y="2310489"/>
            <a:ext cx="42487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list of country codes using list of ISO 3116 countries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274C4-6F26-677D-2DE1-5C3ECC577122}"/>
              </a:ext>
            </a:extLst>
          </p:cNvPr>
          <p:cNvSpPr txBox="1"/>
          <p:nvPr/>
        </p:nvSpPr>
        <p:spPr>
          <a:xfrm>
            <a:off x="7416520" y="3467755"/>
            <a:ext cx="28231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</a:t>
            </a:r>
            <a:r>
              <a:rPr lang="en-US" sz="1300" dirty="0" err="1">
                <a:solidFill>
                  <a:schemeClr val="accent1"/>
                </a:solidFill>
              </a:rPr>
              <a:t>dict</a:t>
            </a:r>
            <a:r>
              <a:rPr lang="en-US" sz="1300" dirty="0">
                <a:solidFill>
                  <a:schemeClr val="accent1"/>
                </a:solidFill>
              </a:rPr>
              <a:t> where keys are cities and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values are 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B8397-6D96-9CB6-DE1C-A8F9CCC88569}"/>
              </a:ext>
            </a:extLst>
          </p:cNvPr>
          <p:cNvSpPr txBox="1"/>
          <p:nvPr/>
        </p:nvSpPr>
        <p:spPr>
          <a:xfrm>
            <a:off x="7416520" y="4412696"/>
            <a:ext cx="31039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Creating </a:t>
            </a:r>
            <a:r>
              <a:rPr lang="en-US" sz="1300" dirty="0" err="1">
                <a:solidFill>
                  <a:schemeClr val="accent1"/>
                </a:solidFill>
              </a:rPr>
              <a:t>dict</a:t>
            </a:r>
            <a:r>
              <a:rPr lang="en-US" sz="1300" dirty="0">
                <a:solidFill>
                  <a:schemeClr val="accent1"/>
                </a:solidFill>
              </a:rPr>
              <a:t> where keys are countries and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values are country 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060B3-77F8-3D18-E57F-FCDA35877884}"/>
              </a:ext>
            </a:extLst>
          </p:cNvPr>
          <p:cNvSpPr txBox="1"/>
          <p:nvPr/>
        </p:nvSpPr>
        <p:spPr>
          <a:xfrm>
            <a:off x="6393086" y="5237185"/>
            <a:ext cx="42447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Replacing stated values in order to follow target dataset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set schema (how the missing values and FORD are entered)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5A62D2-F1CC-60CB-32E3-5FBEBEE5F2A5}"/>
              </a:ext>
            </a:extLst>
          </p:cNvPr>
          <p:cNvSpPr/>
          <p:nvPr/>
        </p:nvSpPr>
        <p:spPr>
          <a:xfrm>
            <a:off x="5849075" y="4526343"/>
            <a:ext cx="949124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B8F0000-DBD7-6B30-EFBC-3B08DCBDB2B1}"/>
              </a:ext>
            </a:extLst>
          </p:cNvPr>
          <p:cNvSpPr/>
          <p:nvPr/>
        </p:nvSpPr>
        <p:spPr>
          <a:xfrm>
            <a:off x="5998339" y="5000102"/>
            <a:ext cx="194823" cy="924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4E01D-E60E-8FCB-6A6D-24B3ABC3E358}"/>
              </a:ext>
            </a:extLst>
          </p:cNvPr>
          <p:cNvSpPr txBox="1"/>
          <p:nvPr/>
        </p:nvSpPr>
        <p:spPr>
          <a:xfrm>
            <a:off x="4492906" y="484930"/>
            <a:ext cx="3968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Normalization (2)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7989FD7-653B-189B-5519-CBBD883D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4" y="1771348"/>
            <a:ext cx="5587315" cy="463269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EE75DF-0238-591C-00F1-397989C81DE3}"/>
              </a:ext>
            </a:extLst>
          </p:cNvPr>
          <p:cNvCxnSpPr/>
          <p:nvPr/>
        </p:nvCxnSpPr>
        <p:spPr>
          <a:xfrm>
            <a:off x="5849075" y="6107289"/>
            <a:ext cx="344087" cy="29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7C2E08-4CC7-B913-676F-5EF145D986A8}"/>
              </a:ext>
            </a:extLst>
          </p:cNvPr>
          <p:cNvSpPr txBox="1"/>
          <p:nvPr/>
        </p:nvSpPr>
        <p:spPr>
          <a:xfrm>
            <a:off x="6273668" y="6255667"/>
            <a:ext cx="3684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Removing multiple spaces in </a:t>
            </a:r>
            <a:r>
              <a:rPr lang="en-US" sz="1300" dirty="0" err="1">
                <a:solidFill>
                  <a:schemeClr val="accent1"/>
                </a:solidFill>
              </a:rPr>
              <a:t>model_variant</a:t>
            </a:r>
            <a:r>
              <a:rPr lang="en-US" sz="1300" dirty="0">
                <a:solidFill>
                  <a:schemeClr val="accent1"/>
                </a:solidFill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15789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2BD7BF-C058-12B8-4D94-4C5D5A31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7" y="2178184"/>
            <a:ext cx="10012172" cy="3982006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ABDD3038-AA05-C09E-9CEB-6DC59827C1BF}"/>
              </a:ext>
            </a:extLst>
          </p:cNvPr>
          <p:cNvSpPr/>
          <p:nvPr/>
        </p:nvSpPr>
        <p:spPr>
          <a:xfrm>
            <a:off x="7048982" y="5059366"/>
            <a:ext cx="416689" cy="1006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19BE7-EB1B-81DF-BFC7-552D499443BD}"/>
              </a:ext>
            </a:extLst>
          </p:cNvPr>
          <p:cNvSpPr txBox="1"/>
          <p:nvPr/>
        </p:nvSpPr>
        <p:spPr>
          <a:xfrm>
            <a:off x="7660473" y="5416671"/>
            <a:ext cx="26096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Loading </a:t>
            </a:r>
            <a:r>
              <a:rPr lang="en-US" sz="1300" dirty="0" err="1">
                <a:solidFill>
                  <a:schemeClr val="accent1"/>
                </a:solidFill>
              </a:rPr>
              <a:t>dataframes</a:t>
            </a:r>
            <a:r>
              <a:rPr lang="en-US" sz="1300" dirty="0">
                <a:solidFill>
                  <a:schemeClr val="accent1"/>
                </a:solidFill>
              </a:rPr>
              <a:t> of each step to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different sheets in target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F7DF8C-B6CA-AAF7-03AC-AF573C42E969}"/>
              </a:ext>
            </a:extLst>
          </p:cNvPr>
          <p:cNvCxnSpPr/>
          <p:nvPr/>
        </p:nvCxnSpPr>
        <p:spPr>
          <a:xfrm>
            <a:off x="2515474" y="3193227"/>
            <a:ext cx="195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4144EA-5899-B2F7-EA2E-9A5757EB5036}"/>
              </a:ext>
            </a:extLst>
          </p:cNvPr>
          <p:cNvSpPr txBox="1"/>
          <p:nvPr/>
        </p:nvSpPr>
        <p:spPr>
          <a:xfrm>
            <a:off x="4742004" y="3047033"/>
            <a:ext cx="23069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Dropping unnecessary columns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461DB3-D12C-2334-E739-1C23F54647BA}"/>
              </a:ext>
            </a:extLst>
          </p:cNvPr>
          <p:cNvCxnSpPr>
            <a:cxnSpLocks/>
          </p:cNvCxnSpPr>
          <p:nvPr/>
        </p:nvCxnSpPr>
        <p:spPr>
          <a:xfrm>
            <a:off x="5895493" y="4169187"/>
            <a:ext cx="73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ED99C1-5132-54E0-69AA-78C37F607B1E}"/>
              </a:ext>
            </a:extLst>
          </p:cNvPr>
          <p:cNvSpPr txBox="1"/>
          <p:nvPr/>
        </p:nvSpPr>
        <p:spPr>
          <a:xfrm>
            <a:off x="6781077" y="4022993"/>
            <a:ext cx="26927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Ordering columns of </a:t>
            </a:r>
            <a:r>
              <a:rPr lang="en-US" sz="1300" dirty="0" err="1">
                <a:solidFill>
                  <a:schemeClr val="accent1"/>
                </a:solidFill>
              </a:rPr>
              <a:t>integ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dataframe</a:t>
            </a:r>
            <a:endParaRPr lang="en-US" sz="13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29166B-B2AC-063C-A7FF-9587263646C4}"/>
              </a:ext>
            </a:extLst>
          </p:cNvPr>
          <p:cNvCxnSpPr>
            <a:cxnSpLocks/>
          </p:cNvCxnSpPr>
          <p:nvPr/>
        </p:nvCxnSpPr>
        <p:spPr>
          <a:xfrm>
            <a:off x="5870415" y="4437334"/>
            <a:ext cx="73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C61BC9-3026-4124-D109-F578FFE8D0CA}"/>
              </a:ext>
            </a:extLst>
          </p:cNvPr>
          <p:cNvSpPr txBox="1"/>
          <p:nvPr/>
        </p:nvSpPr>
        <p:spPr>
          <a:xfrm>
            <a:off x="6711628" y="4291140"/>
            <a:ext cx="362695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solidFill>
                  <a:schemeClr val="accent1"/>
                </a:solidFill>
              </a:rPr>
              <a:t>Concating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integ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dataframe</a:t>
            </a:r>
            <a:r>
              <a:rPr lang="en-US" sz="1300" dirty="0">
                <a:solidFill>
                  <a:schemeClr val="accent1"/>
                </a:solidFill>
              </a:rPr>
              <a:t> with </a:t>
            </a:r>
            <a:r>
              <a:rPr lang="en-US" sz="1300" dirty="0" err="1">
                <a:solidFill>
                  <a:schemeClr val="accent1"/>
                </a:solidFill>
              </a:rPr>
              <a:t>target_dataset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In order to load them directly without any changes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(target dataset)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37974-FCD1-E2E3-5F20-3DD55EFC6027}"/>
              </a:ext>
            </a:extLst>
          </p:cNvPr>
          <p:cNvSpPr txBox="1"/>
          <p:nvPr/>
        </p:nvSpPr>
        <p:spPr>
          <a:xfrm>
            <a:off x="4492906" y="484930"/>
            <a:ext cx="3206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Integration (1)</a:t>
            </a:r>
          </a:p>
        </p:txBody>
      </p:sp>
    </p:spTree>
    <p:extLst>
      <p:ext uri="{BB962C8B-B14F-4D97-AF65-F5344CB8AC3E}">
        <p14:creationId xmlns:p14="http://schemas.microsoft.com/office/powerpoint/2010/main" val="418208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C3A47-8F94-55ED-4F43-7FC64389D18C}"/>
              </a:ext>
            </a:extLst>
          </p:cNvPr>
          <p:cNvSpPr txBox="1"/>
          <p:nvPr/>
        </p:nvSpPr>
        <p:spPr>
          <a:xfrm>
            <a:off x="4492906" y="484930"/>
            <a:ext cx="3206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Step Integration (2)</a:t>
            </a:r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4CE124B-3960-86B7-FC2B-1990B885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7" y="1469986"/>
            <a:ext cx="8192636" cy="5152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6E76E3AB-8931-6E3B-4A33-93E53036F3C6}"/>
              </a:ext>
            </a:extLst>
          </p:cNvPr>
          <p:cNvSpPr/>
          <p:nvPr/>
        </p:nvSpPr>
        <p:spPr>
          <a:xfrm>
            <a:off x="8704591" y="2870522"/>
            <a:ext cx="266218" cy="179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F334F6-8302-D15A-95A0-BDABE38CDD6A}"/>
              </a:ext>
            </a:extLst>
          </p:cNvPr>
          <p:cNvSpPr/>
          <p:nvPr/>
        </p:nvSpPr>
        <p:spPr>
          <a:xfrm>
            <a:off x="8969448" y="4664597"/>
            <a:ext cx="266218" cy="1794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52C35-F326-3D1D-3989-C0F5F4421294}"/>
              </a:ext>
            </a:extLst>
          </p:cNvPr>
          <p:cNvSpPr txBox="1"/>
          <p:nvPr/>
        </p:nvSpPr>
        <p:spPr>
          <a:xfrm>
            <a:off x="9415604" y="3621365"/>
            <a:ext cx="27649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Structured, normalized and processed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supplier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F8EA1-497A-B0D9-2169-99FFED8F87A6}"/>
              </a:ext>
            </a:extLst>
          </p:cNvPr>
          <p:cNvSpPr txBox="1"/>
          <p:nvPr/>
        </p:nvSpPr>
        <p:spPr>
          <a:xfrm>
            <a:off x="9500523" y="5415440"/>
            <a:ext cx="9441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Target data</a:t>
            </a:r>
          </a:p>
        </p:txBody>
      </p:sp>
    </p:spTree>
    <p:extLst>
      <p:ext uri="{BB962C8B-B14F-4D97-AF65-F5344CB8AC3E}">
        <p14:creationId xmlns:p14="http://schemas.microsoft.com/office/powerpoint/2010/main" val="41816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350DB-DE5F-BEE3-B68A-9CAF05131D6D}"/>
              </a:ext>
            </a:extLst>
          </p:cNvPr>
          <p:cNvSpPr txBox="1"/>
          <p:nvPr/>
        </p:nvSpPr>
        <p:spPr>
          <a:xfrm>
            <a:off x="232364" y="1705173"/>
            <a:ext cx="4336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sake of </a:t>
            </a:r>
            <a:r>
              <a:rPr lang="en-US" b="1" dirty="0"/>
              <a:t>readability</a:t>
            </a:r>
            <a:r>
              <a:rPr lang="en-US" dirty="0"/>
              <a:t> we can</a:t>
            </a:r>
          </a:p>
          <a:p>
            <a:r>
              <a:rPr lang="en-US" dirty="0"/>
              <a:t>create new columns for following attributes:</a:t>
            </a:r>
          </a:p>
          <a:p>
            <a:pPr marL="342900" indent="-342900">
              <a:buAutoNum type="arabicPeriod"/>
            </a:pPr>
            <a:r>
              <a:rPr lang="en-US" dirty="0"/>
              <a:t>Doors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TransmissionTypeText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InteriorColorText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Hp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Ccm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Seats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8457D19-FF2C-1A6C-3B87-CB0E147C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9" y="1410937"/>
            <a:ext cx="6871918" cy="4598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97F33-C4C7-B722-685D-8206DC7BF8CC}"/>
              </a:ext>
            </a:extLst>
          </p:cNvPr>
          <p:cNvSpPr txBox="1"/>
          <p:nvPr/>
        </p:nvSpPr>
        <p:spPr>
          <a:xfrm>
            <a:off x="2041579" y="500319"/>
            <a:ext cx="713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Changes that can be applied to the input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0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BB92B9-2ED7-C13C-8576-849CCA77E13C}"/>
              </a:ext>
            </a:extLst>
          </p:cNvPr>
          <p:cNvSpPr txBox="1"/>
          <p:nvPr/>
        </p:nvSpPr>
        <p:spPr>
          <a:xfrm>
            <a:off x="252885" y="2359476"/>
            <a:ext cx="1136734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" dirty="0"/>
              <a:t>Please provide us with data for following columns in order to fully integrate all data that exist in Target Data schema:</a:t>
            </a:r>
          </a:p>
          <a:p>
            <a:r>
              <a:rPr lang="en-US" sz="1850" dirty="0"/>
              <a:t>1. Currency – although normalization is possible using </a:t>
            </a:r>
            <a:r>
              <a:rPr lang="en-US" sz="1850" u="sng" dirty="0"/>
              <a:t>ISO 4217 currency codes</a:t>
            </a:r>
            <a:r>
              <a:rPr lang="en-US" sz="1850" dirty="0"/>
              <a:t>. This process is skipped since</a:t>
            </a:r>
          </a:p>
          <a:p>
            <a:r>
              <a:rPr lang="en-US" sz="1850" dirty="0"/>
              <a:t>currency data in target data set is not normalized by country.</a:t>
            </a:r>
          </a:p>
          <a:p>
            <a:r>
              <a:rPr lang="en-US" sz="1850" dirty="0"/>
              <a:t>(e.g. if country Switzerland then currency USD instead of CHF)</a:t>
            </a:r>
          </a:p>
          <a:p>
            <a:r>
              <a:rPr lang="en-US" sz="1850" dirty="0"/>
              <a:t>2. Drive (required normalization e.g. 1 –</a:t>
            </a:r>
            <a:r>
              <a:rPr lang="en-US" sz="1850" dirty="0" err="1"/>
              <a:t>RHD</a:t>
            </a:r>
            <a:r>
              <a:rPr lang="en-US" sz="1850" dirty="0"/>
              <a:t> , 0 – LHD)</a:t>
            </a:r>
          </a:p>
          <a:p>
            <a:r>
              <a:rPr lang="en-US" sz="1850" dirty="0"/>
              <a:t>3. </a:t>
            </a:r>
            <a:r>
              <a:rPr lang="en-US" sz="1850" dirty="0" err="1"/>
              <a:t>Price_on_request</a:t>
            </a:r>
            <a:r>
              <a:rPr lang="en-US" sz="1850" dirty="0"/>
              <a:t> (required normalization e.g. 1 – True, 0 – False)</a:t>
            </a:r>
          </a:p>
          <a:p>
            <a:r>
              <a:rPr lang="en-US" sz="1850" dirty="0"/>
              <a:t>4. Zip – although normalization is possible using </a:t>
            </a:r>
            <a:r>
              <a:rPr lang="en-US" sz="1850" u="sng" dirty="0" err="1"/>
              <a:t>geopy</a:t>
            </a:r>
            <a:r>
              <a:rPr lang="en-US" sz="1850" u="sng" dirty="0"/>
              <a:t> library</a:t>
            </a:r>
            <a:r>
              <a:rPr lang="en-US" sz="1850" dirty="0"/>
              <a:t>, zip code values in target data</a:t>
            </a:r>
          </a:p>
          <a:p>
            <a:r>
              <a:rPr lang="en-US" sz="1850" dirty="0"/>
              <a:t>do not align with zip codes of cities. (e.g. if city Zurich then currency zip is null instead of 8000)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A567-FE15-47AF-8526-290C8D1E8FF0}"/>
              </a:ext>
            </a:extLst>
          </p:cNvPr>
          <p:cNvSpPr txBox="1"/>
          <p:nvPr/>
        </p:nvSpPr>
        <p:spPr>
          <a:xfrm>
            <a:off x="2347523" y="563292"/>
            <a:ext cx="658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Take-away 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73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601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Microsoft Sans Serif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Osterus DOO Osterus DOO</dc:creator>
  <cp:lastModifiedBy>Osterus DOO Osterus DOO</cp:lastModifiedBy>
  <cp:revision>8</cp:revision>
  <dcterms:created xsi:type="dcterms:W3CDTF">2022-11-14T10:11:47Z</dcterms:created>
  <dcterms:modified xsi:type="dcterms:W3CDTF">2022-11-16T09:45:07Z</dcterms:modified>
</cp:coreProperties>
</file>