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0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82B4386-F11F-B7DF-CBB9-7C47FE8A7B55}"/>
              </a:ext>
            </a:extLst>
          </p:cNvPr>
          <p:cNvSpPr txBox="1">
            <a:spLocks/>
          </p:cNvSpPr>
          <p:nvPr/>
        </p:nvSpPr>
        <p:spPr>
          <a:xfrm>
            <a:off x="107837" y="362954"/>
            <a:ext cx="8058873" cy="1006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4800" cap="all" spc="300" dirty="0"/>
              <a:t>Customer Care ABC</a:t>
            </a:r>
          </a:p>
        </p:txBody>
      </p:sp>
      <p:pic>
        <p:nvPicPr>
          <p:cNvPr id="4" name="Imagen 12">
            <a:extLst>
              <a:ext uri="{FF2B5EF4-FFF2-40B4-BE49-F238E27FC236}">
                <a16:creationId xmlns:a16="http://schemas.microsoft.com/office/drawing/2014/main" id="{4D9C9656-7F0E-2A67-B377-F9365A7F2E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60" r="167"/>
          <a:stretch/>
        </p:blipFill>
        <p:spPr>
          <a:xfrm>
            <a:off x="2685472" y="-5473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621BC-AD57-86E7-9C8C-E5414C9778A9}"/>
              </a:ext>
            </a:extLst>
          </p:cNvPr>
          <p:cNvSpPr txBox="1"/>
          <p:nvPr/>
        </p:nvSpPr>
        <p:spPr>
          <a:xfrm>
            <a:off x="300789" y="2069432"/>
            <a:ext cx="52286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Presented by: Igor Kocic</a:t>
            </a:r>
          </a:p>
          <a:p>
            <a:r>
              <a:rPr lang="en-US" sz="2600" dirty="0"/>
              <a:t>Last updated: November 6</a:t>
            </a:r>
            <a:r>
              <a:rPr lang="en-US" sz="2600" baseline="30000" dirty="0"/>
              <a:t>th</a:t>
            </a:r>
            <a:r>
              <a:rPr lang="en-US" sz="2600" dirty="0"/>
              <a:t> , 2022</a:t>
            </a:r>
          </a:p>
        </p:txBody>
      </p:sp>
    </p:spTree>
    <p:extLst>
      <p:ext uri="{BB962C8B-B14F-4D97-AF65-F5344CB8AC3E}">
        <p14:creationId xmlns:p14="http://schemas.microsoft.com/office/powerpoint/2010/main" val="358315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6D70C5-B174-73B7-6DEB-30805425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en-US" dirty="0"/>
              <a:t>Customer Care Call Centre Project -2</a:t>
            </a:r>
            <a:r>
              <a:rPr lang="en-US" baseline="30000" dirty="0"/>
              <a:t>nd</a:t>
            </a:r>
            <a:r>
              <a:rPr lang="en-US" dirty="0"/>
              <a:t> part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A9ED69-7035-EFBA-D567-206EE1F3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9905999" cy="3567118"/>
          </a:xfrm>
        </p:spPr>
        <p:txBody>
          <a:bodyPr/>
          <a:lstStyle/>
          <a:p>
            <a:r>
              <a:rPr lang="en-GB" dirty="0"/>
              <a:t>Our financial model with the external supplier is based on answered calls. Call </a:t>
            </a:r>
            <a:r>
              <a:rPr lang="en-GB" dirty="0" err="1"/>
              <a:t>center</a:t>
            </a:r>
            <a:r>
              <a:rPr lang="en-GB" dirty="0"/>
              <a:t> operations are based in USA and Canada. Approximately, 55% of calls are managed in USA except </a:t>
            </a:r>
            <a:r>
              <a:rPr lang="en-GB" dirty="0" err="1"/>
              <a:t>S3</a:t>
            </a:r>
            <a:r>
              <a:rPr lang="en-GB" dirty="0"/>
              <a:t> segment that is managed in the USA at 70%. Regarding </a:t>
            </a:r>
            <a:r>
              <a:rPr lang="en-GB" dirty="0" err="1"/>
              <a:t>S3</a:t>
            </a:r>
            <a:r>
              <a:rPr lang="en-GB" dirty="0"/>
              <a:t>, 80% of the calls are purely Sales while the other 20% are Loyalty driven. If the prices are the ones attached: </a:t>
            </a:r>
          </a:p>
          <a:p>
            <a:pPr lvl="1"/>
            <a:r>
              <a:rPr lang="en-GB" dirty="0"/>
              <a:t>	</a:t>
            </a:r>
            <a:r>
              <a:rPr lang="en-GB" sz="2000" i="0" dirty="0"/>
              <a:t>2.1 Estimate the monthly cost of the service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6479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59270A-BF18-5C34-B0EB-478F85272873}"/>
              </a:ext>
            </a:extLst>
          </p:cNvPr>
          <p:cNvSpPr txBox="1"/>
          <p:nvPr/>
        </p:nvSpPr>
        <p:spPr>
          <a:xfrm>
            <a:off x="2216787" y="511929"/>
            <a:ext cx="8469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sz="1800" i="0" dirty="0"/>
              <a:t>2.1 Estimate monthly cost of the service by segments (except </a:t>
            </a:r>
            <a:r>
              <a:rPr lang="en-GB" sz="1800" i="0" dirty="0" err="1"/>
              <a:t>S3</a:t>
            </a:r>
            <a:r>
              <a:rPr lang="en-GB" sz="1800" i="0" dirty="0"/>
              <a:t>) and countries</a:t>
            </a:r>
            <a:endParaRPr lang="en-US" sz="1800" i="0" dirty="0"/>
          </a:p>
          <a:p>
            <a:endParaRPr lang="en-US" dirty="0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DC0EF4E-D01F-223A-3DFD-7AC84F82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74" y="1543877"/>
            <a:ext cx="9149252" cy="2718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F674B3-375F-974B-D5B5-DC2DBA1DB776}"/>
              </a:ext>
            </a:extLst>
          </p:cNvPr>
          <p:cNvSpPr txBox="1"/>
          <p:nvPr/>
        </p:nvSpPr>
        <p:spPr>
          <a:xfrm>
            <a:off x="2003974" y="5524500"/>
            <a:ext cx="9434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Estimated total monthly cost for </a:t>
            </a:r>
            <a:r>
              <a:rPr lang="en-GB" dirty="0" err="1"/>
              <a:t>S0</a:t>
            </a:r>
            <a:r>
              <a:rPr lang="en-GB" dirty="0"/>
              <a:t>, </a:t>
            </a:r>
            <a:r>
              <a:rPr lang="en-GB" dirty="0" err="1"/>
              <a:t>S1</a:t>
            </a:r>
            <a:r>
              <a:rPr lang="en-GB" dirty="0"/>
              <a:t>, </a:t>
            </a:r>
            <a:r>
              <a:rPr lang="en-GB" dirty="0" err="1"/>
              <a:t>S2</a:t>
            </a:r>
            <a:r>
              <a:rPr lang="en-GB" dirty="0"/>
              <a:t>, and </a:t>
            </a:r>
            <a:r>
              <a:rPr lang="en-GB" dirty="0" err="1"/>
              <a:t>S4</a:t>
            </a:r>
            <a:r>
              <a:rPr lang="en-GB" dirty="0"/>
              <a:t> segments and all countries is </a:t>
            </a:r>
            <a:r>
              <a:rPr lang="en-GB" sz="2000" dirty="0"/>
              <a:t>637,516.01 €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E3756-99C7-D2FA-F419-DC714CF6E9E8}"/>
              </a:ext>
            </a:extLst>
          </p:cNvPr>
          <p:cNvSpPr txBox="1"/>
          <p:nvPr/>
        </p:nvSpPr>
        <p:spPr>
          <a:xfrm>
            <a:off x="1446746" y="4648200"/>
            <a:ext cx="9298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Monthly costs for </a:t>
            </a:r>
            <a:r>
              <a:rPr lang="en-GB" sz="2000" u="sng" dirty="0" err="1"/>
              <a:t>S2</a:t>
            </a:r>
            <a:r>
              <a:rPr lang="en-GB" sz="2000" u="sng" dirty="0"/>
              <a:t> Particular segment </a:t>
            </a:r>
            <a:r>
              <a:rPr lang="en-GB" sz="2000" dirty="0"/>
              <a:t>(for both countries) is </a:t>
            </a:r>
            <a:r>
              <a:rPr lang="en-GB" sz="2000" dirty="0">
                <a:solidFill>
                  <a:schemeClr val="accent6"/>
                </a:solidFill>
              </a:rPr>
              <a:t>significantly higher</a:t>
            </a:r>
            <a:r>
              <a:rPr lang="en-GB" sz="2000" dirty="0"/>
              <a:t> </a:t>
            </a:r>
          </a:p>
          <a:p>
            <a:pPr algn="ctr"/>
            <a:r>
              <a:rPr lang="en-GB" sz="2000" dirty="0"/>
              <a:t>than monthly costs of other segments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98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F674B3-375F-974B-D5B5-DC2DBA1DB776}"/>
              </a:ext>
            </a:extLst>
          </p:cNvPr>
          <p:cNvSpPr txBox="1"/>
          <p:nvPr/>
        </p:nvSpPr>
        <p:spPr>
          <a:xfrm>
            <a:off x="2353798" y="4858148"/>
            <a:ext cx="867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Estimated total monthly cost for </a:t>
            </a:r>
            <a:r>
              <a:rPr lang="en-GB" dirty="0" err="1"/>
              <a:t>S3</a:t>
            </a:r>
            <a:r>
              <a:rPr lang="en-GB" dirty="0"/>
              <a:t> Sales segment for both countries is </a:t>
            </a:r>
            <a:r>
              <a:rPr lang="en-GB" sz="2000" dirty="0"/>
              <a:t>283,479.62 €</a:t>
            </a:r>
            <a:endParaRPr lang="en-US" sz="20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97D178-3033-FA76-E264-1BC78698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34" y="2071132"/>
            <a:ext cx="10420926" cy="1972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2F007-E32D-5AB1-9BDE-D14D6A19278F}"/>
              </a:ext>
            </a:extLst>
          </p:cNvPr>
          <p:cNvSpPr txBox="1"/>
          <p:nvPr/>
        </p:nvSpPr>
        <p:spPr>
          <a:xfrm>
            <a:off x="2577402" y="702429"/>
            <a:ext cx="771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800" i="0" dirty="0"/>
              <a:t>2.1 Estimate monthly cost of the service for </a:t>
            </a:r>
            <a:r>
              <a:rPr lang="en-GB" sz="1800" i="0" dirty="0" err="1"/>
              <a:t>S3</a:t>
            </a:r>
            <a:r>
              <a:rPr lang="en-GB" sz="1800" i="0" dirty="0"/>
              <a:t> segment by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801BEE-4B3C-F947-B910-DC3AD4D20C9B}"/>
              </a:ext>
            </a:extLst>
          </p:cNvPr>
          <p:cNvSpPr txBox="1"/>
          <p:nvPr/>
        </p:nvSpPr>
        <p:spPr>
          <a:xfrm>
            <a:off x="2554700" y="5163066"/>
            <a:ext cx="6303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00" dirty="0"/>
              <a:t>Estimated grand total monthly cost of the service for</a:t>
            </a:r>
          </a:p>
          <a:p>
            <a:pPr algn="ctr"/>
            <a:r>
              <a:rPr lang="en-GB" sz="2100" dirty="0"/>
              <a:t> all segments and countries is </a:t>
            </a:r>
            <a:r>
              <a:rPr lang="en-GB" sz="2300" u="sng" dirty="0"/>
              <a:t>920,995.63 €</a:t>
            </a:r>
            <a:endParaRPr lang="en-US" sz="2300" u="sng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11E0135-4D2D-2CCC-EE0C-E376F6B31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2" y="698500"/>
            <a:ext cx="7735775" cy="42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3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0572-E2F2-115E-55B0-2BDE85A2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0" y="758635"/>
            <a:ext cx="9905999" cy="1360898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1CC1-DA6B-0460-DDAB-BF076020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699" y="2532247"/>
            <a:ext cx="9905999" cy="3567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Service level </a:t>
            </a:r>
            <a:r>
              <a:rPr lang="en-US" dirty="0" err="1"/>
              <a:t>KPI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www.techtarget.com</a:t>
            </a:r>
            <a:r>
              <a:rPr lang="en-US" dirty="0"/>
              <a:t>/</a:t>
            </a:r>
            <a:r>
              <a:rPr lang="en-US" dirty="0" err="1"/>
              <a:t>searchcustomerexperience</a:t>
            </a:r>
            <a:r>
              <a:rPr lang="en-US" dirty="0"/>
              <a:t>/tip/8-customer-service-metrics-to-measure-call-center-success</a:t>
            </a:r>
          </a:p>
        </p:txBody>
      </p:sp>
    </p:spTree>
    <p:extLst>
      <p:ext uri="{BB962C8B-B14F-4D97-AF65-F5344CB8AC3E}">
        <p14:creationId xmlns:p14="http://schemas.microsoft.com/office/powerpoint/2010/main" val="213355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9BE5-4B86-4BC8-1791-785C35E1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Care Call Centre Project -1</a:t>
            </a:r>
            <a:r>
              <a:rPr lang="en-US" baseline="30000" dirty="0"/>
              <a:t>st</a:t>
            </a:r>
            <a:r>
              <a:rPr lang="en-US" dirty="0"/>
              <a:t>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AEC8-ADFD-27A2-F466-40ECAEFF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	Present intra-week evolution by segment &amp; global</a:t>
            </a:r>
          </a:p>
          <a:p>
            <a:r>
              <a:rPr lang="en-US" dirty="0"/>
              <a:t>1.2 	Calculate weekly percentage of answered calls and percentage of answered calls before 30 seconds by segment and global. Define a target for </a:t>
            </a:r>
            <a:r>
              <a:rPr lang="en-US" dirty="0" err="1"/>
              <a:t>KPI</a:t>
            </a:r>
            <a:r>
              <a:rPr lang="en-US" dirty="0"/>
              <a:t> and show achievement vs. that target.</a:t>
            </a:r>
          </a:p>
          <a:p>
            <a:r>
              <a:rPr lang="en-US" dirty="0"/>
              <a:t>1.3 	Show the weekly Average Handling Time (</a:t>
            </a:r>
            <a:r>
              <a:rPr lang="en-US" dirty="0" err="1"/>
              <a:t>AHT</a:t>
            </a:r>
            <a:r>
              <a:rPr lang="en-US" dirty="0"/>
              <a:t>) for each segment expressed in number of seconds (target is set as 320 seconds)</a:t>
            </a:r>
          </a:p>
          <a:p>
            <a:r>
              <a:rPr lang="en-US" dirty="0"/>
              <a:t>1.4 	Present other relevant information that should be presented</a:t>
            </a:r>
          </a:p>
        </p:txBody>
      </p:sp>
    </p:spTree>
    <p:extLst>
      <p:ext uri="{BB962C8B-B14F-4D97-AF65-F5344CB8AC3E}">
        <p14:creationId xmlns:p14="http://schemas.microsoft.com/office/powerpoint/2010/main" val="83886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AE1543-07AF-97E2-42FB-8B3482DC7607}"/>
              </a:ext>
            </a:extLst>
          </p:cNvPr>
          <p:cNvSpPr txBox="1"/>
          <p:nvPr/>
        </p:nvSpPr>
        <p:spPr>
          <a:xfrm>
            <a:off x="2777495" y="185058"/>
            <a:ext cx="613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1.1  Intra-week </a:t>
            </a:r>
            <a:r>
              <a:rPr lang="en-US" sz="2400" dirty="0">
                <a:solidFill>
                  <a:schemeClr val="accent1"/>
                </a:solidFill>
              </a:rPr>
              <a:t>evolution</a:t>
            </a:r>
            <a:r>
              <a:rPr lang="en-US" sz="2400" dirty="0"/>
              <a:t> by segment &amp; global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94FDE6B-9797-8F58-7BFD-3EBE1CF5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8" y="1749499"/>
            <a:ext cx="5475112" cy="283028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BE85B98-48CF-5403-B49C-6CCD196CB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01" y="1749499"/>
            <a:ext cx="5381531" cy="2830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19707F-A5D1-2EF1-BFCB-2577CD20C7B0}"/>
              </a:ext>
            </a:extLst>
          </p:cNvPr>
          <p:cNvSpPr txBox="1"/>
          <p:nvPr/>
        </p:nvSpPr>
        <p:spPr>
          <a:xfrm>
            <a:off x="2684136" y="1013445"/>
            <a:ext cx="682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</a:t>
            </a:r>
            <a:r>
              <a:rPr lang="en-US" u="sng" dirty="0"/>
              <a:t>received</a:t>
            </a:r>
            <a:r>
              <a:rPr lang="en-US" dirty="0"/>
              <a:t> calls and number of </a:t>
            </a:r>
            <a:r>
              <a:rPr lang="en-US" u="sng" dirty="0"/>
              <a:t>attended</a:t>
            </a:r>
            <a:r>
              <a:rPr lang="en-US" dirty="0"/>
              <a:t> calls by segment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862A4-6E42-8F94-3AAF-8363996F5854}"/>
              </a:ext>
            </a:extLst>
          </p:cNvPr>
          <p:cNvCxnSpPr>
            <a:cxnSpLocks/>
          </p:cNvCxnSpPr>
          <p:nvPr/>
        </p:nvCxnSpPr>
        <p:spPr>
          <a:xfrm flipH="1">
            <a:off x="4152900" y="1382777"/>
            <a:ext cx="165100" cy="26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BBC72-FDF1-9E01-2BF9-1AE264357CF9}"/>
              </a:ext>
            </a:extLst>
          </p:cNvPr>
          <p:cNvCxnSpPr/>
          <p:nvPr/>
        </p:nvCxnSpPr>
        <p:spPr>
          <a:xfrm>
            <a:off x="7239000" y="1382777"/>
            <a:ext cx="393700" cy="26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B5FB4B8-FDA4-53D0-5D06-3560A601D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22" y="786424"/>
            <a:ext cx="7097156" cy="3736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0BFF93-6870-A10E-AC09-C519F21B3D61}"/>
              </a:ext>
            </a:extLst>
          </p:cNvPr>
          <p:cNvSpPr txBox="1"/>
          <p:nvPr/>
        </p:nvSpPr>
        <p:spPr>
          <a:xfrm>
            <a:off x="2777495" y="185058"/>
            <a:ext cx="613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1.1  Intra-week </a:t>
            </a:r>
            <a:r>
              <a:rPr lang="en-US" sz="2400" dirty="0">
                <a:solidFill>
                  <a:schemeClr val="accent1"/>
                </a:solidFill>
              </a:rPr>
              <a:t>evolution</a:t>
            </a:r>
            <a:r>
              <a:rPr lang="en-US" sz="2400" dirty="0"/>
              <a:t> by segment &amp; global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AB84179-AB7E-E8A8-9BD1-3D870474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4983032"/>
            <a:ext cx="730669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9A610-36EE-1539-1F9D-0C3532EFC681}"/>
              </a:ext>
            </a:extLst>
          </p:cNvPr>
          <p:cNvSpPr txBox="1"/>
          <p:nvPr/>
        </p:nvSpPr>
        <p:spPr>
          <a:xfrm>
            <a:off x="2672742" y="266700"/>
            <a:ext cx="741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1.2  Calculate weekly percentage of answered calls by segment and global</a:t>
            </a:r>
          </a:p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9BA6D6-0BCA-2306-9C72-0FC0A72A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25" y="1282700"/>
            <a:ext cx="8453150" cy="3186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C1CE4-7736-6FF6-1849-A0CC18102147}"/>
              </a:ext>
            </a:extLst>
          </p:cNvPr>
          <p:cNvSpPr txBox="1"/>
          <p:nvPr/>
        </p:nvSpPr>
        <p:spPr>
          <a:xfrm>
            <a:off x="3293969" y="4929011"/>
            <a:ext cx="616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Global weekly percentage of answered calls is 96.83%</a:t>
            </a:r>
          </a:p>
        </p:txBody>
      </p:sp>
    </p:spTree>
    <p:extLst>
      <p:ext uri="{BB962C8B-B14F-4D97-AF65-F5344CB8AC3E}">
        <p14:creationId xmlns:p14="http://schemas.microsoft.com/office/powerpoint/2010/main" val="328727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FEC72-6C48-94B3-98A0-04620F0701E0}"/>
              </a:ext>
            </a:extLst>
          </p:cNvPr>
          <p:cNvSpPr txBox="1"/>
          <p:nvPr/>
        </p:nvSpPr>
        <p:spPr>
          <a:xfrm>
            <a:off x="2870200" y="210234"/>
            <a:ext cx="957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 Percentage of answered calls  before 30 seconds by segment and global</a:t>
            </a:r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229E273-13B7-C911-3740-B8BC1B8D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22" y="1034365"/>
            <a:ext cx="9115650" cy="3093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C7711-8D18-42A9-2743-ACDF5B5B2F68}"/>
              </a:ext>
            </a:extLst>
          </p:cNvPr>
          <p:cNvSpPr txBox="1"/>
          <p:nvPr/>
        </p:nvSpPr>
        <p:spPr>
          <a:xfrm>
            <a:off x="1091928" y="4495800"/>
            <a:ext cx="840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weekly percentage of answered calls under 30 seconds of waiting is 80.16%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FF74AA-AE80-AA86-E9BA-BC85881B8475}"/>
              </a:ext>
            </a:extLst>
          </p:cNvPr>
          <p:cNvSpPr/>
          <p:nvPr/>
        </p:nvSpPr>
        <p:spPr>
          <a:xfrm>
            <a:off x="9880600" y="2286000"/>
            <a:ext cx="936578" cy="10541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972B9-BC2E-FAFE-C840-0FA04BCF477B}"/>
              </a:ext>
            </a:extLst>
          </p:cNvPr>
          <p:cNvSpPr txBox="1"/>
          <p:nvPr/>
        </p:nvSpPr>
        <p:spPr>
          <a:xfrm>
            <a:off x="1091927" y="5048766"/>
            <a:ext cx="886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Further analysis needed to discover why </a:t>
            </a:r>
            <a:r>
              <a:rPr lang="en-GB" dirty="0">
                <a:solidFill>
                  <a:schemeClr val="accent6"/>
                </a:solidFill>
              </a:rPr>
              <a:t>lost and found and particular segments</a:t>
            </a:r>
            <a:r>
              <a:rPr lang="en-GB" dirty="0"/>
              <a:t> have</a:t>
            </a:r>
          </a:p>
          <a:p>
            <a:r>
              <a:rPr lang="en-GB" dirty="0"/>
              <a:t>lower percentage of answered calls under 30 seconds than other segments.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86CBB-15AE-6AD5-D753-3F9F5B4C8A7E}"/>
              </a:ext>
            </a:extLst>
          </p:cNvPr>
          <p:cNvSpPr/>
          <p:nvPr/>
        </p:nvSpPr>
        <p:spPr>
          <a:xfrm>
            <a:off x="6434667" y="2889956"/>
            <a:ext cx="1027289" cy="3273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5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B5F18-EA63-296A-F999-DCA1517CD038}"/>
              </a:ext>
            </a:extLst>
          </p:cNvPr>
          <p:cNvSpPr txBox="1"/>
          <p:nvPr/>
        </p:nvSpPr>
        <p:spPr>
          <a:xfrm>
            <a:off x="2929859" y="292100"/>
            <a:ext cx="745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1.2 Defining a target for the </a:t>
            </a:r>
            <a:r>
              <a:rPr lang="en-US" dirty="0" err="1"/>
              <a:t>KPI</a:t>
            </a:r>
            <a:r>
              <a:rPr lang="en-US" dirty="0"/>
              <a:t>  and showing achievement vs. that target.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429A6-5D19-F443-A9E7-6820E72D22A2}"/>
              </a:ext>
            </a:extLst>
          </p:cNvPr>
          <p:cNvSpPr txBox="1"/>
          <p:nvPr/>
        </p:nvSpPr>
        <p:spPr>
          <a:xfrm>
            <a:off x="1231591" y="3588941"/>
            <a:ext cx="90969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900" dirty="0"/>
          </a:p>
          <a:p>
            <a:r>
              <a:rPr lang="en-GB" sz="1900" dirty="0"/>
              <a:t>Since our global percentage of answered calls under 30 seconds is slightly over 80% </a:t>
            </a:r>
          </a:p>
          <a:p>
            <a:r>
              <a:rPr lang="en-GB" sz="1900" dirty="0"/>
              <a:t>we can conclude that GLOBAL TARGET is </a:t>
            </a:r>
            <a:r>
              <a:rPr lang="en-GB" sz="1900" dirty="0">
                <a:solidFill>
                  <a:srgbClr val="92D050"/>
                </a:solidFill>
              </a:rPr>
              <a:t>ACHIEVED</a:t>
            </a:r>
            <a:r>
              <a:rPr lang="en-GB" sz="19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9D350-B5DB-00FE-5D4E-5485A5973400}"/>
              </a:ext>
            </a:extLst>
          </p:cNvPr>
          <p:cNvSpPr txBox="1"/>
          <p:nvPr/>
        </p:nvSpPr>
        <p:spPr>
          <a:xfrm>
            <a:off x="1231591" y="2197100"/>
            <a:ext cx="104377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/>
              <a:t>A common service level target is for an agent to answer 80% of calls within 30 seconds (80/30).</a:t>
            </a:r>
          </a:p>
          <a:p>
            <a:r>
              <a:rPr lang="en-GB" sz="1900" dirty="0"/>
              <a:t> This is an effective </a:t>
            </a:r>
            <a:r>
              <a:rPr lang="en-GB" sz="1900" dirty="0" err="1"/>
              <a:t>KPI</a:t>
            </a:r>
            <a:r>
              <a:rPr lang="en-GB" sz="1900" dirty="0"/>
              <a:t> to ensure that a call </a:t>
            </a:r>
            <a:r>
              <a:rPr lang="en-GB" sz="1900" dirty="0" err="1"/>
              <a:t>center</a:t>
            </a:r>
            <a:r>
              <a:rPr lang="en-GB" sz="1900" dirty="0"/>
              <a:t> has proper staffing for inbound phone lines</a:t>
            </a:r>
          </a:p>
          <a:p>
            <a:r>
              <a:rPr lang="en-GB" sz="1900" dirty="0"/>
              <a:t> and that the wait time to answer customer calls is at an acceptable level.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1715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D3BFC-A9D4-A14D-E34A-34B9DF3E73A4}"/>
              </a:ext>
            </a:extLst>
          </p:cNvPr>
          <p:cNvSpPr txBox="1"/>
          <p:nvPr/>
        </p:nvSpPr>
        <p:spPr>
          <a:xfrm>
            <a:off x="1397000" y="4742934"/>
            <a:ext cx="873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 is </a:t>
            </a:r>
            <a:r>
              <a:rPr lang="en-GB" dirty="0">
                <a:solidFill>
                  <a:srgbClr val="92D050"/>
                </a:solidFill>
              </a:rPr>
              <a:t>achieved</a:t>
            </a:r>
            <a:r>
              <a:rPr lang="en-GB" dirty="0"/>
              <a:t> since average handling time for each segment is below 320 seconds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4726B82-14FC-DBC0-D90A-74C5DEBD2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42" y="1431826"/>
            <a:ext cx="4616715" cy="2873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75A21-B270-8F07-F3D6-AA2EDAAD8DF4}"/>
              </a:ext>
            </a:extLst>
          </p:cNvPr>
          <p:cNvSpPr txBox="1"/>
          <p:nvPr/>
        </p:nvSpPr>
        <p:spPr>
          <a:xfrm>
            <a:off x="2056784" y="346829"/>
            <a:ext cx="940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   Weekly Average Handling Time (</a:t>
            </a:r>
            <a:r>
              <a:rPr lang="en-US" dirty="0" err="1"/>
              <a:t>AHT</a:t>
            </a:r>
            <a:r>
              <a:rPr lang="en-US" dirty="0"/>
              <a:t>) for each segment expressed in number of seconds</a:t>
            </a:r>
          </a:p>
          <a:p>
            <a:pPr algn="ctr"/>
            <a:r>
              <a:rPr lang="en-US" dirty="0"/>
              <a:t> (target is set as 320 seconds)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5D808-A7D4-5749-B13D-327C680D2A45}"/>
              </a:ext>
            </a:extLst>
          </p:cNvPr>
          <p:cNvSpPr txBox="1"/>
          <p:nvPr/>
        </p:nvSpPr>
        <p:spPr>
          <a:xfrm>
            <a:off x="2863543" y="342900"/>
            <a:ext cx="584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  Other relevant information that should be considered</a:t>
            </a:r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0C031AF-5B02-E30B-7EFD-BF2F18488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98" y="989231"/>
            <a:ext cx="5426403" cy="3976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98893-8EB4-3D49-C00C-A6F76A4BA9F7}"/>
              </a:ext>
            </a:extLst>
          </p:cNvPr>
          <p:cNvSpPr txBox="1"/>
          <p:nvPr/>
        </p:nvSpPr>
        <p:spPr>
          <a:xfrm>
            <a:off x="958695" y="5288828"/>
            <a:ext cx="1027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Further analysis needed to discover why there are deviations on certain day and in certain segments.</a:t>
            </a:r>
          </a:p>
          <a:p>
            <a:pPr algn="ctr"/>
            <a:r>
              <a:rPr lang="en-GB" dirty="0"/>
              <a:t>Especially in </a:t>
            </a:r>
            <a:r>
              <a:rPr lang="en-GB" dirty="0">
                <a:solidFill>
                  <a:schemeClr val="accent6"/>
                </a:solidFill>
              </a:rPr>
              <a:t>particular</a:t>
            </a:r>
            <a:r>
              <a:rPr lang="en-GB" dirty="0"/>
              <a:t> segment where we have extreme values for every day of the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185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580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Walbaum Display</vt:lpstr>
      <vt:lpstr>RegattaVTI</vt:lpstr>
      <vt:lpstr>PowerPoint Presentation</vt:lpstr>
      <vt:lpstr>Customer Care Call Centre Project -1st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Care Call Centre Project -2nd part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Osterus DOO Osterus DOO</dc:creator>
  <cp:lastModifiedBy>Osterus DOO Osterus DOO</cp:lastModifiedBy>
  <cp:revision>3</cp:revision>
  <dcterms:created xsi:type="dcterms:W3CDTF">2022-11-03T11:27:42Z</dcterms:created>
  <dcterms:modified xsi:type="dcterms:W3CDTF">2022-11-04T13:26:56Z</dcterms:modified>
</cp:coreProperties>
</file>