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60" r:id="rId7"/>
    <p:sldId id="266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253E383-3CC8-4843-A900-3FC957F5894E}">
          <p14:sldIdLst>
            <p14:sldId id="256"/>
            <p14:sldId id="257"/>
            <p14:sldId id="262"/>
            <p14:sldId id="258"/>
            <p14:sldId id="263"/>
            <p14:sldId id="260"/>
            <p14:sldId id="266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AD03-9127-4409-BA11-637905B6D0DD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BB25-B4AB-4107-BE09-935FCD7754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35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AD03-9127-4409-BA11-637905B6D0DD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BB25-B4AB-4107-BE09-935FCD7754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01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AD03-9127-4409-BA11-637905B6D0DD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BB25-B4AB-4107-BE09-935FCD7754F9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99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AD03-9127-4409-BA11-637905B6D0DD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BB25-B4AB-4107-BE09-935FCD7754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41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AD03-9127-4409-BA11-637905B6D0DD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BB25-B4AB-4107-BE09-935FCD7754F9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98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AD03-9127-4409-BA11-637905B6D0DD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BB25-B4AB-4107-BE09-935FCD7754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312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AD03-9127-4409-BA11-637905B6D0DD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BB25-B4AB-4107-BE09-935FCD7754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212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AD03-9127-4409-BA11-637905B6D0DD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BB25-B4AB-4107-BE09-935FCD7754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50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AD03-9127-4409-BA11-637905B6D0DD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BB25-B4AB-4107-BE09-935FCD7754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16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AD03-9127-4409-BA11-637905B6D0DD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BB25-B4AB-4107-BE09-935FCD7754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95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AD03-9127-4409-BA11-637905B6D0DD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BB25-B4AB-4107-BE09-935FCD7754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26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AD03-9127-4409-BA11-637905B6D0DD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BB25-B4AB-4107-BE09-935FCD7754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69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AD03-9127-4409-BA11-637905B6D0DD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BB25-B4AB-4107-BE09-935FCD7754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80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AD03-9127-4409-BA11-637905B6D0DD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BB25-B4AB-4107-BE09-935FCD7754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82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AD03-9127-4409-BA11-637905B6D0DD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BB25-B4AB-4107-BE09-935FCD7754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19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AD03-9127-4409-BA11-637905B6D0DD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BB25-B4AB-4107-BE09-935FCD7754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02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AD03-9127-4409-BA11-637905B6D0DD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71BB25-B4AB-4107-BE09-935FCD7754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8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rends.google.com/trends/explore?q=acessibilidade,usabilidade,wca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FA156D-4F2B-4891-BCEC-4ACC72802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672" y="205020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pt-BR" sz="6000" dirty="0">
                <a:solidFill>
                  <a:srgbClr val="FFFFFF"/>
                </a:solidFill>
              </a:rPr>
              <a:t>Usabilidade e Acessibilidade na Web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04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4">
            <a:extLst>
              <a:ext uri="{FF2B5EF4-FFF2-40B4-BE49-F238E27FC236}">
                <a16:creationId xmlns:a16="http://schemas.microsoft.com/office/drawing/2014/main" id="{94BD91CF-D801-4B5D-A944-E5354304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t-BR"/>
              <a:t>Objetivo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D92D7E-7AEE-4CEC-B097-ED3AE18B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tx2"/>
                </a:solidFill>
              </a:rPr>
              <a:t>permitir que pessoas com deficiências ou mobilidade reduzida participem de atividades que incluem o uso de produtos na web ou no dia-a-dia </a:t>
            </a:r>
          </a:p>
        </p:txBody>
      </p:sp>
    </p:spTree>
    <p:extLst>
      <p:ext uri="{BB962C8B-B14F-4D97-AF65-F5344CB8AC3E}">
        <p14:creationId xmlns:p14="http://schemas.microsoft.com/office/powerpoint/2010/main" val="239783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EE965F7-ED0D-4946-82F6-78607736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/>
              <a:t>Resumo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ço Reservado para Conteúdo 34">
            <a:extLst>
              <a:ext uri="{FF2B5EF4-FFF2-40B4-BE49-F238E27FC236}">
                <a16:creationId xmlns:a16="http://schemas.microsoft.com/office/drawing/2014/main" id="{9A99D1CB-3C9B-4D39-AF9D-FD1D13097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Tem como objetivo destacar a importância em facilitar o uso da web para todas as pessoas, independente das suas deficiências: sejam físicas ou mentais, bem como abordar a </a:t>
            </a:r>
            <a:r>
              <a:rPr lang="pt-BR" dirty="0">
                <a:solidFill>
                  <a:srgbClr val="C00000"/>
                </a:solidFill>
              </a:rPr>
              <a:t>acessibilidade</a:t>
            </a:r>
            <a:r>
              <a:rPr lang="pt-BR" dirty="0"/>
              <a:t> </a:t>
            </a:r>
            <a:r>
              <a:rPr lang="pt-BR" dirty="0">
                <a:solidFill>
                  <a:srgbClr val="C00000"/>
                </a:solidFill>
              </a:rPr>
              <a:t>na web </a:t>
            </a:r>
            <a:r>
              <a:rPr lang="pt-BR" dirty="0"/>
              <a:t>junto com recursos utilizados para facilitar o acesso. Apresenta as ferramentas mais corretas e acessíveis, que podem proporcionar mais </a:t>
            </a:r>
            <a:r>
              <a:rPr lang="pt-BR" dirty="0">
                <a:solidFill>
                  <a:srgbClr val="C00000"/>
                </a:solidFill>
              </a:rPr>
              <a:t>usabilidade</a:t>
            </a:r>
            <a:r>
              <a:rPr lang="pt-BR" dirty="0"/>
              <a:t> aos </a:t>
            </a:r>
            <a:r>
              <a:rPr lang="pt-BR" dirty="0">
                <a:solidFill>
                  <a:schemeClr val="tx1"/>
                </a:solidFill>
              </a:rPr>
              <a:t>usuários com deficiência</a:t>
            </a:r>
            <a:r>
              <a:rPr lang="pt-BR" dirty="0"/>
              <a:t>.</a:t>
            </a:r>
          </a:p>
        </p:txBody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08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B7552069-4DE4-4E89-BDFE-6CA4AA791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545" y="2684397"/>
            <a:ext cx="7766936" cy="2653836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Palavras-chave</a:t>
            </a:r>
            <a:r>
              <a:rPr lang="pt-BR" dirty="0"/>
              <a:t>: Acessibilidade na Web.</a:t>
            </a:r>
            <a:br>
              <a:rPr lang="pt-BR" dirty="0"/>
            </a:br>
            <a:r>
              <a:rPr lang="pt-BR" dirty="0"/>
              <a:t>Usabilidade na Web.</a:t>
            </a:r>
            <a:br>
              <a:rPr lang="pt-BR" dirty="0"/>
            </a:br>
            <a:r>
              <a:rPr lang="en-US" dirty="0"/>
              <a:t>WCAG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36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A156D-4F2B-4891-BCEC-4ACC7280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br>
              <a:rPr lang="pt-BR" dirty="0"/>
            </a:b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651D47-1EF2-4E80-9C33-3CCB06FC87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1614" y="2344511"/>
            <a:ext cx="1036694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200" b="1" dirty="0">
                <a:solidFill>
                  <a:schemeClr val="tx1"/>
                </a:solidFill>
                <a:latin typeface="Arial" panose="020B0604020202020204" pitchFamily="34" charset="0"/>
              </a:rPr>
              <a:t>Conteúdo textual: objetivo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Acessibilidade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Usabilidade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 web é desenvolver websites,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mais universal possível, para procurar atender a diversos públicos,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 os tipos de acessos disponíveis, a maioria de dispositivos (laptops, celulares,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etc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integrando pessoas a web e acabando com as limitações existentes pelas diferenças físicas,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motoras e intelectuais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8125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06AC4A4-CA9F-495B-97CC-B79F6C55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63D0C1-C9FD-4275-B4B6-5F1763593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5557" y="1787130"/>
            <a:ext cx="9011566" cy="44612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Na internet, </a:t>
            </a:r>
            <a:r>
              <a:rPr lang="en-US" sz="2800" dirty="0" err="1">
                <a:solidFill>
                  <a:srgbClr val="C00000"/>
                </a:solidFill>
              </a:rPr>
              <a:t>acessibilidade</a:t>
            </a:r>
            <a:r>
              <a:rPr lang="en-US" sz="2800" dirty="0"/>
              <a:t> </a:t>
            </a:r>
            <a:r>
              <a:rPr lang="en-US" sz="2800" dirty="0" err="1"/>
              <a:t>refere</a:t>
            </a:r>
            <a:r>
              <a:rPr lang="en-US" sz="2800" dirty="0"/>
              <a:t>-se </a:t>
            </a:r>
            <a:r>
              <a:rPr lang="en-US" sz="2800" dirty="0" err="1"/>
              <a:t>principalmente</a:t>
            </a:r>
            <a:r>
              <a:rPr lang="en-US" sz="2800" dirty="0"/>
              <a:t> </a:t>
            </a:r>
            <a:r>
              <a:rPr lang="en-US" sz="2800" dirty="0" err="1"/>
              <a:t>às</a:t>
            </a:r>
            <a:r>
              <a:rPr lang="en-US" sz="2800" dirty="0"/>
              <a:t> </a:t>
            </a:r>
            <a:r>
              <a:rPr lang="en-US" sz="2800" dirty="0" err="1"/>
              <a:t>recomendações</a:t>
            </a:r>
            <a:r>
              <a:rPr lang="en-US" sz="2800" dirty="0"/>
              <a:t> do </a:t>
            </a:r>
            <a:r>
              <a:rPr lang="en-US" sz="2800" dirty="0">
                <a:solidFill>
                  <a:srgbClr val="C00000"/>
                </a:solidFill>
              </a:rPr>
              <a:t>WCAG</a:t>
            </a:r>
            <a:r>
              <a:rPr lang="en-US" sz="2800" dirty="0"/>
              <a:t> (World Content Accessibility Guide) do W3C e no </a:t>
            </a:r>
            <a:r>
              <a:rPr lang="en-US" sz="2800" dirty="0" err="1"/>
              <a:t>caso</a:t>
            </a:r>
            <a:r>
              <a:rPr lang="en-US" sz="2800" dirty="0"/>
              <a:t> do </a:t>
            </a:r>
            <a:r>
              <a:rPr lang="en-US" sz="2800" dirty="0" err="1"/>
              <a:t>Governo</a:t>
            </a:r>
            <a:r>
              <a:rPr lang="en-US" sz="2800" dirty="0"/>
              <a:t> </a:t>
            </a:r>
            <a:r>
              <a:rPr lang="en-US" sz="2800" dirty="0" err="1"/>
              <a:t>Brasileiro</a:t>
            </a:r>
            <a:r>
              <a:rPr lang="en-US" sz="2800" dirty="0"/>
              <a:t> </a:t>
            </a:r>
            <a:r>
              <a:rPr lang="en-US" sz="2800" dirty="0" err="1"/>
              <a:t>ao</a:t>
            </a:r>
            <a:r>
              <a:rPr lang="en-US" sz="2800" dirty="0"/>
              <a:t> e-MAG (</a:t>
            </a:r>
            <a:r>
              <a:rPr lang="en-US" sz="2800" dirty="0" err="1"/>
              <a:t>Modelo</a:t>
            </a:r>
            <a:r>
              <a:rPr lang="en-US" sz="2800" dirty="0"/>
              <a:t> de </a:t>
            </a:r>
            <a:r>
              <a:rPr lang="en-US" sz="2800" dirty="0" err="1"/>
              <a:t>Acessibilidade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Governo</a:t>
            </a:r>
            <a:r>
              <a:rPr lang="en-US" sz="2800" dirty="0"/>
              <a:t> </a:t>
            </a:r>
            <a:r>
              <a:rPr lang="en-US" sz="2800" dirty="0" err="1"/>
              <a:t>Eletrônico</a:t>
            </a:r>
            <a:r>
              <a:rPr lang="en-US" sz="2800" dirty="0"/>
              <a:t>). O e-MAG </a:t>
            </a:r>
            <a:r>
              <a:rPr lang="en-US" sz="2800" dirty="0" err="1"/>
              <a:t>está</a:t>
            </a:r>
            <a:r>
              <a:rPr lang="en-US" sz="2800" dirty="0"/>
              <a:t> </a:t>
            </a:r>
            <a:r>
              <a:rPr lang="en-US" sz="2800" dirty="0" err="1"/>
              <a:t>alinhado</a:t>
            </a:r>
            <a:r>
              <a:rPr lang="en-US" sz="2800" dirty="0"/>
              <a:t> </a:t>
            </a:r>
            <a:r>
              <a:rPr lang="en-US" sz="2800" dirty="0" err="1"/>
              <a:t>às</a:t>
            </a:r>
            <a:r>
              <a:rPr lang="en-US" sz="2800" dirty="0"/>
              <a:t> </a:t>
            </a:r>
            <a:r>
              <a:rPr lang="en-US" sz="2800" dirty="0" err="1"/>
              <a:t>recomendações</a:t>
            </a:r>
            <a:r>
              <a:rPr lang="en-US" sz="2800" dirty="0"/>
              <a:t> </a:t>
            </a:r>
            <a:r>
              <a:rPr lang="en-US" sz="2800" dirty="0" err="1"/>
              <a:t>internacionais</a:t>
            </a:r>
            <a:r>
              <a:rPr lang="en-US" sz="2800" dirty="0"/>
              <a:t>, mas </a:t>
            </a:r>
            <a:r>
              <a:rPr lang="en-US" sz="2800" dirty="0" err="1"/>
              <a:t>estabelece</a:t>
            </a:r>
            <a:r>
              <a:rPr lang="en-US" sz="2800" dirty="0"/>
              <a:t> </a:t>
            </a:r>
            <a:r>
              <a:rPr lang="en-US" sz="2800" dirty="0" err="1"/>
              <a:t>padrões</a:t>
            </a:r>
            <a:r>
              <a:rPr lang="en-US" sz="2800" dirty="0"/>
              <a:t> de </a:t>
            </a:r>
            <a:r>
              <a:rPr lang="en-US" sz="2800" dirty="0" err="1"/>
              <a:t>comportamento</a:t>
            </a:r>
            <a:r>
              <a:rPr lang="en-US" sz="2800" dirty="0"/>
              <a:t> </a:t>
            </a:r>
            <a:r>
              <a:rPr lang="en-US" sz="2800" dirty="0" err="1"/>
              <a:t>acessível</a:t>
            </a:r>
            <a:r>
              <a:rPr lang="en-US" sz="2800" dirty="0"/>
              <a:t> para sites </a:t>
            </a:r>
            <a:r>
              <a:rPr lang="en-US" sz="2800" dirty="0" err="1"/>
              <a:t>governamentais</a:t>
            </a:r>
            <a:r>
              <a:rPr lang="en-US" sz="2800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636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06AC4A4-CA9F-495B-97CC-B79F6C55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                     </a:t>
            </a:r>
            <a:r>
              <a:rPr lang="en-US" dirty="0" err="1"/>
              <a:t>Resultado</a:t>
            </a:r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63D0C1-C9FD-4275-B4B6-5F1763593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7991" y="1548591"/>
            <a:ext cx="9011566" cy="446126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pt-BR" dirty="0"/>
              <a:t>De acordo com os conteúdos apresentados nesse estudo, analisamos que os resultados obtidos através da implementação, foram relevantes. Ou seja, comprova que um Website que possui métricas e conceitos de padrão de qualidade como, por exemplo, a </a:t>
            </a:r>
            <a:r>
              <a:rPr lang="pt-BR" dirty="0">
                <a:solidFill>
                  <a:srgbClr val="C00000"/>
                </a:solidFill>
              </a:rPr>
              <a:t>Usabilidade</a:t>
            </a:r>
            <a:r>
              <a:rPr lang="pt-BR" dirty="0"/>
              <a:t> e a </a:t>
            </a:r>
            <a:r>
              <a:rPr lang="pt-BR" dirty="0">
                <a:solidFill>
                  <a:srgbClr val="C00000"/>
                </a:solidFill>
              </a:rPr>
              <a:t>Acessibilidade</a:t>
            </a:r>
            <a:r>
              <a:rPr lang="pt-BR" dirty="0"/>
              <a:t>, estão de acordo a receber qualquer usuário independente de sua limitação. Conclui-se que para os produtos computacionais garantirem aceitabilidade com todos os usuários e facilidade no uso do produto, devem buscar um ambiente tecnológico mais ´ próximo da universalização, aproximando-se cada vez mais do cotidiano do usuário atendendo suas necessidades na web.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3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A156D-4F2B-4891-BCEC-4ACC7280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dirty="0"/>
              <a:t>Titulo : acessibilidade e usabilidade na web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01E2B24-8AC4-4466-9A40-894F4D8D0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253"/>
            <a:ext cx="8596668" cy="4504110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/>
              <a:t>                                     Descrição:</a:t>
            </a:r>
          </a:p>
          <a:p>
            <a:r>
              <a:rPr lang="pt-BR" b="1" dirty="0">
                <a:solidFill>
                  <a:srgbClr val="C00000"/>
                </a:solidFill>
              </a:rPr>
              <a:t>Usabilidade</a:t>
            </a:r>
            <a:r>
              <a:rPr lang="pt-BR" dirty="0"/>
              <a:t> e </a:t>
            </a:r>
            <a:r>
              <a:rPr lang="pt-BR" b="1" dirty="0">
                <a:solidFill>
                  <a:srgbClr val="C00000"/>
                </a:solidFill>
              </a:rPr>
              <a:t>Acessibilidade </a:t>
            </a:r>
            <a:r>
              <a:rPr lang="pt-BR" dirty="0"/>
              <a:t>na web como um atributo através do qual “as pessoas com deficiência possam perceber, compreender, navegar e interagir com a web, e podem contribuir para a web”</a:t>
            </a:r>
          </a:p>
        </p:txBody>
      </p:sp>
    </p:spTree>
    <p:extLst>
      <p:ext uri="{BB962C8B-B14F-4D97-AF65-F5344CB8AC3E}">
        <p14:creationId xmlns:p14="http://schemas.microsoft.com/office/powerpoint/2010/main" val="357086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A156D-4F2B-4891-BCEC-4ACC7280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Link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01E2B24-8AC4-4466-9A40-894F4D8D0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253"/>
            <a:ext cx="8596668" cy="450411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Comparação das palavras chaves : </a:t>
            </a:r>
            <a:r>
              <a:rPr lang="pt-BR" dirty="0">
                <a:hlinkClick r:id="rId2"/>
              </a:rPr>
              <a:t>https://trends.google.com/trends/explore?q=acessibilidade,usabilidade,wcag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Países com mais chance de envolvimento com o conteúdo de </a:t>
            </a:r>
            <a:r>
              <a:rPr lang="pt-BR" dirty="0">
                <a:solidFill>
                  <a:srgbClr val="FF0000"/>
                </a:solidFill>
              </a:rPr>
              <a:t>acessibilidade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usabilidade</a:t>
            </a:r>
            <a:r>
              <a:rPr lang="pt-BR" dirty="0"/>
              <a:t> e </a:t>
            </a:r>
            <a:r>
              <a:rPr lang="pt-BR" dirty="0" err="1">
                <a:solidFill>
                  <a:srgbClr val="FF0000"/>
                </a:solidFill>
              </a:rPr>
              <a:t>wcag</a:t>
            </a:r>
            <a:r>
              <a:rPr lang="pt-BR" dirty="0"/>
              <a:t>: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Angola</a:t>
            </a:r>
          </a:p>
          <a:p>
            <a:pPr marL="0" indent="0">
              <a:buNone/>
            </a:pPr>
            <a:r>
              <a:rPr lang="pt-BR" dirty="0"/>
              <a:t>Brasil</a:t>
            </a:r>
          </a:p>
          <a:p>
            <a:pPr marL="0" indent="0">
              <a:buNone/>
            </a:pPr>
            <a:r>
              <a:rPr lang="pt-BR" dirty="0"/>
              <a:t>Moçambique</a:t>
            </a:r>
          </a:p>
          <a:p>
            <a:pPr marL="0" indent="0">
              <a:buNone/>
            </a:pPr>
            <a:r>
              <a:rPr lang="pt-BR" dirty="0"/>
              <a:t>Índia</a:t>
            </a:r>
          </a:p>
          <a:p>
            <a:pPr marL="0" indent="0">
              <a:buNone/>
            </a:pPr>
            <a:r>
              <a:rPr lang="pt-BR" dirty="0"/>
              <a:t>Noruega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45534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376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Facetado</vt:lpstr>
      <vt:lpstr>Usabilidade e Acessibilidade na Web</vt:lpstr>
      <vt:lpstr>Objetivo</vt:lpstr>
      <vt:lpstr>Resumo</vt:lpstr>
      <vt:lpstr>Palavras-chave: Acessibilidade na Web. Usabilidade na Web. WCAG. </vt:lpstr>
      <vt:lpstr> </vt:lpstr>
      <vt:lpstr>Introdução</vt:lpstr>
      <vt:lpstr>                      Resultado</vt:lpstr>
      <vt:lpstr>Titulo : acessibilidade e usabilidade na web </vt:lpstr>
      <vt:lpstr>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Acessibilidade na Web</dc:title>
  <dc:creator>igor gazola</dc:creator>
  <cp:lastModifiedBy>igor gazola</cp:lastModifiedBy>
  <cp:revision>16</cp:revision>
  <dcterms:created xsi:type="dcterms:W3CDTF">2019-04-18T11:27:15Z</dcterms:created>
  <dcterms:modified xsi:type="dcterms:W3CDTF">2019-04-25T11:09:12Z</dcterms:modified>
</cp:coreProperties>
</file>