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76" r:id="rId7"/>
    <p:sldId id="282" r:id="rId8"/>
    <p:sldId id="277" r:id="rId9"/>
    <p:sldId id="259" r:id="rId10"/>
    <p:sldId id="260" r:id="rId11"/>
    <p:sldId id="278" r:id="rId12"/>
    <p:sldId id="279" r:id="rId13"/>
    <p:sldId id="261" r:id="rId14"/>
    <p:sldId id="280" r:id="rId15"/>
    <p:sldId id="281" r:id="rId16"/>
    <p:sldId id="284" r:id="rId17"/>
    <p:sldId id="285" r:id="rId18"/>
    <p:sldId id="283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pPr algn="ctr"/>
            <a:r>
              <a:rPr lang="en-US" dirty="0"/>
              <a:t>Revenue forecasting using LSTM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Igor Levecharov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 2: Region: India </a:t>
            </a:r>
            <a:br>
              <a:rPr lang="en-US" dirty="0"/>
            </a:br>
            <a:r>
              <a:rPr lang="en-US" dirty="0"/>
              <a:t>Business Area: A00 - Equipment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F40C368-5DB5-46EC-A8BF-A6F7A1C2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18" y="1547173"/>
            <a:ext cx="7633068" cy="4072521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AE97447-C2A8-4C4A-BDAC-14EB112291A3}"/>
              </a:ext>
            </a:extLst>
          </p:cNvPr>
          <p:cNvSpPr txBox="1">
            <a:spLocks/>
          </p:cNvSpPr>
          <p:nvPr/>
        </p:nvSpPr>
        <p:spPr>
          <a:xfrm>
            <a:off x="8492675" y="3211459"/>
            <a:ext cx="2815684" cy="435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B5860-9212-4C93-AB8B-8EC87560E79B}"/>
              </a:ext>
            </a:extLst>
          </p:cNvPr>
          <p:cNvSpPr txBox="1"/>
          <p:nvPr/>
        </p:nvSpPr>
        <p:spPr>
          <a:xfrm>
            <a:off x="5526947" y="5310827"/>
            <a:ext cx="940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-9.62%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Region: India </a:t>
            </a:r>
            <a:br>
              <a:rPr lang="en-US" dirty="0"/>
            </a:br>
            <a:r>
              <a:rPr lang="en-US" dirty="0"/>
              <a:t>Business Area: A00 - Equipment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6940" y="2476733"/>
          <a:ext cx="39122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LSTM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Sequence Length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Dropout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Epochs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Activation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mse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Optimizer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Adam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4806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D5E2954-7F38-465D-8616-AAAB49299301}"/>
              </a:ext>
            </a:extLst>
          </p:cNvPr>
          <p:cNvSpPr txBox="1">
            <a:spLocks/>
          </p:cNvSpPr>
          <p:nvPr/>
        </p:nvSpPr>
        <p:spPr>
          <a:xfrm>
            <a:off x="645832" y="2679206"/>
            <a:ext cx="5450167" cy="271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data 48 month (2017-2020)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Validation set 12 month (2021)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future values 12 (2022)</a:t>
            </a:r>
          </a:p>
          <a:p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SCALER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lagging window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5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 2: Region: India </a:t>
            </a:r>
            <a:br>
              <a:rPr lang="en-US" dirty="0"/>
            </a:br>
            <a:r>
              <a:rPr lang="en-US" dirty="0"/>
              <a:t>Business Area: A00 - Equipment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AE97447-C2A8-4C4A-BDAC-14EB112291A3}"/>
              </a:ext>
            </a:extLst>
          </p:cNvPr>
          <p:cNvSpPr txBox="1">
            <a:spLocks/>
          </p:cNvSpPr>
          <p:nvPr/>
        </p:nvSpPr>
        <p:spPr>
          <a:xfrm>
            <a:off x="8492675" y="3211459"/>
            <a:ext cx="2815684" cy="435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B5860-9212-4C93-AB8B-8EC87560E79B}"/>
              </a:ext>
            </a:extLst>
          </p:cNvPr>
          <p:cNvSpPr txBox="1"/>
          <p:nvPr/>
        </p:nvSpPr>
        <p:spPr>
          <a:xfrm>
            <a:off x="5586600" y="5833341"/>
            <a:ext cx="940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-2.39%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5029E7E-7644-4CBD-9366-A8A98A79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88" y="1622337"/>
            <a:ext cx="7892624" cy="42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Region: India </a:t>
            </a:r>
            <a:br>
              <a:rPr lang="en-US" dirty="0"/>
            </a:br>
            <a:r>
              <a:rPr lang="en-US" dirty="0"/>
              <a:t>Business Area: A00 - Equipment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995845"/>
              </p:ext>
            </p:extLst>
          </p:nvPr>
        </p:nvGraphicFramePr>
        <p:xfrm>
          <a:off x="6666940" y="2476733"/>
          <a:ext cx="39122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LSTM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Sequence Length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Dropout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Epochs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Activation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Mse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Optimizer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Adam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4806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D5E2954-7F38-465D-8616-AAAB49299301}"/>
              </a:ext>
            </a:extLst>
          </p:cNvPr>
          <p:cNvSpPr txBox="1">
            <a:spLocks/>
          </p:cNvSpPr>
          <p:nvPr/>
        </p:nvSpPr>
        <p:spPr>
          <a:xfrm>
            <a:off x="645832" y="2679206"/>
            <a:ext cx="5450167" cy="271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data 48 month (2017-2020)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Validation set 12 month (2021)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future values 12 (2022)</a:t>
            </a:r>
          </a:p>
          <a:p>
            <a:r>
              <a:rPr lang="en-US" sz="2400" b="1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Exogenous features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8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 4: Region: India </a:t>
            </a:r>
            <a:br>
              <a:rPr lang="en-US" dirty="0"/>
            </a:br>
            <a:r>
              <a:rPr lang="en-US" dirty="0"/>
              <a:t>Business Area: A00 - Equipment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AE97447-C2A8-4C4A-BDAC-14EB112291A3}"/>
              </a:ext>
            </a:extLst>
          </p:cNvPr>
          <p:cNvSpPr txBox="1">
            <a:spLocks/>
          </p:cNvSpPr>
          <p:nvPr/>
        </p:nvSpPr>
        <p:spPr>
          <a:xfrm>
            <a:off x="8492675" y="3211459"/>
            <a:ext cx="2815684" cy="435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6608B5F-0E97-4881-9F7D-C02460B5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-2.39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0AD7129A-D05F-4A42-9D1A-D0A53019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99" y="1786449"/>
            <a:ext cx="7987556" cy="42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DC13-BD40-4088-9F66-F48BF18A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4 :Commodity Index Forecast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854F4DF-DD70-4EFD-AAC3-4C8082255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29747"/>
              </p:ext>
            </p:extLst>
          </p:nvPr>
        </p:nvGraphicFramePr>
        <p:xfrm>
          <a:off x="1166813" y="2087563"/>
          <a:ext cx="78244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2920318516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82797317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004733693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831946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92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commodity_index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4.74%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palladium_index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6.79%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copper_index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-3.39%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platinum_index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-18.26%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gold_index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-21.84%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silver_index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-19.17%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ironore_index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-60.40%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uranium_index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lead_index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6.59%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zinc_index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-4.53%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7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molybdenum_index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-36.56%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0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nickel_index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-47.41%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6107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DE0C-EBAA-467E-AA8E-E69E2FC574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4866-0B88-497D-B324-FAE0B6DBC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A853-2D9F-4443-861F-8FC97B032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4360852" cy="522514"/>
          </a:xfrm>
        </p:spPr>
        <p:txBody>
          <a:bodyPr/>
          <a:lstStyle/>
          <a:p>
            <a:r>
              <a:rPr lang="en-US" dirty="0"/>
              <a:t>Using exogenous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56" y="2526318"/>
            <a:ext cx="4827198" cy="11863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/>
              <a:t>Exogenous features for each business line? Macro indicators, commodities index?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93384" y="2011028"/>
            <a:ext cx="3173278" cy="522514"/>
          </a:xfrm>
        </p:spPr>
        <p:txBody>
          <a:bodyPr/>
          <a:lstStyle/>
          <a:p>
            <a:pPr algn="ctr"/>
            <a:r>
              <a:rPr lang="en-US" dirty="0"/>
              <a:t>Hyperparameter tuning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 descr="Skforecast: time series forecasting with python and scikit learn">
            <a:extLst>
              <a:ext uri="{FF2B5EF4-FFF2-40B4-BE49-F238E27FC236}">
                <a16:creationId xmlns:a16="http://schemas.microsoft.com/office/drawing/2014/main" id="{F4D2F64A-F880-4FA8-ACE2-6D7BA621D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56" y="3362906"/>
            <a:ext cx="4458038" cy="16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itial parameters for the LSTM model, the value range for the... |  Download Scientific Diagram">
            <a:extLst>
              <a:ext uri="{FF2B5EF4-FFF2-40B4-BE49-F238E27FC236}">
                <a16:creationId xmlns:a16="http://schemas.microsoft.com/office/drawing/2014/main" id="{4CD83C6B-CC98-4F30-8ED3-EFADBCFF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09" y="3071795"/>
            <a:ext cx="5004228" cy="12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Igor Levecharov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LSTM recurrent neural networks</a:t>
            </a:r>
          </a:p>
          <a:p>
            <a:r>
              <a:rPr lang="en-US" dirty="0"/>
              <a:t>Why to use LSTM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LSTM 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LSTM stands for Long short-term memory. LSTM cells are used </a:t>
            </a:r>
            <a:r>
              <a:rPr lang="en-US" sz="2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1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the future </a:t>
            </a: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sequences of variable lengths. The main idea behind LSTM cells is </a:t>
            </a:r>
            <a:r>
              <a:rPr lang="en-US" sz="21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learn the important parts </a:t>
            </a: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sequence seen so far and </a:t>
            </a:r>
            <a:r>
              <a:rPr lang="en-US" sz="21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forget the less important ones</a:t>
            </a: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is achieved by the </a:t>
            </a:r>
            <a:r>
              <a:rPr lang="en-US" sz="21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so-called gates</a:t>
            </a: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compact representation of the time series seen so far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 to combine new input with the past representation of the series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What to forget about the series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What to output as a prediction for the next time step. </a:t>
            </a:r>
          </a:p>
          <a:p>
            <a:pPr algn="l"/>
            <a:endParaRPr lang="en-US" sz="1400" b="0" i="0" dirty="0">
              <a:solidFill>
                <a:srgbClr val="212529"/>
              </a:solidFill>
              <a:effectLst/>
              <a:latin typeface="Mulish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6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Why to use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100" b="1" i="0" dirty="0" err="1">
                <a:effectLst/>
                <a:latin typeface="charter"/>
              </a:rPr>
              <a:t>Korstanje</a:t>
            </a:r>
            <a:r>
              <a:rPr lang="en-US" sz="2100" b="1" i="0" dirty="0">
                <a:effectLst/>
                <a:latin typeface="charter"/>
              </a:rPr>
              <a:t>, </a:t>
            </a:r>
            <a:r>
              <a:rPr lang="en-US" sz="2100" b="1" i="1" dirty="0">
                <a:effectLst/>
                <a:latin typeface="charter"/>
              </a:rPr>
              <a:t>Advanced Forecasting with Python</a:t>
            </a:r>
          </a:p>
          <a:p>
            <a:r>
              <a:rPr lang="en-US" dirty="0"/>
              <a:t>“</a:t>
            </a:r>
            <a:r>
              <a:rPr lang="en-US" sz="1800" b="0" i="1" dirty="0">
                <a:effectLst/>
                <a:latin typeface="sohne"/>
              </a:rPr>
              <a:t>The LSTM is most powerful [Recurrent Neural Network] to do forecasting, especially when you have a longer-term trend in your data. LSTMs are one of the state-of-the-art models for forecasting at the moment,” </a:t>
            </a:r>
            <a:r>
              <a:rPr lang="en-US" sz="1800" b="0" i="0" dirty="0">
                <a:effectLst/>
                <a:latin typeface="sohne"/>
              </a:rPr>
              <a:t>(2021).</a:t>
            </a:r>
            <a:r>
              <a:rPr lang="en-US" sz="1800" dirty="0"/>
              <a:t>”</a:t>
            </a:r>
          </a:p>
          <a:p>
            <a:endParaRPr lang="en-US" sz="1800" b="1" i="0" dirty="0">
              <a:effectLst/>
              <a:latin typeface="charter"/>
            </a:endParaRPr>
          </a:p>
          <a:p>
            <a:r>
              <a:rPr lang="en-US" sz="2100" b="1" i="0" u="none" strike="noStrike" baseline="0" dirty="0">
                <a:latin typeface="Arial" panose="020B0604020202020204" pitchFamily="34" charset="0"/>
              </a:rPr>
              <a:t>ELMASDOTTER</a:t>
            </a:r>
            <a:r>
              <a:rPr lang="en-US" sz="2100" b="1" i="0" dirty="0">
                <a:effectLst/>
                <a:latin typeface="charter"/>
              </a:rPr>
              <a:t>, A comparative study between LSTM and ARIMA for sales forecasting in retail</a:t>
            </a:r>
            <a:endParaRPr lang="en-US" sz="2100" b="1" i="1" dirty="0">
              <a:effectLst/>
              <a:latin typeface="charter"/>
            </a:endParaRPr>
          </a:p>
          <a:p>
            <a:pPr algn="l"/>
            <a:r>
              <a:rPr lang="en-US" sz="1800" dirty="0"/>
              <a:t>“</a:t>
            </a:r>
            <a:r>
              <a:rPr lang="en-US" sz="1800" b="0" i="1" u="none" strike="noStrike" baseline="0" dirty="0">
                <a:latin typeface="URWPalladioL-Roma"/>
              </a:rPr>
              <a:t>The results of total difference in error show that the LSTM-model seemed to have higher prediction accuracy than the ARIMA-model in terms of both RMSE and MAE</a:t>
            </a:r>
            <a:r>
              <a:rPr lang="en-US" sz="1800" b="0" i="0" u="none" strike="noStrike" baseline="0" dirty="0">
                <a:latin typeface="URWPalladioL-Roma"/>
              </a:rPr>
              <a:t>. (2018)</a:t>
            </a:r>
            <a:r>
              <a:rPr lang="en-US" sz="1800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0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Why to use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Yun Dai and </a:t>
            </a:r>
            <a:r>
              <a:rPr lang="en-US" sz="1800" b="1" i="0" u="none" strike="noStrike" baseline="0" dirty="0" err="1">
                <a:latin typeface="Arial" panose="020B0604020202020204" pitchFamily="34" charset="0"/>
              </a:rPr>
              <a:t>Jinghao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 Huang 2021</a:t>
            </a:r>
          </a:p>
          <a:p>
            <a:r>
              <a:rPr lang="en-US" dirty="0"/>
              <a:t>“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The LSTM model with a special loss function and hyper-parameter search is proposed for overcoming challenges in the real-scene sales forecast. By comparing with traditional methods, we find that the proposed model is superior to others, which provide reliable predictions</a:t>
            </a:r>
            <a:r>
              <a:rPr lang="en-US" sz="2200" b="0" i="0" dirty="0">
                <a:effectLst/>
                <a:latin typeface="sohne"/>
              </a:rPr>
              <a:t>.</a:t>
            </a:r>
            <a:r>
              <a:rPr lang="en-US" sz="2200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1686B-BF0B-4741-88C3-91F04790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51" y="4718108"/>
            <a:ext cx="5376415" cy="19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 err="1"/>
              <a:t>Ignize</a:t>
            </a:r>
            <a:r>
              <a:rPr lang="en-US" dirty="0"/>
              <a:t>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Annual revenue growth 5-10% in comparison to previous year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 1: Region Business Area</a:t>
            </a:r>
            <a:br>
              <a:rPr lang="en-US" dirty="0"/>
            </a:br>
            <a:r>
              <a:rPr lang="en-US" dirty="0"/>
              <a:t>revenue forecast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398544"/>
              </p:ext>
            </p:extLst>
          </p:nvPr>
        </p:nvGraphicFramePr>
        <p:xfrm>
          <a:off x="6666940" y="2476733"/>
          <a:ext cx="39122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LSTM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Sequence Length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Dropout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Epochs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Activation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tanh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Optimizer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Adam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4806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D5E2954-7F38-465D-8616-AAAB49299301}"/>
              </a:ext>
            </a:extLst>
          </p:cNvPr>
          <p:cNvSpPr txBox="1">
            <a:spLocks/>
          </p:cNvSpPr>
          <p:nvPr/>
        </p:nvSpPr>
        <p:spPr>
          <a:xfrm>
            <a:off x="645832" y="2679206"/>
            <a:ext cx="5450167" cy="271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data 48 month (2017-2020)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Validation set 12 month (2021)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future values 12 (2022)</a:t>
            </a:r>
          </a:p>
          <a:p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(0,1)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lagging window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 1: Region Business Area</a:t>
            </a:r>
            <a:br>
              <a:rPr lang="en-US" dirty="0"/>
            </a:br>
            <a:r>
              <a:rPr lang="en-US" dirty="0"/>
              <a:t>revenue forecast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5707" y="2501900"/>
          <a:ext cx="78244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A00 - Equipment</a:t>
                      </a:r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B00 - LTC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F00 - GCCT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APAC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-11.70%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-8.63%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-18.25%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China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-77.15%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-11.92%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-29.83%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EMEA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-29.83%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-14.55%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24.79%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Eurasia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9.54%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-8.13%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-68.66%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India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-69.18%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-7.22%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-29.83%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Latin America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-48.55%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-23.82%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2.80%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4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North America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8.18%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highlight>
                          <a:srgbClr val="00FF00"/>
                        </a:highlight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-16.72%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-38.98%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21626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 2: Region: India </a:t>
            </a:r>
            <a:br>
              <a:rPr lang="en-US" dirty="0"/>
            </a:br>
            <a:r>
              <a:rPr lang="en-US" dirty="0"/>
              <a:t>Business Area: A00 - Equipment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94880"/>
              </p:ext>
            </p:extLst>
          </p:nvPr>
        </p:nvGraphicFramePr>
        <p:xfrm>
          <a:off x="6666940" y="2476733"/>
          <a:ext cx="39122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LSTM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Sequence Length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Dropout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Epochs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Activation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mse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Optimizer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Adam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4806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D5E2954-7F38-465D-8616-AAAB49299301}"/>
              </a:ext>
            </a:extLst>
          </p:cNvPr>
          <p:cNvSpPr txBox="1">
            <a:spLocks/>
          </p:cNvSpPr>
          <p:nvPr/>
        </p:nvSpPr>
        <p:spPr>
          <a:xfrm>
            <a:off x="645832" y="2679206"/>
            <a:ext cx="5450167" cy="271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data 48 month (2017-2020)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Validation set 12 month (2021)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future values 12 (2022)</a:t>
            </a:r>
          </a:p>
          <a:p>
            <a:r>
              <a:rPr lang="en-US" sz="2400" b="1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lagging window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503</TotalTime>
  <Words>769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charter</vt:lpstr>
      <vt:lpstr>Courier New</vt:lpstr>
      <vt:lpstr>Mulish</vt:lpstr>
      <vt:lpstr>sohne</vt:lpstr>
      <vt:lpstr>Tenorite</vt:lpstr>
      <vt:lpstr>URWPalladioL-Roma</vt:lpstr>
      <vt:lpstr>Office Theme</vt:lpstr>
      <vt:lpstr>Revenue forecasting using LSTM Neural Network</vt:lpstr>
      <vt:lpstr>Agenda</vt:lpstr>
      <vt:lpstr>LSTM recurrent neural networks</vt:lpstr>
      <vt:lpstr>Why to use LSTM</vt:lpstr>
      <vt:lpstr>Why to use LSTM</vt:lpstr>
      <vt:lpstr>Ignize goals</vt:lpstr>
      <vt:lpstr>Exp 1: Region Business Area revenue forecast</vt:lpstr>
      <vt:lpstr>Exp 1: Region Business Area revenue forecast</vt:lpstr>
      <vt:lpstr>Exp 2: Region: India  Business Area: A00 - Equipment </vt:lpstr>
      <vt:lpstr>Exp 2: Region: India  Business Area: A00 - Equipment </vt:lpstr>
      <vt:lpstr>Region: India  Business Area: A00 - Equipment </vt:lpstr>
      <vt:lpstr>Exp 2: Region: India  Business Area: A00 - Equipment </vt:lpstr>
      <vt:lpstr>Region: India  Business Area: A00 - Equipment </vt:lpstr>
      <vt:lpstr>Exp 4: Region: India  Business Area: A00 - Equipment </vt:lpstr>
      <vt:lpstr>Exp 4 :Commodity Index Forecast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Levecharov, Igor</dc:creator>
  <cp:lastModifiedBy>Levecharov, Igor</cp:lastModifiedBy>
  <cp:revision>172</cp:revision>
  <dcterms:created xsi:type="dcterms:W3CDTF">2022-04-11T06:35:12Z</dcterms:created>
  <dcterms:modified xsi:type="dcterms:W3CDTF">2022-05-10T11:54:57Z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