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- </a:t>
            </a:r>
            <a:r>
              <a:rPr lang="en-US" dirty="0" err="1"/>
              <a:t>Globepay</a:t>
            </a:r>
            <a:r>
              <a:rPr lang="en-US" dirty="0"/>
              <a:t> Acceptance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Igor Levecharov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9947921" cy="522514"/>
          </a:xfrm>
        </p:spPr>
        <p:txBody>
          <a:bodyPr/>
          <a:lstStyle/>
          <a:p>
            <a:r>
              <a:rPr lang="en-US" dirty="0"/>
              <a:t>2. List the countries where the amount of declined transactions went over $25M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9159355" cy="3828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The list of courtiers is the following:</a:t>
            </a:r>
          </a:p>
          <a:p>
            <a:r>
              <a:rPr lang="en-US" dirty="0"/>
              <a:t>['FR', 'UK', 'AE', 'US']</a:t>
            </a:r>
          </a:p>
          <a:p>
            <a:r>
              <a:rPr lang="en-US" dirty="0"/>
              <a:t>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FDD5E-AD2D-E5CA-8AC5-71709BE47655}"/>
              </a:ext>
            </a:extLst>
          </p:cNvPr>
          <p:cNvSpPr txBox="1">
            <a:spLocks/>
          </p:cNvSpPr>
          <p:nvPr/>
        </p:nvSpPr>
        <p:spPr>
          <a:xfrm>
            <a:off x="982934" y="2673212"/>
            <a:ext cx="6231771" cy="303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30ACE-DF0D-3258-9A93-0AEFAE14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8" y="3889907"/>
            <a:ext cx="3725735" cy="1820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7471F-5DC8-506C-7C38-3F0D4DE8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84" y="2887288"/>
            <a:ext cx="3013664" cy="20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8927" y="1851572"/>
            <a:ext cx="9947921" cy="522514"/>
          </a:xfrm>
        </p:spPr>
        <p:txBody>
          <a:bodyPr/>
          <a:lstStyle/>
          <a:p>
            <a:r>
              <a:rPr lang="en-US" dirty="0"/>
              <a:t>3. Which transactions are missing chargeback data?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5" y="2428375"/>
            <a:ext cx="7026279" cy="3828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two datasets are merged and filtered by chargeback = False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 We run a group summary statistics by: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cvv_provided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Country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currency. </a:t>
            </a:r>
          </a:p>
          <a:p>
            <a:r>
              <a:rPr lang="en-US" sz="1600" dirty="0"/>
              <a:t>Based on the summary statistics we can divide these transactions in 2 main clusters: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Cluster One </a:t>
            </a:r>
            <a:r>
              <a:rPr lang="en-US" sz="1600" dirty="0"/>
              <a:t>(Accepted transaction, with CVV not provided, from UK, MX, FR, AE and US, that have GBR, MXN, CAD EUR and USD currency)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Cluster Two </a:t>
            </a:r>
            <a:r>
              <a:rPr lang="en-US" sz="1600" dirty="0"/>
              <a:t>(Declined transactions, with CVV not provided, from US, AE, CA, MX, UK and FR, that have USD, CAD, MXN, GBR and EUR currency)</a:t>
            </a:r>
          </a:p>
          <a:p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FDD5E-AD2D-E5CA-8AC5-71709BE47655}"/>
              </a:ext>
            </a:extLst>
          </p:cNvPr>
          <p:cNvSpPr txBox="1">
            <a:spLocks/>
          </p:cNvSpPr>
          <p:nvPr/>
        </p:nvSpPr>
        <p:spPr>
          <a:xfrm>
            <a:off x="982934" y="2673212"/>
            <a:ext cx="6231771" cy="303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7436004-1251-F9EE-D6FD-13C90BCF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93" y="1706563"/>
            <a:ext cx="35718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7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Having CVV required in the form should probably increase the acceptance rate. It needs to be A/B tested.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Additional analysis including Supervised and Unsupervised Learning and need to be done for predicting acceptance rate and transaction segmentation.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Date time analysis and forecasting could possibly unlock hidden patterns and give more insights of the data.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Igor Levecharov​</a:t>
            </a:r>
          </a:p>
          <a:p>
            <a:r>
              <a:rPr lang="en-US" dirty="0"/>
              <a:t>Igor.levecarov@gmail.com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Facts of Input Data</a:t>
            </a:r>
          </a:p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Deel</a:t>
            </a:r>
            <a:r>
              <a:rPr lang="en-US" dirty="0"/>
              <a:t> has connectivity into </a:t>
            </a:r>
            <a:r>
              <a:rPr lang="en-US" dirty="0" err="1"/>
              <a:t>Globepay</a:t>
            </a:r>
            <a:r>
              <a:rPr lang="en-US" dirty="0"/>
              <a:t> using their API. </a:t>
            </a:r>
            <a:r>
              <a:rPr lang="en-US" dirty="0" err="1"/>
              <a:t>Deel</a:t>
            </a:r>
            <a:r>
              <a:rPr lang="en-US" dirty="0"/>
              <a:t> clients provide their credit and debit details within the </a:t>
            </a:r>
            <a:r>
              <a:rPr lang="en-US" dirty="0" err="1"/>
              <a:t>Deel</a:t>
            </a:r>
            <a:r>
              <a:rPr lang="en-US" dirty="0"/>
              <a:t> web application, </a:t>
            </a:r>
            <a:r>
              <a:rPr lang="en-US" dirty="0" err="1"/>
              <a:t>Deel</a:t>
            </a:r>
            <a:r>
              <a:rPr lang="en-US" dirty="0"/>
              <a:t> systems pass those credentials along with any relevant transaction details to </a:t>
            </a:r>
            <a:r>
              <a:rPr lang="en-US" dirty="0" err="1"/>
              <a:t>Globepay</a:t>
            </a:r>
            <a:r>
              <a:rPr lang="en-US" dirty="0"/>
              <a:t> for processing.</a:t>
            </a:r>
          </a:p>
          <a:p>
            <a:r>
              <a:rPr lang="en-US" b="1" dirty="0"/>
              <a:t>Problem</a:t>
            </a:r>
          </a:p>
          <a:p>
            <a:r>
              <a:rPr lang="en-US" dirty="0" err="1"/>
              <a:t>Deel</a:t>
            </a:r>
            <a:r>
              <a:rPr lang="en-US" dirty="0"/>
              <a:t> is experiencing a decline in the acceptance rate of credit and debit card payments processed by </a:t>
            </a:r>
            <a:r>
              <a:rPr lang="en-US" dirty="0" err="1"/>
              <a:t>Globepay</a:t>
            </a:r>
            <a:r>
              <a:rPr lang="en-US" dirty="0"/>
              <a:t> in the recent period.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Key Facts of 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 err="1"/>
              <a:t>Globepay</a:t>
            </a:r>
            <a:r>
              <a:rPr lang="en-US" dirty="0"/>
              <a:t> Acceptance Report.csv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2"/>
            <a:ext cx="4663440" cy="382814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5430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 rows and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11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There are no missing values</a:t>
            </a:r>
          </a:p>
          <a:p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err="1">
                <a:solidFill>
                  <a:srgbClr val="000000"/>
                </a:solidFill>
                <a:effectLst/>
                <a:latin typeface="Helvetica Neue"/>
              </a:rPr>
              <a:t>external_ref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as a key column</a:t>
            </a:r>
          </a:p>
          <a:p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Date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date_time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column</a:t>
            </a:r>
          </a:p>
          <a:p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Categorical / </a:t>
            </a:r>
            <a:r>
              <a:rPr lang="en-US" sz="2200" b="1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state (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ACCEPTED, DECLINED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rgbClr val="000000"/>
                </a:solidFill>
                <a:effectLst/>
                <a:latin typeface="Helvetica Neue"/>
              </a:rPr>
              <a:t>cvv_provided</a:t>
            </a: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 (True, False)</a:t>
            </a:r>
            <a:endParaRPr lang="en-US" sz="22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country 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['US' 'MX' 'UK' 'FR' 'CA' 'AE’]</a:t>
            </a:r>
            <a:endParaRPr lang="en-US" sz="2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currency ['USD' 'MXN' 'GBP' 'EUR' 'CAD’] </a:t>
            </a:r>
          </a:p>
          <a:p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Numerical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 amount</a:t>
            </a:r>
          </a:p>
          <a:p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daily rate in JSON format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 err="1"/>
              <a:t>Globepay</a:t>
            </a:r>
            <a:r>
              <a:rPr lang="en-US" dirty="0"/>
              <a:t> Chargeback Report.csv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5430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 rows and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11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columns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There are no missing values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external_ref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as a key column (foreign key to </a:t>
            </a:r>
            <a:r>
              <a:rPr lang="en-US" dirty="0"/>
              <a:t>Acceptance Report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chargeback(True, False)</a:t>
            </a: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8412735" cy="522514"/>
          </a:xfrm>
        </p:spPr>
        <p:txBody>
          <a:bodyPr/>
          <a:lstStyle/>
          <a:p>
            <a:r>
              <a:rPr lang="en-US" dirty="0"/>
              <a:t>1. Outlines the volume (in USD) of the declined payments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8270122" cy="30375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total number accepted payments: </a:t>
            </a:r>
            <a:r>
              <a:rPr lang="en-US" b="1" dirty="0"/>
              <a:t>3777</a:t>
            </a:r>
          </a:p>
          <a:p>
            <a:r>
              <a:rPr lang="en-US" dirty="0"/>
              <a:t>The total number declined payments: </a:t>
            </a:r>
            <a:r>
              <a:rPr lang="en-US" b="1" dirty="0"/>
              <a:t>1653</a:t>
            </a:r>
          </a:p>
          <a:p>
            <a:r>
              <a:rPr lang="en-US" dirty="0"/>
              <a:t>The total volume in USD of the accepted payments:   </a:t>
            </a:r>
            <a:r>
              <a:rPr lang="en-US" b="1" dirty="0"/>
              <a:t>$299,393,932.42 </a:t>
            </a:r>
          </a:p>
          <a:p>
            <a:r>
              <a:rPr lang="en-US" dirty="0">
                <a:highlight>
                  <a:srgbClr val="FFFF00"/>
                </a:highlight>
              </a:rPr>
              <a:t>The total volume in USD of the declined payments:   </a:t>
            </a:r>
            <a:r>
              <a:rPr lang="en-US" b="1" dirty="0">
                <a:highlight>
                  <a:srgbClr val="FFFF00"/>
                </a:highlight>
              </a:rPr>
              <a:t>$ $130,877,578.83</a:t>
            </a:r>
          </a:p>
          <a:p>
            <a:r>
              <a:rPr lang="en-US" dirty="0"/>
              <a:t>Acceptance rate is: </a:t>
            </a:r>
            <a:r>
              <a:rPr lang="en-US" b="1" dirty="0"/>
              <a:t>69.6%</a:t>
            </a:r>
          </a:p>
          <a:p>
            <a:r>
              <a:rPr lang="en-US" dirty="0"/>
              <a:t>Declining rate is</a:t>
            </a:r>
            <a:r>
              <a:rPr lang="en-US" b="1" dirty="0"/>
              <a:t>: 30.4% </a:t>
            </a:r>
          </a:p>
          <a:p>
            <a:endParaRPr lang="en-US" dirty="0"/>
          </a:p>
          <a:p>
            <a:r>
              <a:rPr lang="en-US" sz="1600" b="1" dirty="0"/>
              <a:t>* </a:t>
            </a:r>
            <a:r>
              <a:rPr lang="en-US" sz="1600" b="1" dirty="0" err="1"/>
              <a:t>ConvertToUsd</a:t>
            </a:r>
            <a:r>
              <a:rPr lang="en-US" sz="1600" dirty="0"/>
              <a:t> function is created to convert the amount to USD using rates column for each transaction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BEF2B5-9C93-C01B-EEA5-C5ED17C9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18" y="1267087"/>
            <a:ext cx="3886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5057139" cy="522514"/>
          </a:xfrm>
        </p:spPr>
        <p:txBody>
          <a:bodyPr/>
          <a:lstStyle/>
          <a:p>
            <a:r>
              <a:rPr lang="en-US" dirty="0"/>
              <a:t>2. Analyses the problem root causes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652757" cy="382814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900" b="1" dirty="0"/>
              <a:t>We run a group summary statistics by: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 err="1"/>
              <a:t>cvv_provided</a:t>
            </a:r>
            <a:endParaRPr lang="en-US" sz="2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currency. </a:t>
            </a:r>
          </a:p>
          <a:p>
            <a:r>
              <a:rPr lang="en-US" sz="2900" b="1" dirty="0"/>
              <a:t>Here are the findings: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900" dirty="0"/>
              <a:t>There is a large amount declined transactions that don’t have provided CVV. </a:t>
            </a:r>
            <a:r>
              <a:rPr lang="en-US" sz="2900" dirty="0">
                <a:highlight>
                  <a:srgbClr val="FFFF00"/>
                </a:highlight>
              </a:rPr>
              <a:t>This could be serious root cause.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900" dirty="0"/>
              <a:t>CVV not provided in US with USD currency have a large amount of failed transaction.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900" dirty="0"/>
              <a:t>Most accepted transaction are from UK with GBP currency and without CVV provided.</a:t>
            </a:r>
            <a:r>
              <a:rPr lang="en-US" dirty="0"/>
              <a:t>	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4F81BC-A44B-7F26-2DC6-CA50138D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03" y="1043781"/>
            <a:ext cx="3659840" cy="38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9947921" cy="522514"/>
          </a:xfrm>
        </p:spPr>
        <p:txBody>
          <a:bodyPr/>
          <a:lstStyle/>
          <a:p>
            <a:r>
              <a:rPr lang="en-US" dirty="0"/>
              <a:t>3. Lists further next steps (hypothesis / analysis) you would do as a next steps having more time and business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6382599" cy="3828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FDD5E-AD2D-E5CA-8AC5-71709BE47655}"/>
              </a:ext>
            </a:extLst>
          </p:cNvPr>
          <p:cNvSpPr txBox="1">
            <a:spLocks/>
          </p:cNvSpPr>
          <p:nvPr/>
        </p:nvSpPr>
        <p:spPr>
          <a:xfrm>
            <a:off x="1167492" y="3050717"/>
            <a:ext cx="9419414" cy="303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CVV is provided will the increasing in the acceptance rate be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changing the currency/country combination will significant decrease failure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is any specific time/date where transactions are more successfully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is any specific amount range where transactions are more successfully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ML Classification Algorithm (</a:t>
            </a:r>
            <a:r>
              <a:rPr lang="en-US" dirty="0" err="1"/>
              <a:t>BinaryClasification</a:t>
            </a:r>
            <a:r>
              <a:rPr lang="en-US" dirty="0"/>
              <a:t>, Decision Tree, SVM,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that will predict if the transaction will be declined or approved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Transaction segmentation by amount range. What amount range have more successfully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time-series analysis and/or prediction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4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9947921" cy="522514"/>
          </a:xfrm>
        </p:spPr>
        <p:txBody>
          <a:bodyPr/>
          <a:lstStyle/>
          <a:p>
            <a:r>
              <a:rPr lang="en-US" dirty="0"/>
              <a:t>4. Suggests solutions / recommendations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6382599" cy="3828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FDD5E-AD2D-E5CA-8AC5-71709BE47655}"/>
              </a:ext>
            </a:extLst>
          </p:cNvPr>
          <p:cNvSpPr txBox="1">
            <a:spLocks/>
          </p:cNvSpPr>
          <p:nvPr/>
        </p:nvSpPr>
        <p:spPr>
          <a:xfrm>
            <a:off x="982934" y="2673212"/>
            <a:ext cx="8270122" cy="303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CVV to be required field on the Web payment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model that based on input data will predict the outcome of the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probability of the failed transaction is more than 50%, suggest to the end customer changes in country/ currency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output of the segmentation process focus marketing campaigns on those courtiers, currency that have large acceptance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Task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9947921" cy="522514"/>
          </a:xfrm>
        </p:spPr>
        <p:txBody>
          <a:bodyPr/>
          <a:lstStyle/>
          <a:p>
            <a:r>
              <a:rPr lang="en-US" dirty="0"/>
              <a:t>1. What is the acceptance rate over time?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6382599" cy="3828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2EFDD5E-AD2D-E5CA-8AC5-71709BE47655}"/>
              </a:ext>
            </a:extLst>
          </p:cNvPr>
          <p:cNvSpPr txBox="1">
            <a:spLocks/>
          </p:cNvSpPr>
          <p:nvPr/>
        </p:nvSpPr>
        <p:spPr>
          <a:xfrm>
            <a:off x="982934" y="2673212"/>
            <a:ext cx="6231771" cy="303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date range of data is from: Jan ‘19 – June ’19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few transformations done on the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track the monthly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Acceptance rate start at </a:t>
            </a:r>
            <a:r>
              <a:rPr lang="en-US" b="1" dirty="0"/>
              <a:t>69.57%</a:t>
            </a:r>
            <a:r>
              <a:rPr lang="en-US" dirty="0"/>
              <a:t> for January, drop to </a:t>
            </a:r>
            <a:r>
              <a:rPr lang="en-US" b="1" dirty="0"/>
              <a:t>67.78% </a:t>
            </a:r>
            <a:r>
              <a:rPr lang="en-US" dirty="0"/>
              <a:t>in April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last two months there is grow to max </a:t>
            </a:r>
            <a:r>
              <a:rPr lang="en-US" b="1" dirty="0"/>
              <a:t>71.67%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932F76-8E8E-A850-832C-FFBE416E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4770"/>
              </p:ext>
            </p:extLst>
          </p:nvPr>
        </p:nvGraphicFramePr>
        <p:xfrm>
          <a:off x="7214705" y="1267208"/>
          <a:ext cx="40767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858">
                  <a:extLst>
                    <a:ext uri="{9D8B030D-6E8A-4147-A177-3AD203B41FA5}">
                      <a16:colId xmlns:a16="http://schemas.microsoft.com/office/drawing/2014/main" val="248833286"/>
                    </a:ext>
                  </a:extLst>
                </a:gridCol>
                <a:gridCol w="748717">
                  <a:extLst>
                    <a:ext uri="{9D8B030D-6E8A-4147-A177-3AD203B41FA5}">
                      <a16:colId xmlns:a16="http://schemas.microsoft.com/office/drawing/2014/main" val="4075652784"/>
                    </a:ext>
                  </a:extLst>
                </a:gridCol>
                <a:gridCol w="723337">
                  <a:extLst>
                    <a:ext uri="{9D8B030D-6E8A-4147-A177-3AD203B41FA5}">
                      <a16:colId xmlns:a16="http://schemas.microsoft.com/office/drawing/2014/main" val="180631639"/>
                    </a:ext>
                  </a:extLst>
                </a:gridCol>
                <a:gridCol w="609126">
                  <a:extLst>
                    <a:ext uri="{9D8B030D-6E8A-4147-A177-3AD203B41FA5}">
                      <a16:colId xmlns:a16="http://schemas.microsoft.com/office/drawing/2014/main" val="3262040241"/>
                    </a:ext>
                  </a:extLst>
                </a:gridCol>
                <a:gridCol w="1170663">
                  <a:extLst>
                    <a:ext uri="{9D8B030D-6E8A-4147-A177-3AD203B41FA5}">
                      <a16:colId xmlns:a16="http://schemas.microsoft.com/office/drawing/2014/main" val="4776428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date_time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accepted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declined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acceptance_rate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21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620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514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61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47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895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541465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389E167D-B32A-A404-714A-580E0909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53" y="303916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130</TotalTime>
  <Words>977</Words>
  <Application>Microsoft Office PowerPoint</Application>
  <PresentationFormat>Widescreen</PresentationFormat>
  <Paragraphs>173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Tenorite</vt:lpstr>
      <vt:lpstr>Wingdings</vt:lpstr>
      <vt:lpstr>Office Theme</vt:lpstr>
      <vt:lpstr>Deel - Globepay Acceptance Report</vt:lpstr>
      <vt:lpstr>Agenda</vt:lpstr>
      <vt:lpstr>Introduction</vt:lpstr>
      <vt:lpstr>Key Facts of Input Data</vt:lpstr>
      <vt:lpstr>Task #1</vt:lpstr>
      <vt:lpstr>Task #1</vt:lpstr>
      <vt:lpstr>Task #1</vt:lpstr>
      <vt:lpstr>Task #1</vt:lpstr>
      <vt:lpstr>Task #2</vt:lpstr>
      <vt:lpstr>Task #2</vt:lpstr>
      <vt:lpstr>Task #2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Levecharov, Igor</dc:creator>
  <cp:lastModifiedBy>Levecharov, Igor</cp:lastModifiedBy>
  <cp:revision>49</cp:revision>
  <dcterms:created xsi:type="dcterms:W3CDTF">2022-10-19T10:52:41Z</dcterms:created>
  <dcterms:modified xsi:type="dcterms:W3CDTF">2022-10-19T13:03:00Z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