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305" r:id="rId3"/>
    <p:sldId id="313" r:id="rId4"/>
    <p:sldId id="32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02" r:id="rId14"/>
    <p:sldId id="322" r:id="rId15"/>
    <p:sldId id="289" r:id="rId16"/>
    <p:sldId id="324" r:id="rId17"/>
    <p:sldId id="288" r:id="rId18"/>
    <p:sldId id="326" r:id="rId19"/>
    <p:sldId id="325" r:id="rId20"/>
    <p:sldId id="290" r:id="rId21"/>
    <p:sldId id="31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50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733B4-9F1C-4BFA-AA19-BD8CC2AD4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AAD26D-40DB-40C7-BA27-777681324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6D6B4-152E-4506-B6D1-E4D20D18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743-EA91-4065-B928-BA3895C02E5D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439BC5-C5D3-461B-A08E-2B5AC6ED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007303-386F-43C8-B918-ADC10D8B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D6A-000F-4EC7-BFB6-6FF70FCC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0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fld id="{B3BDED0C-DAEC-4513-8FE5-0BC66DC3AA1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04/05/2020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fld id="{F2773F99-396A-4C95-9F7B-91965C8CEDE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senvolvimentoparaweb.com/miscelanea/10-dicas-desenvolvedores-web-iniciantes-devem-sab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envolvimentoparaweb.com/miscelanea/10-dicas-desenvolvedores-web-iniciantes-devem-sabe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E4CD09-F9D3-47BA-811C-A257B0B9E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4" r="33768" b="22599"/>
          <a:stretch/>
        </p:blipFill>
        <p:spPr>
          <a:xfrm>
            <a:off x="2375144" y="1993932"/>
            <a:ext cx="2520413" cy="337635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Interfaces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C2E3A8-A8F6-4CDA-8C94-7485D94DDA1B}"/>
              </a:ext>
            </a:extLst>
          </p:cNvPr>
          <p:cNvSpPr txBox="1"/>
          <p:nvPr/>
        </p:nvSpPr>
        <p:spPr>
          <a:xfrm>
            <a:off x="6096000" y="2521059"/>
            <a:ext cx="43767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Lado Cliente – Front </a:t>
            </a:r>
            <a:r>
              <a:rPr lang="pt-BR" sz="2800" b="1" dirty="0" err="1">
                <a:solidFill>
                  <a:srgbClr val="FF0000"/>
                </a:solidFill>
              </a:rPr>
              <a:t>End</a:t>
            </a:r>
            <a:endParaRPr lang="pt-BR" sz="2800" b="1" dirty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Funcionalidades dinâmicas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Validação de dados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Animações</a:t>
            </a:r>
          </a:p>
        </p:txBody>
      </p:sp>
    </p:spTree>
    <p:extLst>
      <p:ext uri="{BB962C8B-B14F-4D97-AF65-F5344CB8AC3E}">
        <p14:creationId xmlns:p14="http://schemas.microsoft.com/office/powerpoint/2010/main" val="58085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 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D432CB-C8B7-474E-BA4A-0EA0036AB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6" r="5349"/>
          <a:stretch/>
        </p:blipFill>
        <p:spPr>
          <a:xfrm>
            <a:off x="7113563" y="1753555"/>
            <a:ext cx="5078437" cy="3350889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56EAFED-47FA-4297-A1E6-79C4162F27A3}"/>
              </a:ext>
            </a:extLst>
          </p:cNvPr>
          <p:cNvSpPr/>
          <p:nvPr/>
        </p:nvSpPr>
        <p:spPr>
          <a:xfrm>
            <a:off x="6705599" y="1837776"/>
            <a:ext cx="1631854" cy="1332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821254-B62B-4709-B8C0-60FF453F334C}"/>
              </a:ext>
            </a:extLst>
          </p:cNvPr>
          <p:cNvSpPr/>
          <p:nvPr/>
        </p:nvSpPr>
        <p:spPr>
          <a:xfrm>
            <a:off x="944879" y="2187636"/>
            <a:ext cx="55567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MeteorJS</a:t>
            </a:r>
            <a:r>
              <a:rPr lang="en-US" sz="2800" b="1" dirty="0"/>
              <a:t> </a:t>
            </a:r>
            <a:r>
              <a:rPr lang="pt-BR" sz="2800" dirty="0"/>
              <a:t>é uma plataforma JavaScript completa para o desenvolvimento de aplicativos Web e móveis modernos.</a:t>
            </a:r>
          </a:p>
          <a:p>
            <a:r>
              <a:rPr lang="pt-BR" sz="2800" dirty="0"/>
              <a:t>Inclui um conjunto essencial de tecnologias para criar aplicativos </a:t>
            </a:r>
            <a:r>
              <a:rPr lang="pt-BR" sz="2800" b="1" dirty="0"/>
              <a:t>reativos</a:t>
            </a:r>
            <a:r>
              <a:rPr lang="pt-BR" sz="2800" dirty="0"/>
              <a:t> para clientes conectados.</a:t>
            </a:r>
          </a:p>
          <a:p>
            <a:endParaRPr lang="en-US" sz="2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46BDCCD-4DD0-44E8-A2CE-EB84C2B1AEE0}"/>
              </a:ext>
            </a:extLst>
          </p:cNvPr>
          <p:cNvSpPr/>
          <p:nvPr/>
        </p:nvSpPr>
        <p:spPr>
          <a:xfrm>
            <a:off x="2786800" y="1052981"/>
            <a:ext cx="2968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317127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 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D432CB-C8B7-474E-BA4A-0EA0036AB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6" r="5349"/>
          <a:stretch/>
        </p:blipFill>
        <p:spPr>
          <a:xfrm>
            <a:off x="7113563" y="1753555"/>
            <a:ext cx="5078437" cy="3350889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56EAFED-47FA-4297-A1E6-79C4162F27A3}"/>
              </a:ext>
            </a:extLst>
          </p:cNvPr>
          <p:cNvSpPr/>
          <p:nvPr/>
        </p:nvSpPr>
        <p:spPr>
          <a:xfrm>
            <a:off x="6865733" y="2991327"/>
            <a:ext cx="1631854" cy="1332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821254-B62B-4709-B8C0-60FF453F334C}"/>
              </a:ext>
            </a:extLst>
          </p:cNvPr>
          <p:cNvSpPr/>
          <p:nvPr/>
        </p:nvSpPr>
        <p:spPr>
          <a:xfrm>
            <a:off x="944879" y="2187636"/>
            <a:ext cx="55567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Polymer JS </a:t>
            </a:r>
            <a:r>
              <a:rPr lang="pt-BR" sz="2800" dirty="0"/>
              <a:t>biblioteca JavaScript que ajuda a criar elementos HTML reutilizáveis ​​personalizados.</a:t>
            </a:r>
          </a:p>
          <a:p>
            <a:r>
              <a:rPr lang="pt-BR" sz="2800" b="1" dirty="0"/>
              <a:t>Angular</a:t>
            </a:r>
            <a:r>
              <a:rPr lang="pt-BR" sz="2800" dirty="0"/>
              <a:t> é uma estrutura completa para a criação de aplicativos da Web, enquanto o </a:t>
            </a:r>
            <a:r>
              <a:rPr lang="pt-BR" sz="2800" b="1" dirty="0"/>
              <a:t>Polymer</a:t>
            </a:r>
            <a:r>
              <a:rPr lang="pt-BR" sz="2800" dirty="0"/>
              <a:t> é apenas uma biblioteca para a criação de Web </a:t>
            </a:r>
            <a:r>
              <a:rPr lang="pt-BR" sz="2800" dirty="0" err="1"/>
              <a:t>Components</a:t>
            </a:r>
            <a:r>
              <a:rPr lang="pt-BR" sz="2800" dirty="0"/>
              <a:t>.</a:t>
            </a:r>
            <a:endParaRPr lang="en-US" sz="28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7256BCF-ADA9-4DCB-97EF-00CF93DEAE50}"/>
              </a:ext>
            </a:extLst>
          </p:cNvPr>
          <p:cNvSpPr/>
          <p:nvPr/>
        </p:nvSpPr>
        <p:spPr>
          <a:xfrm>
            <a:off x="2786800" y="1052981"/>
            <a:ext cx="2968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214274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 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27F43F-55E7-4642-B3D6-144F0BBD7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1" t="32805" r="15180" b="32593"/>
          <a:stretch/>
        </p:blipFill>
        <p:spPr>
          <a:xfrm>
            <a:off x="3458307" y="1856935"/>
            <a:ext cx="5275385" cy="11535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606CC2F-B7A0-4684-938B-66119D3CD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10" t="8549" r="17777" b="17183"/>
          <a:stretch/>
        </p:blipFill>
        <p:spPr>
          <a:xfrm>
            <a:off x="3458306" y="3429000"/>
            <a:ext cx="5405549" cy="263417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61A56A2-531E-4AB8-B112-CA9F2D4376FD}"/>
              </a:ext>
            </a:extLst>
          </p:cNvPr>
          <p:cNvSpPr/>
          <p:nvPr/>
        </p:nvSpPr>
        <p:spPr>
          <a:xfrm>
            <a:off x="2786800" y="1052981"/>
            <a:ext cx="3104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Frameworks </a:t>
            </a:r>
          </a:p>
        </p:txBody>
      </p:sp>
    </p:spTree>
    <p:extLst>
      <p:ext uri="{BB962C8B-B14F-4D97-AF65-F5344CB8AC3E}">
        <p14:creationId xmlns:p14="http://schemas.microsoft.com/office/powerpoint/2010/main" val="285570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A68C4D-AA24-4EA4-BA89-7FD6B32BF657}"/>
              </a:ext>
            </a:extLst>
          </p:cNvPr>
          <p:cNvSpPr/>
          <p:nvPr/>
        </p:nvSpPr>
        <p:spPr>
          <a:xfrm>
            <a:off x="3158709" y="212143"/>
            <a:ext cx="7321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4DE445-F889-47A3-87A9-B40818A014A4}"/>
              </a:ext>
            </a:extLst>
          </p:cNvPr>
          <p:cNvSpPr/>
          <p:nvPr/>
        </p:nvSpPr>
        <p:spPr>
          <a:xfrm>
            <a:off x="2275705" y="1043140"/>
            <a:ext cx="6952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hlinkClick r:id="rId2"/>
              </a:rPr>
              <a:t>https://desenvolvimentoparaweb.com/miscelanea/10-dicas-desenvolvedores-web-iniciantes-devem-saber/</a:t>
            </a: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85D576-1F13-4DD4-AA8F-CF1D1B0F8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1894228"/>
            <a:ext cx="94583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4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A68C4D-AA24-4EA4-BA89-7FD6B32BF657}"/>
              </a:ext>
            </a:extLst>
          </p:cNvPr>
          <p:cNvSpPr/>
          <p:nvPr/>
        </p:nvSpPr>
        <p:spPr>
          <a:xfrm>
            <a:off x="3158709" y="212143"/>
            <a:ext cx="7321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1263C1-99B5-4C77-AAB3-E152C60C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80" y="1603592"/>
            <a:ext cx="4156220" cy="512767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A8E1207-9373-4E03-8FD6-2D115672B4BD}"/>
              </a:ext>
            </a:extLst>
          </p:cNvPr>
          <p:cNvSpPr/>
          <p:nvPr/>
        </p:nvSpPr>
        <p:spPr>
          <a:xfrm>
            <a:off x="6819570" y="2644170"/>
            <a:ext cx="43844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hlinkClick r:id="rId3"/>
              </a:rPr>
              <a:t>https://desenvolvimentoparaweb.com/miscelanea/10-dicas-desenvolvedores-web-iniciantes-devem-saber/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8351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74900" y="212143"/>
            <a:ext cx="8489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Exercício – calculando o consumo de combustível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7841F23-AEA0-4199-A2F5-7FC060F57431}"/>
              </a:ext>
            </a:extLst>
          </p:cNvPr>
          <p:cNvSpPr/>
          <p:nvPr/>
        </p:nvSpPr>
        <p:spPr>
          <a:xfrm>
            <a:off x="1380977" y="1974032"/>
            <a:ext cx="102530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Efetue o cálculo da quantidade de litros de combustível gastos em uma viagem, utilizando um automóvel que faz 12 km por litro. </a:t>
            </a:r>
          </a:p>
          <a:p>
            <a:r>
              <a:rPr lang="pt-BR" sz="2400" dirty="0"/>
              <a:t>Para obter o cálculo, o usuário deve fornecer o tempo gasto (</a:t>
            </a:r>
            <a:r>
              <a:rPr lang="pt-BR" sz="2400" b="1" dirty="0">
                <a:solidFill>
                  <a:srgbClr val="002060"/>
                </a:solidFill>
              </a:rPr>
              <a:t>temp</a:t>
            </a:r>
            <a:r>
              <a:rPr lang="pt-BR" sz="2400" b="1" dirty="0"/>
              <a:t>o</a:t>
            </a:r>
            <a:r>
              <a:rPr lang="pt-BR" sz="2400" dirty="0"/>
              <a:t>) e a velocidade média (</a:t>
            </a:r>
            <a:r>
              <a:rPr lang="pt-BR" sz="2400" b="1" dirty="0">
                <a:solidFill>
                  <a:srgbClr val="002060"/>
                </a:solidFill>
              </a:rPr>
              <a:t>velocidade</a:t>
            </a:r>
            <a:r>
              <a:rPr lang="pt-BR" sz="2400" dirty="0"/>
              <a:t>) durante a viagem. </a:t>
            </a:r>
          </a:p>
          <a:p>
            <a:r>
              <a:rPr lang="pt-BR" sz="2400" dirty="0"/>
              <a:t>Desta fórmula será possível obter a distância percorrida com a fórmula (</a:t>
            </a:r>
            <a:r>
              <a:rPr lang="pt-BR" sz="2400" b="1" dirty="0">
                <a:solidFill>
                  <a:srgbClr val="002060"/>
                </a:solidFill>
              </a:rPr>
              <a:t>distância = tempo * velocidade</a:t>
            </a:r>
            <a:r>
              <a:rPr lang="pt-BR" sz="2400" dirty="0"/>
              <a:t>). </a:t>
            </a:r>
          </a:p>
          <a:p>
            <a:r>
              <a:rPr lang="pt-BR" sz="2400" dirty="0"/>
              <a:t>Possuindo o valor da distância, basta calcular a quantidade de litros de combustível utilizada na viagem utilizando a fórmula (</a:t>
            </a:r>
            <a:r>
              <a:rPr lang="pt-BR" sz="2400" b="1" dirty="0" err="1">
                <a:solidFill>
                  <a:srgbClr val="002060"/>
                </a:solidFill>
              </a:rPr>
              <a:t>litros_usados</a:t>
            </a:r>
            <a:r>
              <a:rPr lang="pt-BR" sz="2400" b="1" dirty="0">
                <a:solidFill>
                  <a:srgbClr val="002060"/>
                </a:solidFill>
              </a:rPr>
              <a:t> = distância/12</a:t>
            </a:r>
            <a:r>
              <a:rPr lang="pt-BR" sz="2400" dirty="0"/>
              <a:t>). </a:t>
            </a:r>
          </a:p>
          <a:p>
            <a:r>
              <a:rPr lang="pt-BR" sz="2400" dirty="0"/>
              <a:t>Ao final, o algoritmo deve apresentar os valores da velocidade média (velocidade), tempo gasto na viagem (tempo), a distância percorrida (distância) e a quantidade de litros (litros usados) utilizados na viagem.</a:t>
            </a:r>
          </a:p>
        </p:txBody>
      </p:sp>
    </p:spTree>
    <p:extLst>
      <p:ext uri="{BB962C8B-B14F-4D97-AF65-F5344CB8AC3E}">
        <p14:creationId xmlns:p14="http://schemas.microsoft.com/office/powerpoint/2010/main" val="233029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74900" y="212143"/>
            <a:ext cx="8489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Exercício – calculando o consumo de combustível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918A43-08B5-4C49-A22D-C7786A62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9" y="2557003"/>
            <a:ext cx="4450814" cy="246180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F307587-8505-4B59-938B-7CD2AC1D66D3}"/>
              </a:ext>
            </a:extLst>
          </p:cNvPr>
          <p:cNvSpPr/>
          <p:nvPr/>
        </p:nvSpPr>
        <p:spPr>
          <a:xfrm>
            <a:off x="5833403" y="223383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/>
              <a:t>Após o exemplo de pagina ser operacional:</a:t>
            </a:r>
          </a:p>
          <a:p>
            <a:endParaRPr lang="pt-BR" sz="2400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Implementar um </a:t>
            </a:r>
            <a:r>
              <a:rPr lang="pt-BR" sz="2400" dirty="0" err="1"/>
              <a:t>BoxText</a:t>
            </a:r>
            <a:r>
              <a:rPr lang="pt-BR" sz="2400" dirty="0"/>
              <a:t> para digitação do valor do preço do litro da gasolina e recalcular o custo pela viagem;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Próxima aula: recalcular e comparar para combustível em gasolina e álcool.</a:t>
            </a:r>
          </a:p>
        </p:txBody>
      </p:sp>
    </p:spTree>
    <p:extLst>
      <p:ext uri="{BB962C8B-B14F-4D97-AF65-F5344CB8AC3E}">
        <p14:creationId xmlns:p14="http://schemas.microsoft.com/office/powerpoint/2010/main" val="224940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3158709" y="212143"/>
            <a:ext cx="73217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resolvido – Ler e salvar um arquivo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973950-FE9F-449E-B035-31762D1F228F}"/>
              </a:ext>
            </a:extLst>
          </p:cNvPr>
          <p:cNvSpPr/>
          <p:nvPr/>
        </p:nvSpPr>
        <p:spPr>
          <a:xfrm>
            <a:off x="1491175" y="2028025"/>
            <a:ext cx="1019907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3200" dirty="0"/>
              <a:t>Faça um programa que digita um texto e salva um arquivo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pt-BR" sz="3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3200" dirty="0"/>
              <a:t>Faça um programa que leia um arquivo e mostre na tela.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673440-1BA8-4378-B607-3F0559F5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644" y="4090128"/>
            <a:ext cx="2971800" cy="16287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08A3A9-2747-4ED8-9F53-98313D498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13" y="3528184"/>
            <a:ext cx="2975872" cy="31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60320" y="212143"/>
            <a:ext cx="82436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Exercício – converter temperaturas nas escalas Fahrenheit, Celsius e Kelvin.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973950-FE9F-449E-B035-31762D1F228F}"/>
              </a:ext>
            </a:extLst>
          </p:cNvPr>
          <p:cNvSpPr/>
          <p:nvPr/>
        </p:nvSpPr>
        <p:spPr>
          <a:xfrm>
            <a:off x="1582615" y="2817200"/>
            <a:ext cx="101990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3200" dirty="0"/>
              <a:t>Faça um programa que converta a digitação em qualquer outra escala de temperatura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pt-BR" sz="3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C595D9-F066-4560-82E7-C4550B62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53" y="4501572"/>
            <a:ext cx="7359493" cy="106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4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Número de azulejos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973950-FE9F-449E-B035-31762D1F228F}"/>
              </a:ext>
            </a:extLst>
          </p:cNvPr>
          <p:cNvSpPr/>
          <p:nvPr/>
        </p:nvSpPr>
        <p:spPr>
          <a:xfrm>
            <a:off x="2110154" y="2056087"/>
            <a:ext cx="83702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Faça um código que leia as seguintes informações: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Altura e Largura de uma parede;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Altura e Largura de azulejos; </a:t>
            </a:r>
          </a:p>
          <a:p>
            <a:r>
              <a:rPr lang="pt-BR" sz="2400" dirty="0"/>
              <a:t>Calcule e informe a quantidade de azulejos necessários para cobrir a parede.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Segunda parte: se o faltante de pedaço de azulejo for menor que a metade – altura ou largura – o mesmo azulejo pode ser utilizado duas vezes.</a:t>
            </a:r>
          </a:p>
        </p:txBody>
      </p:sp>
    </p:spTree>
    <p:extLst>
      <p:ext uri="{BB962C8B-B14F-4D97-AF65-F5344CB8AC3E}">
        <p14:creationId xmlns:p14="http://schemas.microsoft.com/office/powerpoint/2010/main" val="83751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A linguagem - Função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585C12-2D59-40A7-81B4-600A79FC5C37}"/>
              </a:ext>
            </a:extLst>
          </p:cNvPr>
          <p:cNvSpPr/>
          <p:nvPr/>
        </p:nvSpPr>
        <p:spPr>
          <a:xfrm>
            <a:off x="1882798" y="1629099"/>
            <a:ext cx="900559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pt-BR" sz="3200" b="1" dirty="0" err="1"/>
              <a:t>function</a:t>
            </a:r>
            <a:r>
              <a:rPr lang="pt-BR" sz="3200" dirty="0"/>
              <a:t> </a:t>
            </a:r>
            <a:r>
              <a:rPr lang="pt-BR" sz="3200" dirty="0" err="1">
                <a:solidFill>
                  <a:srgbClr val="FF0000"/>
                </a:solidFill>
              </a:rPr>
              <a:t>name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b="1" dirty="0">
                <a:solidFill>
                  <a:srgbClr val="FF0000"/>
                </a:solidFill>
              </a:rPr>
              <a:t>(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accent1"/>
                </a:solidFill>
              </a:rPr>
              <a:t>parametro1</a:t>
            </a:r>
            <a:r>
              <a:rPr lang="pt-BR" sz="3200" dirty="0">
                <a:solidFill>
                  <a:srgbClr val="0070C0"/>
                </a:solidFill>
              </a:rPr>
              <a:t>, parametro2[....]</a:t>
            </a:r>
            <a:r>
              <a:rPr lang="pt-BR" sz="3200" dirty="0"/>
              <a:t>,              						</a:t>
            </a:r>
            <a:r>
              <a:rPr lang="pt-BR" sz="3200" dirty="0">
                <a:solidFill>
                  <a:srgbClr val="015F01"/>
                </a:solidFill>
              </a:rPr>
              <a:t>parametro3() </a:t>
            </a:r>
            <a:r>
              <a:rPr lang="pt-BR" sz="3600" b="1" dirty="0">
                <a:solidFill>
                  <a:srgbClr val="FF0000"/>
                </a:solidFill>
              </a:rPr>
              <a:t>)</a:t>
            </a:r>
            <a:r>
              <a:rPr lang="pt-BR" sz="3200" dirty="0"/>
              <a:t> </a:t>
            </a:r>
            <a:r>
              <a:rPr lang="pt-BR" sz="3600" b="1" dirty="0">
                <a:solidFill>
                  <a:srgbClr val="FF0000"/>
                </a:solidFill>
              </a:rPr>
              <a:t>{</a:t>
            </a:r>
          </a:p>
          <a:p>
            <a:pPr>
              <a:buClr>
                <a:srgbClr val="FF0000"/>
              </a:buClr>
            </a:pPr>
            <a:r>
              <a:rPr lang="pt-BR" sz="3200" dirty="0"/>
              <a:t>   	</a:t>
            </a:r>
            <a:r>
              <a:rPr lang="pt-BR" sz="3200" dirty="0" err="1"/>
              <a:t>intruções</a:t>
            </a:r>
            <a:r>
              <a:rPr lang="pt-BR" sz="3200" b="1" dirty="0"/>
              <a:t>;</a:t>
            </a:r>
          </a:p>
          <a:p>
            <a:pPr>
              <a:buClr>
                <a:srgbClr val="FF0000"/>
              </a:buClr>
            </a:pPr>
            <a:r>
              <a:rPr lang="pt-BR" sz="3200" dirty="0"/>
              <a:t>	</a:t>
            </a:r>
            <a:r>
              <a:rPr lang="pt-BR" sz="3200" dirty="0" err="1"/>
              <a:t>intruções</a:t>
            </a:r>
            <a:r>
              <a:rPr lang="pt-BR" sz="3200" b="1" dirty="0"/>
              <a:t>;</a:t>
            </a:r>
          </a:p>
          <a:p>
            <a:pPr>
              <a:buClr>
                <a:srgbClr val="FF0000"/>
              </a:buClr>
            </a:pPr>
            <a:r>
              <a:rPr lang="pt-BR" sz="3200" dirty="0"/>
              <a:t>	</a:t>
            </a:r>
            <a:r>
              <a:rPr lang="pt-BR" sz="3200" dirty="0" err="1"/>
              <a:t>intruções</a:t>
            </a:r>
            <a:r>
              <a:rPr lang="pt-BR" sz="3200" b="1" dirty="0"/>
              <a:t>;</a:t>
            </a:r>
          </a:p>
          <a:p>
            <a:pPr>
              <a:buClr>
                <a:srgbClr val="FF0000"/>
              </a:buClr>
            </a:pPr>
            <a:r>
              <a:rPr lang="pt-BR" sz="3200" dirty="0"/>
              <a:t>	</a:t>
            </a:r>
            <a:r>
              <a:rPr lang="pt-BR" sz="3200" dirty="0" err="1"/>
              <a:t>intruções</a:t>
            </a:r>
            <a:r>
              <a:rPr lang="pt-BR" sz="3200" b="1" dirty="0"/>
              <a:t>;</a:t>
            </a:r>
          </a:p>
          <a:p>
            <a:pPr>
              <a:buClr>
                <a:srgbClr val="FF0000"/>
              </a:buClr>
            </a:pPr>
            <a:r>
              <a:rPr lang="pt-BR" sz="36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0335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Evento click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6209772-087F-4379-AE74-976CE99FC0B6}"/>
              </a:ext>
            </a:extLst>
          </p:cNvPr>
          <p:cNvSpPr/>
          <p:nvPr/>
        </p:nvSpPr>
        <p:spPr>
          <a:xfrm>
            <a:off x="1711569" y="1535582"/>
            <a:ext cx="900332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Implemente um código que, leia valores para a, b e c, e calcule x’ e x’’ usando a fórmula de </a:t>
            </a:r>
            <a:r>
              <a:rPr lang="pt-BR" sz="2400" dirty="0" err="1"/>
              <a:t>Bhaskara</a:t>
            </a:r>
            <a:r>
              <a:rPr lang="pt-BR" sz="2400" dirty="0"/>
              <a:t>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2400" dirty="0"/>
              <a:t>Exemplo: no conjunto de teste (x2 – 2x + 1 = 0), os valores serão a = 1, b = -2 e c = 1.</a:t>
            </a:r>
          </a:p>
          <a:p>
            <a:r>
              <a:rPr lang="pt-BR" dirty="0"/>
              <a:t> </a:t>
            </a:r>
          </a:p>
        </p:txBody>
      </p:sp>
      <p:pic>
        <p:nvPicPr>
          <p:cNvPr id="1026" name="Imagem 1">
            <a:extLst>
              <a:ext uri="{FF2B5EF4-FFF2-40B4-BE49-F238E27FC236}">
                <a16:creationId xmlns:a16="http://schemas.microsoft.com/office/drawing/2014/main" id="{71ADE166-6F9D-4032-AE22-079678776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49" y="2349191"/>
            <a:ext cx="3243287" cy="138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F54E0D1-6016-498F-8683-33702F7F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333" y="4505626"/>
            <a:ext cx="4747334" cy="20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17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52369" y="258309"/>
            <a:ext cx="77451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Baixando múltiplas imagens do site</a:t>
            </a:r>
          </a:p>
          <a:p>
            <a:pPr lvl="0"/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6209772-087F-4379-AE74-976CE99FC0B6}"/>
              </a:ext>
            </a:extLst>
          </p:cNvPr>
          <p:cNvSpPr/>
          <p:nvPr/>
        </p:nvSpPr>
        <p:spPr>
          <a:xfrm>
            <a:off x="1594338" y="2075376"/>
            <a:ext cx="90033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r>
              <a:rPr lang="pt-BR" sz="2400" dirty="0" err="1"/>
              <a:t>let</a:t>
            </a:r>
            <a:r>
              <a:rPr lang="pt-BR" sz="2400" dirty="0"/>
              <a:t> </a:t>
            </a:r>
            <a:r>
              <a:rPr lang="pt-BR" sz="2400" dirty="0" err="1"/>
              <a:t>images</a:t>
            </a:r>
            <a:r>
              <a:rPr lang="pt-BR" sz="2400" dirty="0"/>
              <a:t> = </a:t>
            </a:r>
            <a:r>
              <a:rPr lang="pt-BR" sz="2400" dirty="0" err="1"/>
              <a:t>document.querySelectorAll</a:t>
            </a:r>
            <a:r>
              <a:rPr lang="pt-BR" sz="2400" dirty="0"/>
              <a:t>('</a:t>
            </a:r>
            <a:r>
              <a:rPr lang="pt-BR" sz="2400" dirty="0" err="1"/>
              <a:t>img</a:t>
            </a:r>
            <a:r>
              <a:rPr lang="pt-BR" sz="2400" dirty="0"/>
              <a:t>’);</a:t>
            </a:r>
          </a:p>
          <a:p>
            <a:endParaRPr lang="pt-BR" sz="2400" dirty="0"/>
          </a:p>
          <a:p>
            <a:r>
              <a:rPr lang="pt-BR" sz="2400" dirty="0"/>
              <a:t>for (</a:t>
            </a:r>
            <a:r>
              <a:rPr lang="pt-BR" sz="2400" dirty="0" err="1"/>
              <a:t>let</a:t>
            </a:r>
            <a:r>
              <a:rPr lang="pt-BR" sz="2400" dirty="0"/>
              <a:t> i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images</a:t>
            </a:r>
            <a:r>
              <a:rPr lang="pt-BR" sz="2400" dirty="0"/>
              <a:t>){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let</a:t>
            </a:r>
            <a:r>
              <a:rPr lang="pt-BR" sz="2400" dirty="0"/>
              <a:t> a = </a:t>
            </a:r>
            <a:r>
              <a:rPr lang="pt-BR" sz="2400" dirty="0" err="1"/>
              <a:t>document.createElement</a:t>
            </a:r>
            <a:r>
              <a:rPr lang="pt-BR" sz="2400" dirty="0"/>
              <a:t>('a');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a.href</a:t>
            </a:r>
            <a:r>
              <a:rPr lang="pt-BR" sz="2400" dirty="0"/>
              <a:t> = </a:t>
            </a:r>
            <a:r>
              <a:rPr lang="pt-BR" sz="2400" dirty="0" err="1"/>
              <a:t>i.src</a:t>
            </a:r>
            <a:r>
              <a:rPr lang="pt-BR" sz="2400" dirty="0"/>
              <a:t>;</a:t>
            </a:r>
          </a:p>
          <a:p>
            <a:r>
              <a:rPr lang="pt-BR" sz="2400" dirty="0"/>
              <a:t>    console.log(i);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a.download</a:t>
            </a:r>
            <a:r>
              <a:rPr lang="pt-BR" sz="2400" dirty="0"/>
              <a:t> = </a:t>
            </a:r>
            <a:r>
              <a:rPr lang="pt-BR" sz="2400" dirty="0" err="1"/>
              <a:t>i.src</a:t>
            </a:r>
            <a:r>
              <a:rPr lang="pt-BR" sz="2400" dirty="0"/>
              <a:t>;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document.body.appendChild</a:t>
            </a:r>
            <a:r>
              <a:rPr lang="pt-BR" sz="2400" dirty="0"/>
              <a:t>(a);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a.click</a:t>
            </a:r>
            <a:r>
              <a:rPr lang="pt-BR" sz="2400" dirty="0"/>
              <a:t>();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document.body.removeChild</a:t>
            </a:r>
            <a:r>
              <a:rPr lang="pt-BR" sz="2400" dirty="0"/>
              <a:t>(a);</a:t>
            </a:r>
          </a:p>
          <a:p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73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 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92CD86-A792-4286-8FB1-35E9E96AE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9" t="16947" r="22050"/>
          <a:stretch/>
        </p:blipFill>
        <p:spPr>
          <a:xfrm>
            <a:off x="1197152" y="2318311"/>
            <a:ext cx="5105174" cy="327669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5763EC2-C7FD-495D-88FB-0D89998825B9}"/>
              </a:ext>
            </a:extLst>
          </p:cNvPr>
          <p:cNvSpPr/>
          <p:nvPr/>
        </p:nvSpPr>
        <p:spPr>
          <a:xfrm>
            <a:off x="6499274" y="2010732"/>
            <a:ext cx="54716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Poppins"/>
              </a:rPr>
              <a:t>As vagas ofertadas nos sites de emprego estamos vendo muitas ofertas com nomes de frameworks como Vue.js, </a:t>
            </a:r>
            <a:r>
              <a:rPr lang="pt-BR" sz="2800" dirty="0" err="1">
                <a:latin typeface="Poppins"/>
              </a:rPr>
              <a:t>React</a:t>
            </a:r>
            <a:r>
              <a:rPr lang="pt-BR" sz="2800" dirty="0">
                <a:latin typeface="Poppins"/>
              </a:rPr>
              <a:t> e Angular.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4979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 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D432CB-C8B7-474E-BA4A-0EA0036A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47" y="1744811"/>
            <a:ext cx="8475772" cy="476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2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 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D432CB-C8B7-474E-BA4A-0EA0036AB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6" r="5349"/>
          <a:stretch/>
        </p:blipFill>
        <p:spPr>
          <a:xfrm>
            <a:off x="7113563" y="1753555"/>
            <a:ext cx="5078437" cy="3350889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56EAFED-47FA-4297-A1E6-79C4162F27A3}"/>
              </a:ext>
            </a:extLst>
          </p:cNvPr>
          <p:cNvSpPr/>
          <p:nvPr/>
        </p:nvSpPr>
        <p:spPr>
          <a:xfrm>
            <a:off x="6597747" y="4121834"/>
            <a:ext cx="1969477" cy="1181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821254-B62B-4709-B8C0-60FF453F334C}"/>
              </a:ext>
            </a:extLst>
          </p:cNvPr>
          <p:cNvSpPr/>
          <p:nvPr/>
        </p:nvSpPr>
        <p:spPr>
          <a:xfrm>
            <a:off x="783101" y="2426788"/>
            <a:ext cx="55567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Svelte.js </a:t>
            </a:r>
            <a:r>
              <a:rPr lang="en-US" sz="2800" dirty="0"/>
              <a:t>é um novo framework JavaScript </a:t>
            </a:r>
            <a:r>
              <a:rPr lang="en-US" sz="2800" dirty="0" err="1"/>
              <a:t>escrito</a:t>
            </a:r>
            <a:r>
              <a:rPr lang="en-US" sz="2800" dirty="0"/>
              <a:t> por Rich Harris e </a:t>
            </a:r>
            <a:r>
              <a:rPr lang="en-US" sz="2800" dirty="0" err="1"/>
              <a:t>está</a:t>
            </a:r>
            <a:r>
              <a:rPr lang="en-US" sz="2800" dirty="0"/>
              <a:t> se </a:t>
            </a:r>
            <a:r>
              <a:rPr lang="en-US" sz="2800" dirty="0" err="1"/>
              <a:t>tornando</a:t>
            </a:r>
            <a:r>
              <a:rPr lang="en-US" sz="2800" dirty="0"/>
              <a:t> um React alternativo </a:t>
            </a:r>
            <a:r>
              <a:rPr lang="en-US" sz="2800" dirty="0" err="1"/>
              <a:t>em</a:t>
            </a:r>
            <a:r>
              <a:rPr lang="en-US" sz="2800" dirty="0"/>
              <a:t> 2020.</a:t>
            </a:r>
          </a:p>
          <a:p>
            <a:r>
              <a:rPr lang="en-US" sz="2800" dirty="0"/>
              <a:t>É um </a:t>
            </a:r>
            <a:r>
              <a:rPr lang="en-US" sz="2800" dirty="0" err="1"/>
              <a:t>gerador</a:t>
            </a:r>
            <a:r>
              <a:rPr lang="en-US" sz="2800" dirty="0"/>
              <a:t> de Código para </a:t>
            </a:r>
            <a:r>
              <a:rPr lang="en-US" sz="2800" dirty="0" err="1"/>
              <a:t>manipular</a:t>
            </a:r>
            <a:r>
              <a:rPr lang="en-US" sz="2800" dirty="0"/>
              <a:t> DOM.</a:t>
            </a:r>
          </a:p>
          <a:p>
            <a:r>
              <a:rPr lang="en-US" sz="2800" dirty="0"/>
              <a:t>Rich Harris é o editor </a:t>
            </a:r>
            <a:r>
              <a:rPr lang="en-US" sz="2800" dirty="0" err="1"/>
              <a:t>gráfico</a:t>
            </a:r>
            <a:r>
              <a:rPr lang="en-US" sz="2800" dirty="0"/>
              <a:t> do New York Times e Guardian. </a:t>
            </a:r>
            <a:endParaRPr lang="pt-BR" sz="28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15A81F0-D94D-4D5C-B95A-12FAC40E6918}"/>
              </a:ext>
            </a:extLst>
          </p:cNvPr>
          <p:cNvSpPr/>
          <p:nvPr/>
        </p:nvSpPr>
        <p:spPr>
          <a:xfrm>
            <a:off x="2786800" y="1052981"/>
            <a:ext cx="2968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7145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 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D432CB-C8B7-474E-BA4A-0EA0036AB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6" r="5349"/>
          <a:stretch/>
        </p:blipFill>
        <p:spPr>
          <a:xfrm>
            <a:off x="7113563" y="1753555"/>
            <a:ext cx="5078437" cy="3350889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56EAFED-47FA-4297-A1E6-79C4162F27A3}"/>
              </a:ext>
            </a:extLst>
          </p:cNvPr>
          <p:cNvSpPr/>
          <p:nvPr/>
        </p:nvSpPr>
        <p:spPr>
          <a:xfrm>
            <a:off x="9777045" y="1874575"/>
            <a:ext cx="1631854" cy="1104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821254-B62B-4709-B8C0-60FF453F334C}"/>
              </a:ext>
            </a:extLst>
          </p:cNvPr>
          <p:cNvSpPr/>
          <p:nvPr/>
        </p:nvSpPr>
        <p:spPr>
          <a:xfrm>
            <a:off x="783101" y="2426788"/>
            <a:ext cx="55567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React </a:t>
            </a:r>
            <a:r>
              <a:rPr lang="en-US" sz="2800" dirty="0"/>
              <a:t>é um </a:t>
            </a:r>
            <a:r>
              <a:rPr lang="en-US" sz="2800" dirty="0" err="1"/>
              <a:t>componente</a:t>
            </a:r>
            <a:r>
              <a:rPr lang="en-US" sz="2800" dirty="0"/>
              <a:t> para </a:t>
            </a:r>
            <a:r>
              <a:rPr lang="en-US" sz="2800" dirty="0" err="1"/>
              <a:t>desenvolvimento</a:t>
            </a:r>
            <a:r>
              <a:rPr lang="en-US" sz="2800" dirty="0"/>
              <a:t> WEB e </a:t>
            </a:r>
            <a:r>
              <a:rPr lang="en-US" sz="2800" dirty="0" err="1"/>
              <a:t>bibliotecas</a:t>
            </a:r>
            <a:r>
              <a:rPr lang="en-US" sz="2800" dirty="0"/>
              <a:t> para </a:t>
            </a:r>
            <a:r>
              <a:rPr lang="en-US" sz="2800" dirty="0" err="1"/>
              <a:t>fazer</a:t>
            </a:r>
            <a:r>
              <a:rPr lang="en-US" sz="2800" dirty="0"/>
              <a:t> interfaces de </a:t>
            </a:r>
            <a:r>
              <a:rPr lang="en-US" sz="2800" dirty="0" err="1"/>
              <a:t>usuário</a:t>
            </a:r>
            <a:r>
              <a:rPr lang="en-US" sz="2800" dirty="0"/>
              <a:t> ( UI ) </a:t>
            </a:r>
            <a:r>
              <a:rPr lang="en-US" sz="2800" dirty="0" err="1"/>
              <a:t>desenvolvido</a:t>
            </a:r>
            <a:r>
              <a:rPr lang="en-US" sz="2800" dirty="0"/>
              <a:t> </a:t>
            </a:r>
            <a:r>
              <a:rPr lang="en-US" sz="2800" dirty="0" err="1"/>
              <a:t>pelo</a:t>
            </a:r>
            <a:r>
              <a:rPr lang="en-US" sz="2800" dirty="0"/>
              <a:t> Facebook.</a:t>
            </a:r>
          </a:p>
          <a:p>
            <a:r>
              <a:rPr lang="en-US" sz="2800" dirty="0" err="1"/>
              <a:t>Linguagem</a:t>
            </a:r>
            <a:r>
              <a:rPr lang="en-US" sz="2800" dirty="0"/>
              <a:t> </a:t>
            </a:r>
            <a:r>
              <a:rPr lang="en-US" sz="2800" dirty="0" err="1"/>
              <a:t>declarativa</a:t>
            </a:r>
            <a:r>
              <a:rPr lang="en-US" sz="2800" dirty="0"/>
              <a:t> (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imperativa</a:t>
            </a:r>
            <a:r>
              <a:rPr lang="en-US" sz="2800" dirty="0"/>
              <a:t>) </a:t>
            </a:r>
            <a:r>
              <a:rPr lang="en-US" sz="2800" dirty="0" err="1"/>
              <a:t>onde</a:t>
            </a:r>
            <a:r>
              <a:rPr lang="en-US" sz="2800" dirty="0"/>
              <a:t> </a:t>
            </a:r>
            <a:r>
              <a:rPr lang="en-US" sz="2800" dirty="0" err="1"/>
              <a:t>tudo</a:t>
            </a:r>
            <a:r>
              <a:rPr lang="en-US" sz="2800" dirty="0"/>
              <a:t> é um </a:t>
            </a:r>
            <a:r>
              <a:rPr lang="en-US" sz="2800" dirty="0" err="1"/>
              <a:t>componente</a:t>
            </a:r>
            <a:r>
              <a:rPr lang="en-US" sz="2800" dirty="0"/>
              <a:t>.</a:t>
            </a:r>
            <a:endParaRPr lang="pt-BR" sz="2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BEF322C-CBBE-4416-8CCA-184D571613EA}"/>
              </a:ext>
            </a:extLst>
          </p:cNvPr>
          <p:cNvSpPr/>
          <p:nvPr/>
        </p:nvSpPr>
        <p:spPr>
          <a:xfrm>
            <a:off x="2786800" y="1052981"/>
            <a:ext cx="2968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90787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 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D432CB-C8B7-474E-BA4A-0EA0036AB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6" r="5349"/>
          <a:stretch/>
        </p:blipFill>
        <p:spPr>
          <a:xfrm>
            <a:off x="6865733" y="1879999"/>
            <a:ext cx="5078437" cy="3350889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56EAFED-47FA-4297-A1E6-79C4162F27A3}"/>
              </a:ext>
            </a:extLst>
          </p:cNvPr>
          <p:cNvSpPr/>
          <p:nvPr/>
        </p:nvSpPr>
        <p:spPr>
          <a:xfrm>
            <a:off x="10663311" y="2198132"/>
            <a:ext cx="1528689" cy="13609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821254-B62B-4709-B8C0-60FF453F334C}"/>
              </a:ext>
            </a:extLst>
          </p:cNvPr>
          <p:cNvSpPr/>
          <p:nvPr/>
        </p:nvSpPr>
        <p:spPr>
          <a:xfrm>
            <a:off x="783101" y="2426788"/>
            <a:ext cx="55567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Vue.js </a:t>
            </a:r>
            <a:r>
              <a:rPr lang="en-US" sz="2800" dirty="0"/>
              <a:t>é um framework progressive para </a:t>
            </a:r>
            <a:r>
              <a:rPr lang="en-US" sz="2800" dirty="0" err="1"/>
              <a:t>criar</a:t>
            </a:r>
            <a:r>
              <a:rPr lang="en-US" sz="2800" dirty="0"/>
              <a:t> interfaces de </a:t>
            </a:r>
            <a:r>
              <a:rPr lang="en-US" sz="2800" dirty="0" err="1"/>
              <a:t>usuários</a:t>
            </a:r>
            <a:r>
              <a:rPr lang="en-US" sz="2800" dirty="0"/>
              <a:t>.</a:t>
            </a:r>
          </a:p>
          <a:p>
            <a:r>
              <a:rPr lang="en-US" sz="2800" dirty="0"/>
              <a:t>( similar </a:t>
            </a:r>
            <a:r>
              <a:rPr lang="en-US" sz="2800" dirty="0" err="1"/>
              <a:t>ao</a:t>
            </a:r>
            <a:r>
              <a:rPr lang="en-US" sz="2800" dirty="0"/>
              <a:t> React)</a:t>
            </a:r>
          </a:p>
          <a:p>
            <a:r>
              <a:rPr lang="en-US" sz="2800" dirty="0" err="1"/>
              <a:t>Pode</a:t>
            </a:r>
            <a:r>
              <a:rPr lang="en-US" sz="2800" dirty="0"/>
              <a:t> </a:t>
            </a:r>
            <a:r>
              <a:rPr lang="en-US" sz="2800" dirty="0" err="1"/>
              <a:t>integrar</a:t>
            </a:r>
            <a:r>
              <a:rPr lang="en-US" sz="2800" dirty="0"/>
              <a:t> </a:t>
            </a:r>
            <a:r>
              <a:rPr lang="en-US" sz="2800" dirty="0" err="1"/>
              <a:t>outras</a:t>
            </a:r>
            <a:r>
              <a:rPr lang="en-US" sz="2800" dirty="0"/>
              <a:t> </a:t>
            </a:r>
            <a:r>
              <a:rPr lang="en-US" sz="2800" dirty="0" err="1"/>
              <a:t>bibliotecas</a:t>
            </a:r>
            <a:r>
              <a:rPr lang="en-US" sz="2800" dirty="0"/>
              <a:t> e </a:t>
            </a:r>
            <a:r>
              <a:rPr lang="en-US" sz="2800" dirty="0" err="1"/>
              <a:t>seu</a:t>
            </a:r>
            <a:r>
              <a:rPr lang="en-US" sz="2800" dirty="0"/>
              <a:t> </a:t>
            </a:r>
            <a:r>
              <a:rPr lang="en-US" sz="2800" dirty="0" err="1"/>
              <a:t>uso</a:t>
            </a:r>
            <a:r>
              <a:rPr lang="en-US" sz="2800" dirty="0"/>
              <a:t> é simples </a:t>
            </a:r>
            <a:r>
              <a:rPr lang="pt-BR" sz="2800" dirty="0"/>
              <a:t>e focada exclusivamente na camada visual (</a:t>
            </a:r>
            <a:r>
              <a:rPr lang="pt-BR" sz="2800" dirty="0" err="1"/>
              <a:t>view</a:t>
            </a:r>
            <a:r>
              <a:rPr lang="pt-BR" sz="2800" dirty="0"/>
              <a:t> </a:t>
            </a:r>
            <a:r>
              <a:rPr lang="pt-BR" sz="2800" dirty="0" err="1"/>
              <a:t>layer</a:t>
            </a:r>
            <a:r>
              <a:rPr lang="pt-BR" sz="2800" dirty="0"/>
              <a:t>).</a:t>
            </a:r>
            <a:endParaRPr lang="en-US" sz="2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2D5A8B-BDD4-4626-A5B0-9BE6CA3EA878}"/>
              </a:ext>
            </a:extLst>
          </p:cNvPr>
          <p:cNvSpPr/>
          <p:nvPr/>
        </p:nvSpPr>
        <p:spPr>
          <a:xfrm>
            <a:off x="2786800" y="1052981"/>
            <a:ext cx="2968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323613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 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D432CB-C8B7-474E-BA4A-0EA0036AB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6" r="5349"/>
          <a:stretch/>
        </p:blipFill>
        <p:spPr>
          <a:xfrm>
            <a:off x="7113563" y="1753555"/>
            <a:ext cx="5078437" cy="3350889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56EAFED-47FA-4297-A1E6-79C4162F27A3}"/>
              </a:ext>
            </a:extLst>
          </p:cNvPr>
          <p:cNvSpPr/>
          <p:nvPr/>
        </p:nvSpPr>
        <p:spPr>
          <a:xfrm>
            <a:off x="10489808" y="3633037"/>
            <a:ext cx="1631854" cy="1332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821254-B62B-4709-B8C0-60FF453F334C}"/>
              </a:ext>
            </a:extLst>
          </p:cNvPr>
          <p:cNvSpPr/>
          <p:nvPr/>
        </p:nvSpPr>
        <p:spPr>
          <a:xfrm>
            <a:off x="797168" y="2862886"/>
            <a:ext cx="55567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Angular </a:t>
            </a:r>
            <a:r>
              <a:rPr lang="en-US" sz="2800" dirty="0"/>
              <a:t>é um simples framework de </a:t>
            </a:r>
            <a:r>
              <a:rPr lang="pt-BR" sz="2800" dirty="0"/>
              <a:t>desenvolvimento</a:t>
            </a:r>
            <a:r>
              <a:rPr lang="en-US" sz="2800" dirty="0"/>
              <a:t> WEB para desktop e mobile.</a:t>
            </a:r>
          </a:p>
          <a:p>
            <a:r>
              <a:rPr lang="pt-BR" sz="2800" dirty="0"/>
              <a:t>Utilizado para compor </a:t>
            </a:r>
            <a:r>
              <a:rPr lang="pt-BR" sz="2800" dirty="0" err="1"/>
              <a:t>templates</a:t>
            </a:r>
            <a:r>
              <a:rPr lang="pt-BR" sz="2800" dirty="0"/>
              <a:t> e também no uso de desenvolvimentos de SPA </a:t>
            </a:r>
          </a:p>
          <a:p>
            <a:r>
              <a:rPr lang="pt-BR" sz="2800" dirty="0"/>
              <a:t>(Aplicativo de Página Única)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EA5B0CC-BF03-4D4B-A73F-ED91B232388F}"/>
              </a:ext>
            </a:extLst>
          </p:cNvPr>
          <p:cNvSpPr/>
          <p:nvPr/>
        </p:nvSpPr>
        <p:spPr>
          <a:xfrm>
            <a:off x="2786800" y="1052981"/>
            <a:ext cx="2968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62804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 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D432CB-C8B7-474E-BA4A-0EA0036AB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6" r="5349"/>
          <a:stretch/>
        </p:blipFill>
        <p:spPr>
          <a:xfrm>
            <a:off x="7113563" y="1753555"/>
            <a:ext cx="5078437" cy="3350889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56EAFED-47FA-4297-A1E6-79C4162F27A3}"/>
              </a:ext>
            </a:extLst>
          </p:cNvPr>
          <p:cNvSpPr/>
          <p:nvPr/>
        </p:nvSpPr>
        <p:spPr>
          <a:xfrm>
            <a:off x="8534399" y="1705578"/>
            <a:ext cx="1631854" cy="1332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821254-B62B-4709-B8C0-60FF453F334C}"/>
              </a:ext>
            </a:extLst>
          </p:cNvPr>
          <p:cNvSpPr/>
          <p:nvPr/>
        </p:nvSpPr>
        <p:spPr>
          <a:xfrm>
            <a:off x="797168" y="2862886"/>
            <a:ext cx="55567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Ember.js </a:t>
            </a:r>
            <a:r>
              <a:rPr lang="en-US" sz="2800" dirty="0"/>
              <a:t>é um framework de </a:t>
            </a:r>
            <a:r>
              <a:rPr lang="pt-BR" sz="2800" dirty="0"/>
              <a:t>JavaScript</a:t>
            </a:r>
            <a:r>
              <a:rPr lang="en-US" sz="2800" dirty="0"/>
              <a:t> WEB </a:t>
            </a:r>
            <a:r>
              <a:rPr lang="en-US" sz="2800" dirty="0" err="1"/>
              <a:t>baseadas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modelos</a:t>
            </a:r>
            <a:r>
              <a:rPr lang="en-US" sz="2800" dirty="0"/>
              <a:t> e </a:t>
            </a:r>
            <a:r>
              <a:rPr lang="en-US" sz="2800" dirty="0" err="1"/>
              <a:t>padrões</a:t>
            </a:r>
            <a:r>
              <a:rPr lang="en-US" sz="2800" dirty="0"/>
              <a:t> de View.</a:t>
            </a:r>
            <a:r>
              <a:rPr lang="pt-BR" sz="2800" dirty="0"/>
              <a:t> </a:t>
            </a:r>
          </a:p>
          <a:p>
            <a:r>
              <a:rPr lang="pt-BR" sz="2800" dirty="0"/>
              <a:t>Utilizado para  desenvolver aplicativos complexos </a:t>
            </a:r>
            <a:r>
              <a:rPr lang="pt-BR" sz="2800" dirty="0" err="1"/>
              <a:t>large-client-side</a:t>
            </a:r>
            <a:r>
              <a:rPr lang="pt-BR" sz="2800" dirty="0"/>
              <a:t> 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40D646-F6AA-4AC7-A86F-C35813394224}"/>
              </a:ext>
            </a:extLst>
          </p:cNvPr>
          <p:cNvSpPr/>
          <p:nvPr/>
        </p:nvSpPr>
        <p:spPr>
          <a:xfrm>
            <a:off x="2786800" y="1052981"/>
            <a:ext cx="2968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85633416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</TotalTime>
  <Words>845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Poppins</vt:lpstr>
      <vt:lpstr>Wingdings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VAGNER PEREIRA DA SILVA</dc:creator>
  <cp:lastModifiedBy>JOAO VAGNER PEREIRA DA SILVA</cp:lastModifiedBy>
  <cp:revision>108</cp:revision>
  <dcterms:created xsi:type="dcterms:W3CDTF">2020-02-18T00:10:10Z</dcterms:created>
  <dcterms:modified xsi:type="dcterms:W3CDTF">2020-05-04T22:14:53Z</dcterms:modified>
</cp:coreProperties>
</file>