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6" r:id="rId2"/>
    <p:sldId id="308" r:id="rId3"/>
    <p:sldId id="307" r:id="rId4"/>
    <p:sldId id="303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299" r:id="rId28"/>
  </p:sldIdLst>
  <p:sldSz cx="9144000" cy="5143500" type="screen16x9"/>
  <p:notesSz cx="6858000" cy="9144000"/>
  <p:custDataLst>
    <p:tags r:id="rId30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1A"/>
    <a:srgbClr val="004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94" autoAdjust="0"/>
  </p:normalViewPr>
  <p:slideViewPr>
    <p:cSldViewPr>
      <p:cViewPr varScale="1">
        <p:scale>
          <a:sx n="81" d="100"/>
          <a:sy n="81" d="100"/>
        </p:scale>
        <p:origin x="100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46EC5-EB76-4973-9A1C-F6A289870216}" type="datetimeFigureOut">
              <a:rPr lang="pt-BR" smtClean="0"/>
              <a:pPr/>
              <a:t>06/04/2020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73B4B-3DB9-43DD-B376-6877A38DDA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81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passo a passo *</a:t>
            </a:r>
            <a:r>
              <a:rPr lang="pt-BR" baseline="0" dirty="0"/>
              <a:t>  *  *  *   *  *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731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269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394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938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370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370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95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483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642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943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66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passo a passo *</a:t>
            </a:r>
            <a:r>
              <a:rPr lang="pt-BR" baseline="0" dirty="0"/>
              <a:t>  *  *  *   *  *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809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829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159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662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924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682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31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96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2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passo a passo *</a:t>
            </a:r>
            <a:r>
              <a:rPr lang="pt-BR" baseline="0" dirty="0"/>
              <a:t>  *  *  *   *  *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82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Estrutuação</a:t>
            </a:r>
            <a:r>
              <a:rPr lang="pt-BR" dirty="0"/>
              <a:t> * sequencia</a:t>
            </a:r>
            <a:r>
              <a:rPr lang="pt-BR" baseline="0" dirty="0"/>
              <a:t> linear para dentro e para baixo retornando a origem , porém em C temos o GOTO que quebra </a:t>
            </a:r>
            <a:r>
              <a:rPr lang="pt-BR" baseline="0" dirty="0" err="1"/>
              <a:t>aestruturação</a:t>
            </a:r>
            <a:r>
              <a:rPr lang="pt-BR" baseline="0" dirty="0"/>
              <a:t>, NUNCA USE NEM EM EMERGENCIA, ele quebra a pilha de tarefas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96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572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2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36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62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Char</a:t>
            </a:r>
            <a:r>
              <a:rPr lang="pt-BR" baseline="0" dirty="0"/>
              <a:t> – varia de -127 a 127 se for </a:t>
            </a:r>
            <a:r>
              <a:rPr lang="pt-BR" baseline="0" dirty="0" err="1"/>
              <a:t>unsigned</a:t>
            </a:r>
            <a:r>
              <a:rPr lang="pt-BR" baseline="0" dirty="0"/>
              <a:t> – sem sinal de 0 a 255, </a:t>
            </a:r>
            <a:r>
              <a:rPr lang="pt-BR" baseline="0" dirty="0" err="1"/>
              <a:t>int</a:t>
            </a:r>
            <a:r>
              <a:rPr lang="pt-BR" baseline="0" dirty="0"/>
              <a:t> varia de -32768 a +32768 ou 0 a 65536 , o </a:t>
            </a:r>
            <a:r>
              <a:rPr lang="pt-BR" baseline="0" dirty="0" err="1"/>
              <a:t>long</a:t>
            </a:r>
            <a:r>
              <a:rPr lang="pt-BR" baseline="0" dirty="0"/>
              <a:t> varia de -2 milhões e um pouquinho a + 2 milhões e um pouquinho ou de 0 a 4 milhões e pouco, o </a:t>
            </a:r>
            <a:r>
              <a:rPr lang="pt-BR" baseline="0" dirty="0" err="1"/>
              <a:t>float</a:t>
            </a:r>
            <a:r>
              <a:rPr lang="pt-BR" baseline="0" dirty="0"/>
              <a:t> é um numero real com virgula varia de -1,7 a 10 elevado a 38 a +1,7 a 10 elevado a 38 com precisão de 6 dígitos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49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55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3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98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2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6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06/04/2020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8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06/04/2020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83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06/04/2020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50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0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0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DED0C-DAEC-4513-8FE5-0BC66DC3AA12}" type="datetimeFigureOut">
              <a:rPr lang="pt-BR" smtClean="0"/>
              <a:pPr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67494"/>
            <a:ext cx="8229600" cy="857250"/>
          </a:xfrm>
        </p:spPr>
        <p:txBody>
          <a:bodyPr/>
          <a:lstStyle/>
          <a:p>
            <a:r>
              <a:rPr lang="pt-BR" dirty="0"/>
              <a:t>Lógica de programação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B623AB-1DB0-47D1-847F-A5C40F893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124744"/>
            <a:ext cx="5183762" cy="351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9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8351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Operador </a:t>
            </a:r>
            <a:r>
              <a:rPr lang="pt-BR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Aritmetico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0BD7B0-8CC5-406E-9E6F-ED7F4B88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491630"/>
            <a:ext cx="5126454" cy="29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8351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Operador Relacional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B74295-ABB1-4857-B545-F9A30B6CE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19" y="1419622"/>
            <a:ext cx="6330083" cy="11521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D30EA96-A514-4DB5-9775-A9EB48372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152" y="2546555"/>
            <a:ext cx="3600400" cy="23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5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8351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Operador Lógico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D34909-2371-4EDD-B065-1E3C8535D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340768"/>
            <a:ext cx="5130882" cy="36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3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8351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Operador Lógico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A75A2C-FCE6-4E87-A3D7-A470038BC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54916"/>
            <a:ext cx="4972793" cy="197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355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Estrutura condicional 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Simples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6D0151-4211-41E6-A710-A4E545C6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105336"/>
            <a:ext cx="5472608" cy="238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5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355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Estrutura condicional 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Simples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A927DA-1B3E-4DE0-8BCB-00D87F6F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37" y="2104430"/>
            <a:ext cx="41243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355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Estrutura condicional 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Composta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29E555-8824-4CAB-BF61-0311B4CEB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1926940"/>
            <a:ext cx="6408712" cy="151575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3522ECA-DCDD-4F33-B8AE-DB64BD776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0" y="3586690"/>
            <a:ext cx="2476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0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355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Estrutura condicional 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Composta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CFBB60-E017-4A4B-91AC-AF667600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1923678"/>
            <a:ext cx="33337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8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355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Estrutura condicional 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Composta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73F4A9-0B0A-4234-A3C7-B1DFFE3F3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908009"/>
            <a:ext cx="3600400" cy="30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42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Estruturas de repetição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F953B5-664D-479D-A56C-94750D275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347614"/>
            <a:ext cx="7753750" cy="100811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2820B4B-BF06-4E6F-9518-DD5CFD476988}"/>
              </a:ext>
            </a:extLst>
          </p:cNvPr>
          <p:cNvSpPr txBox="1"/>
          <p:nvPr/>
        </p:nvSpPr>
        <p:spPr>
          <a:xfrm>
            <a:off x="827584" y="2571750"/>
            <a:ext cx="80509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Conhecidas como Loop onde cada repetição é uma interação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2400" dirty="0"/>
              <a:t>Com verificação no inicio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2400" dirty="0"/>
              <a:t>Com verificação no fim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2400" dirty="0"/>
              <a:t>Por contagem</a:t>
            </a:r>
          </a:p>
        </p:txBody>
      </p:sp>
    </p:spTree>
    <p:extLst>
      <p:ext uri="{BB962C8B-B14F-4D97-AF65-F5344CB8AC3E}">
        <p14:creationId xmlns:p14="http://schemas.microsoft.com/office/powerpoint/2010/main" val="65298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6749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/>
              <a:t>Lógica de programação</a:t>
            </a:r>
            <a:br>
              <a:rPr lang="pt-BR" dirty="0"/>
            </a:br>
            <a:r>
              <a:rPr lang="pt-BR" dirty="0"/>
              <a:t>Algoritmo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9CCFE9-19F6-495C-92D5-CE5C63EB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594" y="1419622"/>
            <a:ext cx="6141231" cy="33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87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Estruturas de repetição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820B4B-BF06-4E6F-9518-DD5CFD476988}"/>
              </a:ext>
            </a:extLst>
          </p:cNvPr>
          <p:cNvSpPr txBox="1"/>
          <p:nvPr/>
        </p:nvSpPr>
        <p:spPr>
          <a:xfrm>
            <a:off x="1691680" y="1275606"/>
            <a:ext cx="4046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2400" dirty="0"/>
              <a:t>Com verificação no inicio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9CB920-9BBE-4EF2-B17C-81FD8E719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62" y="1888230"/>
            <a:ext cx="5409378" cy="25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17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Estruturas de repetição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820B4B-BF06-4E6F-9518-DD5CFD476988}"/>
              </a:ext>
            </a:extLst>
          </p:cNvPr>
          <p:cNvSpPr txBox="1"/>
          <p:nvPr/>
        </p:nvSpPr>
        <p:spPr>
          <a:xfrm>
            <a:off x="1691680" y="1275606"/>
            <a:ext cx="4046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2400" dirty="0"/>
              <a:t>Com verificação no inicio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1FE1ED-9D5F-46EC-ADB9-A455F89C0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067694"/>
            <a:ext cx="3937596" cy="196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75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Estruturas de repetição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820B4B-BF06-4E6F-9518-DD5CFD476988}"/>
              </a:ext>
            </a:extLst>
          </p:cNvPr>
          <p:cNvSpPr txBox="1"/>
          <p:nvPr/>
        </p:nvSpPr>
        <p:spPr>
          <a:xfrm>
            <a:off x="1691680" y="1275606"/>
            <a:ext cx="3837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2400" dirty="0"/>
              <a:t>Com verificação no Fim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D7F3EB-F3C6-42B4-AF72-2C9F15470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888133"/>
            <a:ext cx="2824138" cy="22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28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Estruturas de repetição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820B4B-BF06-4E6F-9518-DD5CFD476988}"/>
              </a:ext>
            </a:extLst>
          </p:cNvPr>
          <p:cNvSpPr txBox="1"/>
          <p:nvPr/>
        </p:nvSpPr>
        <p:spPr>
          <a:xfrm>
            <a:off x="1691680" y="1275606"/>
            <a:ext cx="3837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2400" dirty="0"/>
              <a:t>Com verificação no Fim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092E4A-18BA-4B10-A332-DABF4865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170261"/>
            <a:ext cx="3955333" cy="196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Estruturas de repetição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820B4B-BF06-4E6F-9518-DD5CFD476988}"/>
              </a:ext>
            </a:extLst>
          </p:cNvPr>
          <p:cNvSpPr txBox="1"/>
          <p:nvPr/>
        </p:nvSpPr>
        <p:spPr>
          <a:xfrm>
            <a:off x="1691680" y="1275606"/>
            <a:ext cx="397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2400" dirty="0"/>
              <a:t>Repetição por contagem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F7805D-6ACC-4039-9821-7F07EF08E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437" y="2049102"/>
            <a:ext cx="4976378" cy="2355131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Zoom de Slide 6">
                <a:extLst>
                  <a:ext uri="{FF2B5EF4-FFF2-40B4-BE49-F238E27FC236}">
                    <a16:creationId xmlns:a16="http://schemas.microsoft.com/office/drawing/2014/main" id="{D3729A83-3D94-4C6B-883B-5F56E02FA9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4504891"/>
                  </p:ext>
                </p:extLst>
              </p:nvPr>
            </p:nvGraphicFramePr>
            <p:xfrm>
              <a:off x="-1618013" y="2516811"/>
              <a:ext cx="2286000" cy="1285875"/>
            </p:xfrm>
            <a:graphic>
              <a:graphicData uri="http://schemas.microsoft.com/office/powerpoint/2016/slidezoom">
                <pslz:sldZm>
                  <pslz:sldZmObj sldId="328" cId="1682104670">
                    <pslz:zmPr id="{28CC8EC1-C334-4C6B-9FBA-31F95F06B4A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Zoom de Slide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3729A83-3D94-4C6B-883B-5F56E02FA9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18013" y="2516811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104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Estruturas de repetição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820B4B-BF06-4E6F-9518-DD5CFD476988}"/>
              </a:ext>
            </a:extLst>
          </p:cNvPr>
          <p:cNvSpPr txBox="1"/>
          <p:nvPr/>
        </p:nvSpPr>
        <p:spPr>
          <a:xfrm>
            <a:off x="1619672" y="1711273"/>
            <a:ext cx="397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2400" dirty="0"/>
              <a:t>Repetição por contagem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7EA300-8A8D-449C-A531-B7F75B96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02" y="2715766"/>
            <a:ext cx="7003596" cy="19442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4615DBA-91AF-45FC-AE1B-38CA3A764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281" y="1378997"/>
            <a:ext cx="2520280" cy="119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1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Estruturas de repetição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820B4B-BF06-4E6F-9518-DD5CFD476988}"/>
              </a:ext>
            </a:extLst>
          </p:cNvPr>
          <p:cNvSpPr txBox="1"/>
          <p:nvPr/>
        </p:nvSpPr>
        <p:spPr>
          <a:xfrm>
            <a:off x="1619672" y="1711273"/>
            <a:ext cx="397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2400" dirty="0"/>
              <a:t>Repetição por contagem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502E24-E909-4C42-B766-A0B4699C5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48" y="2551877"/>
            <a:ext cx="4536504" cy="19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28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1059582"/>
            <a:ext cx="7200800" cy="4083918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Array</a:t>
            </a:r>
            <a:r>
              <a:rPr lang="pt-BR" dirty="0">
                <a:solidFill>
                  <a:srgbClr val="FF0000"/>
                </a:solidFill>
              </a:rPr>
              <a:t>, Vetores e Matrizes</a:t>
            </a:r>
          </a:p>
          <a:p>
            <a:pPr marL="0" indent="0">
              <a:buNone/>
            </a:pPr>
            <a:r>
              <a:rPr lang="pt-BR" sz="1800" dirty="0"/>
              <a:t>Um vetor ou </a:t>
            </a:r>
            <a:r>
              <a:rPr lang="pt-BR" sz="1800" dirty="0" err="1"/>
              <a:t>array</a:t>
            </a:r>
            <a:r>
              <a:rPr lang="pt-BR" sz="1800" dirty="0"/>
              <a:t> é uma estrutura de dados que armazena uma coleção de elementos, identificado por um índice.</a:t>
            </a:r>
          </a:p>
          <a:p>
            <a:pPr marL="0" indent="0">
              <a:buNone/>
            </a:pPr>
            <a:r>
              <a:rPr lang="pt-BR" sz="1800" dirty="0"/>
              <a:t>Uma matriz é um vetor com 2 ou mais direções ( matriz bidimensional ou tridimensional ou não desenhável 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  A    B   C</a:t>
            </a:r>
          </a:p>
          <a:p>
            <a:pPr marL="0" indent="0">
              <a:buNone/>
            </a:pPr>
            <a:r>
              <a:rPr lang="pt-BR" sz="1800" dirty="0"/>
              <a:t>  D    E   F</a:t>
            </a:r>
          </a:p>
          <a:p>
            <a:pPr marL="0" indent="0">
              <a:buNone/>
            </a:pPr>
            <a:r>
              <a:rPr lang="pt-BR" sz="1800" dirty="0"/>
              <a:t>  G    H   I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>
                <a:solidFill>
                  <a:srgbClr val="0070C0"/>
                </a:solidFill>
              </a:rPr>
              <a:t>Exemplo: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70C0"/>
                </a:solidFill>
              </a:rPr>
              <a:t>Var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70C0"/>
                </a:solidFill>
              </a:rPr>
              <a:t>Nome : vetor [1..2] de </a:t>
            </a:r>
            <a:r>
              <a:rPr lang="pt-BR" sz="1800" dirty="0" err="1">
                <a:solidFill>
                  <a:srgbClr val="0070C0"/>
                </a:solidFill>
              </a:rPr>
              <a:t>Caracter</a:t>
            </a:r>
            <a:endParaRPr lang="pt-BR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70C0"/>
                </a:solidFill>
              </a:rPr>
              <a:t>nota: vetor [1..8] de real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0070C0"/>
                </a:solidFill>
              </a:rPr>
              <a:t>Nome_Matriz</a:t>
            </a:r>
            <a:r>
              <a:rPr lang="pt-BR" sz="1800" dirty="0">
                <a:solidFill>
                  <a:srgbClr val="0070C0"/>
                </a:solidFill>
              </a:rPr>
              <a:t> : vetor [1..2,1..5] de </a:t>
            </a:r>
            <a:r>
              <a:rPr lang="pt-BR" sz="1800" dirty="0" err="1">
                <a:solidFill>
                  <a:srgbClr val="0070C0"/>
                </a:solidFill>
              </a:rPr>
              <a:t>Caracter</a:t>
            </a:r>
            <a:endParaRPr lang="pt-BR" sz="1800" dirty="0">
              <a:solidFill>
                <a:srgbClr val="0070C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059832" y="123478"/>
            <a:ext cx="3257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Linguagem C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314872" y="2597110"/>
            <a:ext cx="0" cy="936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2250976" y="2597110"/>
            <a:ext cx="0" cy="936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403104" y="2597110"/>
            <a:ext cx="1080120" cy="792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555504" y="2749510"/>
            <a:ext cx="1080120" cy="792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707904" y="2901910"/>
            <a:ext cx="1080120" cy="792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15EAD7-2307-46F1-8E54-433682041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Nome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vetor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1.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Caracter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nota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vetor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1.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 real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5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 (reduzido)</a:t>
            </a:r>
          </a:p>
        </p:txBody>
      </p:sp>
      <p:grpSp>
        <p:nvGrpSpPr>
          <p:cNvPr id="16" name="Agrupar 15"/>
          <p:cNvGrpSpPr/>
          <p:nvPr/>
        </p:nvGrpSpPr>
        <p:grpSpPr>
          <a:xfrm>
            <a:off x="1547664" y="1063229"/>
            <a:ext cx="1656184" cy="572417"/>
            <a:chOff x="2123728" y="1063229"/>
            <a:chExt cx="1656184" cy="572417"/>
          </a:xfrm>
        </p:grpSpPr>
        <p:sp>
          <p:nvSpPr>
            <p:cNvPr id="4" name="Retângulo Arredondado 3"/>
            <p:cNvSpPr/>
            <p:nvPr/>
          </p:nvSpPr>
          <p:spPr>
            <a:xfrm>
              <a:off x="2123728" y="1063229"/>
              <a:ext cx="1656184" cy="572417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607014" y="1168327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Inicio</a:t>
              </a:r>
            </a:p>
          </p:txBody>
        </p:sp>
      </p:grpSp>
      <p:grpSp>
        <p:nvGrpSpPr>
          <p:cNvPr id="17" name="Agrupar 16"/>
          <p:cNvGrpSpPr/>
          <p:nvPr/>
        </p:nvGrpSpPr>
        <p:grpSpPr>
          <a:xfrm>
            <a:off x="1890906" y="2228342"/>
            <a:ext cx="1855955" cy="1588367"/>
            <a:chOff x="2500021" y="2228342"/>
            <a:chExt cx="1855955" cy="1588367"/>
          </a:xfrm>
        </p:grpSpPr>
        <p:sp>
          <p:nvSpPr>
            <p:cNvPr id="6" name="Retângulo 5"/>
            <p:cNvSpPr/>
            <p:nvPr/>
          </p:nvSpPr>
          <p:spPr>
            <a:xfrm rot="2592618">
              <a:off x="2500021" y="2228342"/>
              <a:ext cx="1080120" cy="10113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582263" y="2536865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Decisão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3779912" y="2733997"/>
              <a:ext cx="576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3061538" y="3472310"/>
              <a:ext cx="0" cy="3235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3901071" y="238708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806588" y="344737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</a:t>
              </a: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1609949" y="4161037"/>
            <a:ext cx="1751049" cy="648072"/>
            <a:chOff x="2186013" y="3999708"/>
            <a:chExt cx="1751049" cy="648072"/>
          </a:xfrm>
        </p:grpSpPr>
        <p:sp>
          <p:nvSpPr>
            <p:cNvPr id="14" name="Retângulo 13"/>
            <p:cNvSpPr/>
            <p:nvPr/>
          </p:nvSpPr>
          <p:spPr>
            <a:xfrm>
              <a:off x="2186013" y="3999708"/>
              <a:ext cx="1751049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669786" y="4041660"/>
              <a:ext cx="740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Ações</a:t>
              </a:r>
            </a:p>
          </p:txBody>
        </p:sp>
      </p:grpSp>
      <p:cxnSp>
        <p:nvCxnSpPr>
          <p:cNvPr id="23" name="Conector de Seta Reta 22"/>
          <p:cNvCxnSpPr>
            <a:stCxn id="4" idx="2"/>
          </p:cNvCxnSpPr>
          <p:nvPr/>
        </p:nvCxnSpPr>
        <p:spPr>
          <a:xfrm>
            <a:off x="2375756" y="1635646"/>
            <a:ext cx="0" cy="414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2464015" y="3788053"/>
            <a:ext cx="0" cy="414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18607" y="2147912"/>
            <a:ext cx="132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Indicadores </a:t>
            </a:r>
          </a:p>
          <a:p>
            <a:r>
              <a:rPr lang="pt-BR" dirty="0"/>
              <a:t>de Fluxo</a:t>
            </a:r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1642880" y="1876224"/>
            <a:ext cx="569749" cy="368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5" idx="2"/>
          </p:cNvCxnSpPr>
          <p:nvPr/>
        </p:nvCxnSpPr>
        <p:spPr>
          <a:xfrm>
            <a:off x="980744" y="2794243"/>
            <a:ext cx="1237140" cy="1127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 flipV="1">
            <a:off x="3776697" y="1816980"/>
            <a:ext cx="11592" cy="9394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2425170" y="1843114"/>
            <a:ext cx="1376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3929998" y="1095975"/>
            <a:ext cx="504056" cy="443584"/>
            <a:chOff x="6588224" y="1843114"/>
            <a:chExt cx="504056" cy="443584"/>
          </a:xfrm>
        </p:grpSpPr>
        <p:sp>
          <p:nvSpPr>
            <p:cNvPr id="38" name="Elipse 37"/>
            <p:cNvSpPr/>
            <p:nvPr/>
          </p:nvSpPr>
          <p:spPr>
            <a:xfrm>
              <a:off x="6588224" y="1843114"/>
              <a:ext cx="504056" cy="4435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673379" y="188906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</a:p>
          </p:txBody>
        </p:sp>
      </p:grpSp>
      <p:sp>
        <p:nvSpPr>
          <p:cNvPr id="40" name="CaixaDeTexto 39"/>
          <p:cNvSpPr txBox="1"/>
          <p:nvPr/>
        </p:nvSpPr>
        <p:spPr>
          <a:xfrm>
            <a:off x="4404910" y="1051501"/>
            <a:ext cx="242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Conector onde N é o numero do conector</a:t>
            </a:r>
          </a:p>
        </p:txBody>
      </p:sp>
      <p:grpSp>
        <p:nvGrpSpPr>
          <p:cNvPr id="42" name="Agrupar 41"/>
          <p:cNvGrpSpPr/>
          <p:nvPr/>
        </p:nvGrpSpPr>
        <p:grpSpPr>
          <a:xfrm>
            <a:off x="4716016" y="1923678"/>
            <a:ext cx="1014120" cy="369332"/>
            <a:chOff x="2123728" y="980105"/>
            <a:chExt cx="1656184" cy="696624"/>
          </a:xfrm>
        </p:grpSpPr>
        <p:sp>
          <p:nvSpPr>
            <p:cNvPr id="43" name="Retângulo Arredondado 42"/>
            <p:cNvSpPr/>
            <p:nvPr/>
          </p:nvSpPr>
          <p:spPr>
            <a:xfrm>
              <a:off x="2123728" y="1063229"/>
              <a:ext cx="1656184" cy="572417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41963" y="980105"/>
              <a:ext cx="1126222" cy="6966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Inicio</a:t>
              </a:r>
            </a:p>
          </p:txBody>
        </p:sp>
      </p:grpSp>
      <p:sp>
        <p:nvSpPr>
          <p:cNvPr id="46" name="Retângulo 45"/>
          <p:cNvSpPr/>
          <p:nvPr/>
        </p:nvSpPr>
        <p:spPr>
          <a:xfrm rot="2504636">
            <a:off x="4946655" y="2684295"/>
            <a:ext cx="502678" cy="5334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4846209" y="2771194"/>
            <a:ext cx="7537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dirty="0"/>
              <a:t>Decisão</a:t>
            </a:r>
          </a:p>
        </p:txBody>
      </p:sp>
      <p:cxnSp>
        <p:nvCxnSpPr>
          <p:cNvPr id="48" name="Conector reto 47"/>
          <p:cNvCxnSpPr/>
          <p:nvPr/>
        </p:nvCxnSpPr>
        <p:spPr>
          <a:xfrm>
            <a:off x="5552024" y="2929744"/>
            <a:ext cx="3509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5211065" y="3317623"/>
            <a:ext cx="0" cy="13038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 flipH="1">
            <a:off x="5476736" y="2614563"/>
            <a:ext cx="288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5227900" y="3190341"/>
            <a:ext cx="176946" cy="1488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grpSp>
        <p:nvGrpSpPr>
          <p:cNvPr id="52" name="Agrupar 51"/>
          <p:cNvGrpSpPr/>
          <p:nvPr/>
        </p:nvGrpSpPr>
        <p:grpSpPr>
          <a:xfrm>
            <a:off x="4716016" y="3778500"/>
            <a:ext cx="1072208" cy="369332"/>
            <a:chOff x="2186013" y="3981499"/>
            <a:chExt cx="1751049" cy="696622"/>
          </a:xfrm>
        </p:grpSpPr>
        <p:sp>
          <p:nvSpPr>
            <p:cNvPr id="53" name="Retângulo 52"/>
            <p:cNvSpPr/>
            <p:nvPr/>
          </p:nvSpPr>
          <p:spPr>
            <a:xfrm>
              <a:off x="2186013" y="3999708"/>
              <a:ext cx="1751049" cy="64807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574287" y="3981499"/>
              <a:ext cx="1332514" cy="6966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 1</a:t>
              </a:r>
            </a:p>
          </p:txBody>
        </p:sp>
      </p:grpSp>
      <p:cxnSp>
        <p:nvCxnSpPr>
          <p:cNvPr id="55" name="Conector de Seta Reta 54"/>
          <p:cNvCxnSpPr/>
          <p:nvPr/>
        </p:nvCxnSpPr>
        <p:spPr>
          <a:xfrm>
            <a:off x="5169916" y="2271230"/>
            <a:ext cx="17446" cy="313433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H="1">
            <a:off x="5192706" y="3440957"/>
            <a:ext cx="7705" cy="36944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H="1">
            <a:off x="5203360" y="4121936"/>
            <a:ext cx="7705" cy="36944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4935334" y="4474688"/>
            <a:ext cx="504056" cy="443584"/>
            <a:chOff x="6588224" y="1843114"/>
            <a:chExt cx="504056" cy="443584"/>
          </a:xfrm>
        </p:grpSpPr>
        <p:sp>
          <p:nvSpPr>
            <p:cNvPr id="65" name="Elipse 64"/>
            <p:cNvSpPr/>
            <p:nvPr/>
          </p:nvSpPr>
          <p:spPr>
            <a:xfrm>
              <a:off x="6588224" y="1843114"/>
              <a:ext cx="504056" cy="4435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6630900" y="18890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22</a:t>
              </a:r>
            </a:p>
          </p:txBody>
        </p:sp>
      </p:grpSp>
      <p:grpSp>
        <p:nvGrpSpPr>
          <p:cNvPr id="67" name="Agrupar 66"/>
          <p:cNvGrpSpPr/>
          <p:nvPr/>
        </p:nvGrpSpPr>
        <p:grpSpPr>
          <a:xfrm>
            <a:off x="5919698" y="2684408"/>
            <a:ext cx="504056" cy="443584"/>
            <a:chOff x="6588224" y="1843114"/>
            <a:chExt cx="504056" cy="443584"/>
          </a:xfrm>
        </p:grpSpPr>
        <p:sp>
          <p:nvSpPr>
            <p:cNvPr id="68" name="Elipse 67"/>
            <p:cNvSpPr/>
            <p:nvPr/>
          </p:nvSpPr>
          <p:spPr>
            <a:xfrm>
              <a:off x="6588224" y="1843114"/>
              <a:ext cx="504056" cy="4435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6689408" y="18890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73" name="Retângulo 72"/>
          <p:cNvSpPr/>
          <p:nvPr/>
        </p:nvSpPr>
        <p:spPr>
          <a:xfrm rot="2504636">
            <a:off x="6948910" y="2980421"/>
            <a:ext cx="502678" cy="5334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/>
          <p:cNvSpPr txBox="1"/>
          <p:nvPr/>
        </p:nvSpPr>
        <p:spPr>
          <a:xfrm>
            <a:off x="6848464" y="3067320"/>
            <a:ext cx="7537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dirty="0"/>
              <a:t>Decisão</a:t>
            </a:r>
          </a:p>
        </p:txBody>
      </p:sp>
      <p:cxnSp>
        <p:nvCxnSpPr>
          <p:cNvPr id="75" name="Conector reto 74"/>
          <p:cNvCxnSpPr/>
          <p:nvPr/>
        </p:nvCxnSpPr>
        <p:spPr>
          <a:xfrm>
            <a:off x="7554279" y="3225870"/>
            <a:ext cx="3509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7213320" y="3613749"/>
            <a:ext cx="0" cy="13038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flipH="1">
            <a:off x="7478991" y="2910689"/>
            <a:ext cx="288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7230155" y="3486467"/>
            <a:ext cx="176946" cy="1488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grpSp>
        <p:nvGrpSpPr>
          <p:cNvPr id="79" name="Agrupar 78"/>
          <p:cNvGrpSpPr/>
          <p:nvPr/>
        </p:nvGrpSpPr>
        <p:grpSpPr>
          <a:xfrm>
            <a:off x="6718271" y="4074626"/>
            <a:ext cx="1072208" cy="369332"/>
            <a:chOff x="2186013" y="3981499"/>
            <a:chExt cx="1751049" cy="696622"/>
          </a:xfrm>
        </p:grpSpPr>
        <p:sp>
          <p:nvSpPr>
            <p:cNvPr id="80" name="Retângulo 79"/>
            <p:cNvSpPr/>
            <p:nvPr/>
          </p:nvSpPr>
          <p:spPr>
            <a:xfrm>
              <a:off x="2186013" y="3999708"/>
              <a:ext cx="1751049" cy="64807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2574287" y="3981499"/>
              <a:ext cx="1332514" cy="6966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 2</a:t>
              </a:r>
            </a:p>
          </p:txBody>
        </p:sp>
      </p:grpSp>
      <p:cxnSp>
        <p:nvCxnSpPr>
          <p:cNvPr id="82" name="Conector de Seta Reta 81"/>
          <p:cNvCxnSpPr/>
          <p:nvPr/>
        </p:nvCxnSpPr>
        <p:spPr>
          <a:xfrm>
            <a:off x="7172171" y="2567356"/>
            <a:ext cx="17446" cy="313433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flipH="1">
            <a:off x="7194961" y="3737083"/>
            <a:ext cx="7705" cy="36944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>
            <a:off x="6804248" y="3719682"/>
            <a:ext cx="421082" cy="828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6300192" y="3506171"/>
            <a:ext cx="504056" cy="443584"/>
            <a:chOff x="6588224" y="1843114"/>
            <a:chExt cx="504056" cy="443584"/>
          </a:xfrm>
        </p:grpSpPr>
        <p:sp>
          <p:nvSpPr>
            <p:cNvPr id="86" name="Elipse 85"/>
            <p:cNvSpPr/>
            <p:nvPr/>
          </p:nvSpPr>
          <p:spPr>
            <a:xfrm>
              <a:off x="6588224" y="1843114"/>
              <a:ext cx="504056" cy="4435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6630900" y="18890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22</a:t>
              </a:r>
            </a:p>
          </p:txBody>
        </p:sp>
      </p:grpSp>
      <p:grpSp>
        <p:nvGrpSpPr>
          <p:cNvPr id="88" name="Agrupar 87"/>
          <p:cNvGrpSpPr/>
          <p:nvPr/>
        </p:nvGrpSpPr>
        <p:grpSpPr>
          <a:xfrm>
            <a:off x="6937589" y="2101959"/>
            <a:ext cx="504056" cy="443584"/>
            <a:chOff x="6588224" y="1843114"/>
            <a:chExt cx="504056" cy="443584"/>
          </a:xfrm>
        </p:grpSpPr>
        <p:sp>
          <p:nvSpPr>
            <p:cNvPr id="89" name="Elipse 88"/>
            <p:cNvSpPr/>
            <p:nvPr/>
          </p:nvSpPr>
          <p:spPr>
            <a:xfrm>
              <a:off x="6588224" y="1843114"/>
              <a:ext cx="504056" cy="4435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6689408" y="18890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7905209" y="3007136"/>
            <a:ext cx="1072208" cy="369332"/>
            <a:chOff x="2186013" y="3981499"/>
            <a:chExt cx="1751049" cy="696622"/>
          </a:xfrm>
        </p:grpSpPr>
        <p:sp>
          <p:nvSpPr>
            <p:cNvPr id="94" name="Retângulo 93"/>
            <p:cNvSpPr/>
            <p:nvPr/>
          </p:nvSpPr>
          <p:spPr>
            <a:xfrm>
              <a:off x="2186013" y="3999708"/>
              <a:ext cx="1751049" cy="64807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2574287" y="3981499"/>
              <a:ext cx="1332514" cy="6966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37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42227" y="171051"/>
            <a:ext cx="6072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Linguagens estruturadas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419872" y="1178400"/>
            <a:ext cx="1656184" cy="8640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419872" y="2389532"/>
            <a:ext cx="1656184" cy="8640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3795886"/>
            <a:ext cx="1656184" cy="8640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215847" y="1294023"/>
            <a:ext cx="1287760" cy="4742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364088" y="1443027"/>
            <a:ext cx="1056658" cy="313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154996" y="2487143"/>
            <a:ext cx="1080120" cy="6688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859829" y="2584754"/>
            <a:ext cx="887558" cy="4449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556650" y="2638555"/>
            <a:ext cx="383299" cy="3660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859829" y="3903668"/>
            <a:ext cx="1287557" cy="5844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3131840" y="1153325"/>
            <a:ext cx="1440160" cy="272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644008" y="1408190"/>
            <a:ext cx="859599" cy="1172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4937804" y="1555270"/>
            <a:ext cx="852568" cy="183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3995745" y="1712710"/>
            <a:ext cx="852568" cy="183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623099" y="1857146"/>
            <a:ext cx="0" cy="7146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863414" y="2464278"/>
            <a:ext cx="708586" cy="251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672675" y="2612307"/>
            <a:ext cx="469692" cy="124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5254436" y="2656004"/>
            <a:ext cx="469692" cy="124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>
            <a:off x="5100533" y="2830691"/>
            <a:ext cx="531434" cy="1317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4495675" y="2903949"/>
            <a:ext cx="531434" cy="1317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>
            <a:off x="3890817" y="2977207"/>
            <a:ext cx="531434" cy="1317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3668613" y="3156017"/>
            <a:ext cx="0" cy="7146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4268871" y="3922059"/>
            <a:ext cx="859599" cy="1172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4443910" y="4299237"/>
            <a:ext cx="852568" cy="183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3643293" y="4390761"/>
            <a:ext cx="0" cy="7146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o 39"/>
          <p:cNvSpPr/>
          <p:nvPr/>
        </p:nvSpPr>
        <p:spPr>
          <a:xfrm rot="13329803">
            <a:off x="2210910" y="689116"/>
            <a:ext cx="5100960" cy="4933800"/>
          </a:xfrm>
          <a:prstGeom prst="arc">
            <a:avLst/>
          </a:prstGeom>
          <a:ln w="381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 rot="12815648">
            <a:off x="4703759" y="1494842"/>
            <a:ext cx="1029386" cy="1171264"/>
          </a:xfrm>
          <a:prstGeom prst="arc">
            <a:avLst/>
          </a:prstGeom>
          <a:ln w="38100">
            <a:solidFill>
              <a:srgbClr val="0070C0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978475" y="2039390"/>
            <a:ext cx="74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GOTO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6550696" y="1595536"/>
            <a:ext cx="113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Nunca</a:t>
            </a:r>
          </a:p>
        </p:txBody>
      </p:sp>
      <p:sp>
        <p:nvSpPr>
          <p:cNvPr id="44" name="Seta para a Direita 43"/>
          <p:cNvSpPr/>
          <p:nvPr/>
        </p:nvSpPr>
        <p:spPr>
          <a:xfrm rot="9278828">
            <a:off x="5705023" y="1843136"/>
            <a:ext cx="733306" cy="3052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5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1" grpId="0" animBg="1"/>
      <p:bldP spid="14" grpId="0" animBg="1"/>
      <p:bldP spid="40" grpId="0" animBg="1"/>
      <p:bldP spid="41" grpId="0" animBg="1"/>
      <p:bldP spid="42" grpId="0"/>
      <p:bldP spid="43" grpId="0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8351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9F4A43-C44B-4EC5-ADC5-D8D3AD709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59" y="987574"/>
            <a:ext cx="5628681" cy="38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8351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Entrada e saída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59B401-418F-4E47-A237-D2DA1761F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896149"/>
            <a:ext cx="5976664" cy="17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0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8351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Entrada e saída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83E5B3-2074-4D2C-A003-D0761603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707654"/>
            <a:ext cx="5256584" cy="28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9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8351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Operador de atribuição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A4757C-6708-4ECB-8267-F0752209B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82" y="1995686"/>
            <a:ext cx="3434236" cy="191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2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8351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G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Operador </a:t>
            </a:r>
            <a:r>
              <a:rPr lang="pt-BR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Aritmetico</a:t>
            </a:r>
            <a:br>
              <a:rPr lang="pt-B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1DDA57-A254-4FF2-AEDA-29423D21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515" y="1352550"/>
            <a:ext cx="5632970" cy="33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41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44&quot;&gt;&lt;property id=&quot;20148&quot; value=&quot;5&quot;/&gt;&lt;property id=&quot;20300&quot; value=&quot;Slide 2&quot;/&gt;&lt;property id=&quot;20307&quot; value=&quot;284&quot;/&gt;&lt;/object&gt;&lt;object type=&quot;3&quot; unique_id=&quot;10079&quot;&gt;&lt;property id=&quot;20148&quot; value=&quot;5&quot;/&gt;&lt;property id=&quot;20300&quot; value=&quot;Slide 4 - &amp;quot;Linguagem C Tudo tem que definir &amp;quot;&quot;/&gt;&lt;property id=&quot;20307&quot; value=&quot;285&quot;/&gt;&lt;/object&gt;&lt;object type=&quot;3&quot; unique_id=&quot;10096&quot;&gt;&lt;property id=&quot;20148&quot; value=&quot;5&quot;/&gt;&lt;property id=&quot;20300&quot; value=&quot;Slide 5&quot;/&gt;&lt;property id=&quot;20307&quot; value=&quot;286&quot;/&gt;&lt;/object&gt;&lt;object type=&quot;3&quot; unique_id=&quot;10097&quot;&gt;&lt;property id=&quot;20148&quot; value=&quot;5&quot;/&gt;&lt;property id=&quot;20300&quot; value=&quot;Slide 6&quot;/&gt;&lt;property id=&quot;20307&quot; value=&quot;287&quot;/&gt;&lt;/object&gt;&lt;object type=&quot;3&quot; unique_id=&quot;10170&quot;&gt;&lt;property id=&quot;20148&quot; value=&quot;5&quot;/&gt;&lt;property id=&quot;20300&quot; value=&quot;Slide 9&quot;/&gt;&lt;property id=&quot;20307&quot; value=&quot;288&quot;/&gt;&lt;/object&gt;&lt;object type=&quot;3&quot; unique_id=&quot;10171&quot;&gt;&lt;property id=&quot;20148&quot; value=&quot;5&quot;/&gt;&lt;property id=&quot;20300&quot; value=&quot;Slide 10&quot;/&gt;&lt;property id=&quot;20307&quot; value=&quot;291&quot;/&gt;&lt;/object&gt;&lt;object type=&quot;3&quot; unique_id=&quot;10172&quot;&gt;&lt;property id=&quot;20148&quot; value=&quot;5&quot;/&gt;&lt;property id=&quot;20300&quot; value=&quot;Slide 11&quot;/&gt;&lt;property id=&quot;20307&quot; value=&quot;289&quot;/&gt;&lt;/object&gt;&lt;object type=&quot;3&quot; unique_id=&quot;10173&quot;&gt;&lt;property id=&quot;20148&quot; value=&quot;5&quot;/&gt;&lt;property id=&quot;20300&quot; value=&quot;Slide 12&quot;/&gt;&lt;property id=&quot;20307&quot; value=&quot;290&quot;/&gt;&lt;/object&gt;&lt;object type=&quot;3&quot; unique_id=&quot;10174&quot;&gt;&lt;property id=&quot;20148&quot; value=&quot;5&quot;/&gt;&lt;property id=&quot;20300&quot; value=&quot;Slide 13&quot;/&gt;&lt;property id=&quot;20307&quot; value=&quot;292&quot;/&gt;&lt;/object&gt;&lt;object type=&quot;3&quot; unique_id=&quot;10175&quot;&gt;&lt;property id=&quot;20148&quot; value=&quot;5&quot;/&gt;&lt;property id=&quot;20300&quot; value=&quot;Slide 14&quot;/&gt;&lt;property id=&quot;20307&quot; value=&quot;293&quot;/&gt;&lt;/object&gt;&lt;object type=&quot;3&quot; unique_id=&quot;10176&quot;&gt;&lt;property id=&quot;20148&quot; value=&quot;5&quot;/&gt;&lt;property id=&quot;20300&quot; value=&quot;Slide 15&quot;/&gt;&lt;property id=&quot;20307&quot; value=&quot;294&quot;/&gt;&lt;/object&gt;&lt;object type=&quot;3&quot; unique_id=&quot;10177&quot;&gt;&lt;property id=&quot;20148&quot; value=&quot;5&quot;/&gt;&lt;property id=&quot;20300&quot; value=&quot;Slide 16&quot;/&gt;&lt;property id=&quot;20307&quot; value=&quot;295&quot;/&gt;&lt;/object&gt;&lt;object type=&quot;3&quot; unique_id=&quot;10178&quot;&gt;&lt;property id=&quot;20148&quot; value=&quot;5&quot;/&gt;&lt;property id=&quot;20300&quot; value=&quot;Slide 17&quot;/&gt;&lt;property id=&quot;20307&quot; value=&quot;296&quot;/&gt;&lt;/object&gt;&lt;object type=&quot;3&quot; unique_id=&quot;10179&quot;&gt;&lt;property id=&quot;20148&quot; value=&quot;5&quot;/&gt;&lt;property id=&quot;20300&quot; value=&quot;Slide 18&quot;/&gt;&lt;property id=&quot;20307&quot; value=&quot;297&quot;/&gt;&lt;/object&gt;&lt;object type=&quot;3&quot; unique_id=&quot;10292&quot;&gt;&lt;property id=&quot;20148&quot; value=&quot;5&quot;/&gt;&lt;property id=&quot;20300&quot; value=&quot;Slide 19&quot;/&gt;&lt;property id=&quot;20307&quot; value=&quot;298&quot;/&gt;&lt;/object&gt;&lt;object type=&quot;3&quot; unique_id=&quot;10344&quot;&gt;&lt;property id=&quot;20148&quot; value=&quot;5&quot;/&gt;&lt;property id=&quot;20300&quot; value=&quot;Slide 20&quot;/&gt;&lt;property id=&quot;20307&quot; value=&quot;299&quot;/&gt;&lt;/object&gt;&lt;object type=&quot;3&quot; unique_id=&quot;10399&quot;&gt;&lt;property id=&quot;20148&quot; value=&quot;5&quot;/&gt;&lt;property id=&quot;20300&quot; value=&quot;Slide 21&quot;/&gt;&lt;property id=&quot;20307&quot; value=&quot;300&quot;/&gt;&lt;/object&gt;&lt;object type=&quot;3&quot; unique_id=&quot;10477&quot;&gt;&lt;property id=&quot;20148&quot; value=&quot;5&quot;/&gt;&lt;property id=&quot;20300&quot; value=&quot;Slide 22&quot;/&gt;&lt;property id=&quot;20307&quot; value=&quot;301&quot;/&gt;&lt;/object&gt;&lt;object type=&quot;3&quot; unique_id=&quot;10478&quot;&gt;&lt;property id=&quot;20148&quot; value=&quot;5&quot;/&gt;&lt;property id=&quot;20300&quot; value=&quot;Slide 23&quot;/&gt;&lt;property id=&quot;20307&quot; value=&quot;302&quot;/&gt;&lt;/object&gt;&lt;object type=&quot;3&quot; unique_id=&quot;10605&quot;&gt;&lt;property id=&quot;20148&quot; value=&quot;5&quot;/&gt;&lt;property id=&quot;20300&quot; value=&quot;Slide 3&quot;/&gt;&lt;property id=&quot;20307&quot; value=&quot;303&quot;/&gt;&lt;/object&gt;&lt;object type=&quot;3&quot; unique_id=&quot;10738&quot;&gt;&lt;property id=&quot;20148&quot; value=&quot;5&quot;/&gt;&lt;property id=&quot;20300&quot; value=&quot;Slide 7&quot;/&gt;&lt;property id=&quot;20307&quot; value=&quot;304&quot;/&gt;&lt;/object&gt;&lt;object type=&quot;3&quot; unique_id=&quot;10739&quot;&gt;&lt;property id=&quot;20148&quot; value=&quot;5&quot;/&gt;&lt;property id=&quot;20300&quot; value=&quot;Slide 8&quot;/&gt;&lt;property id=&quot;20307&quot; value=&quot;305&quot;/&gt;&lt;/object&gt;&lt;object type=&quot;3&quot; unique_id=&quot;10812&quot;&gt;&lt;property id=&quot;20148&quot; value=&quot;5&quot;/&gt;&lt;property id=&quot;20300&quot; value=&quot;Slide 1 - &amp;quot;Fluxograma (reduzido)&amp;quot;&quot;/&gt;&lt;property id=&quot;20307&quot; value=&quot;306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2381</Words>
  <Application>Microsoft Office PowerPoint</Application>
  <PresentationFormat>Apresentação na tela (16:9)</PresentationFormat>
  <Paragraphs>130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Adobe Fan Heiti Std B</vt:lpstr>
      <vt:lpstr>Arial</vt:lpstr>
      <vt:lpstr>Calibri</vt:lpstr>
      <vt:lpstr>Courier New</vt:lpstr>
      <vt:lpstr>Wingdings</vt:lpstr>
      <vt:lpstr>Tema do Office</vt:lpstr>
      <vt:lpstr>Lógica de programação</vt:lpstr>
      <vt:lpstr>Lógica de programação Algoritmo</vt:lpstr>
      <vt:lpstr>Fluxograma (reduzido)</vt:lpstr>
      <vt:lpstr>Apresentação do PowerPoint</vt:lpstr>
      <vt:lpstr>Visual G </vt:lpstr>
      <vt:lpstr>Visual G Entrada e saída </vt:lpstr>
      <vt:lpstr>Visual G Entrada e saída </vt:lpstr>
      <vt:lpstr>Visual G Operador de atribuição </vt:lpstr>
      <vt:lpstr>Visual G Operador Aritmetico </vt:lpstr>
      <vt:lpstr>Visual G Operador Aritmetico </vt:lpstr>
      <vt:lpstr>Visual G Operador Relacional </vt:lpstr>
      <vt:lpstr>Visual G Operador Lógico </vt:lpstr>
      <vt:lpstr>Visual G Operador Lógico </vt:lpstr>
      <vt:lpstr>Visual G Estrutura condicional  Simples </vt:lpstr>
      <vt:lpstr>Visual G Estrutura condicional  Simples </vt:lpstr>
      <vt:lpstr>Visual G Estrutura condicional  Composta </vt:lpstr>
      <vt:lpstr>Visual G Estrutura condicional  Composta </vt:lpstr>
      <vt:lpstr>Visual G Estrutura condicional  Composta </vt:lpstr>
      <vt:lpstr>Visual G Estruturas de repetição</vt:lpstr>
      <vt:lpstr>Visual G Estruturas de repetição</vt:lpstr>
      <vt:lpstr>Visual G Estruturas de repetição</vt:lpstr>
      <vt:lpstr>Visual G Estruturas de repetição</vt:lpstr>
      <vt:lpstr>Visual G Estruturas de repetição</vt:lpstr>
      <vt:lpstr>Visual G Estruturas de repetição</vt:lpstr>
      <vt:lpstr>Visual G Estruturas de repetição</vt:lpstr>
      <vt:lpstr>Visual G Estruturas de repetição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De Oliveira Andrade</dc:creator>
  <cp:lastModifiedBy>JOAO VAGNER PEREIRA DA SILVA</cp:lastModifiedBy>
  <cp:revision>192</cp:revision>
  <dcterms:created xsi:type="dcterms:W3CDTF">2014-07-10T17:46:06Z</dcterms:created>
  <dcterms:modified xsi:type="dcterms:W3CDTF">2020-04-06T21:33:51Z</dcterms:modified>
</cp:coreProperties>
</file>