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334" r:id="rId3"/>
    <p:sldId id="313" r:id="rId4"/>
    <p:sldId id="323" r:id="rId5"/>
    <p:sldId id="330" r:id="rId6"/>
    <p:sldId id="331" r:id="rId7"/>
    <p:sldId id="305" r:id="rId8"/>
    <p:sldId id="332" r:id="rId9"/>
    <p:sldId id="333" r:id="rId10"/>
    <p:sldId id="329" r:id="rId11"/>
    <p:sldId id="328" r:id="rId12"/>
    <p:sldId id="302" r:id="rId13"/>
    <p:sldId id="289" r:id="rId14"/>
    <p:sldId id="324" r:id="rId15"/>
    <p:sldId id="288" r:id="rId16"/>
    <p:sldId id="326" r:id="rId17"/>
    <p:sldId id="325" r:id="rId18"/>
    <p:sldId id="290" r:id="rId19"/>
    <p:sldId id="312" r:id="rId20"/>
    <p:sldId id="32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733B4-9F1C-4BFA-AA19-BD8CC2AD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AD26D-40DB-40C7-BA27-777681324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6D6B4-152E-4506-B6D1-E4D20D18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743-EA91-4065-B928-BA3895C02E5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39BC5-C5D3-461B-A08E-2B5AC6ED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07303-386F-43C8-B918-ADC10D8B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D6A-000F-4EC7-BFB6-6FF70FCC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B3BDED0C-DAEC-4513-8FE5-0BC66DC3AA1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11/05/2020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F2773F99-396A-4C95-9F7B-91965C8CEDE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ajax_intro.a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E4CD09-F9D3-47BA-811C-A257B0B9E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4" r="33768" b="22599"/>
          <a:stretch/>
        </p:blipFill>
        <p:spPr>
          <a:xfrm>
            <a:off x="7983437" y="4037572"/>
            <a:ext cx="2105418" cy="28204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  <a:p>
            <a:r>
              <a:rPr lang="pt-BR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Javascript</a:t>
            </a:r>
            <a:endParaRPr lang="pt-BR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pt-BR" sz="4800" dirty="0">
              <a:latin typeface="Arial Black" panose="020B0A040201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2E3A8-A8F6-4CDA-8C94-7485D94DDA1B}"/>
              </a:ext>
            </a:extLst>
          </p:cNvPr>
          <p:cNvSpPr txBox="1"/>
          <p:nvPr/>
        </p:nvSpPr>
        <p:spPr>
          <a:xfrm>
            <a:off x="1275024" y="1769704"/>
            <a:ext cx="9641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b="1" dirty="0"/>
              <a:t>Mudar dinamicamente a apresentação visual das páginas,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b="1" dirty="0"/>
              <a:t>conforme o comportamento que você deseja que sua página ou aplicação possua.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b="1" dirty="0"/>
              <a:t>Tudo através do navegador do usuário.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b="1" dirty="0"/>
              <a:t>É possível fazer isso, até mesmo sem conexão com a internet.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8085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 - Angular</a:t>
            </a:r>
          </a:p>
        </p:txBody>
      </p:sp>
      <p:pic>
        <p:nvPicPr>
          <p:cNvPr id="2050" name="Picture 2" descr="página inicial do angularjs">
            <a:extLst>
              <a:ext uri="{FF2B5EF4-FFF2-40B4-BE49-F238E27FC236}">
                <a16:creationId xmlns:a16="http://schemas.microsoft.com/office/drawing/2014/main" id="{60A3CC0F-2BC7-4045-BD3E-D3BAF54F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21" y="212143"/>
            <a:ext cx="3853132" cy="17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BD3CEB-2610-4F4B-9B03-46DA73D5B85E}"/>
              </a:ext>
            </a:extLst>
          </p:cNvPr>
          <p:cNvSpPr/>
          <p:nvPr/>
        </p:nvSpPr>
        <p:spPr>
          <a:xfrm>
            <a:off x="1873346" y="1404810"/>
            <a:ext cx="9634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 de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BAA794-78D7-4F84-AFDF-E4EF8C2C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4" y="1909952"/>
            <a:ext cx="11507371" cy="30815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F04C1E-5A6C-4739-A5ED-399E63244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08338"/>
            <a:ext cx="4828882" cy="27496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3675F5-F858-4E49-B828-C7B2B08D7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710" y="4831492"/>
            <a:ext cx="2934024" cy="18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C9D175-A03E-4B9A-ADBF-6C61163A789B}"/>
              </a:ext>
            </a:extLst>
          </p:cNvPr>
          <p:cNvSpPr/>
          <p:nvPr/>
        </p:nvSpPr>
        <p:spPr>
          <a:xfrm>
            <a:off x="1886492" y="1828756"/>
            <a:ext cx="807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Qual é o significado do NG nas bibliotecas do angular?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91C59C-B99C-431B-A319-B026539BE2AD}"/>
              </a:ext>
            </a:extLst>
          </p:cNvPr>
          <p:cNvSpPr/>
          <p:nvPr/>
        </p:nvSpPr>
        <p:spPr>
          <a:xfrm>
            <a:off x="1737779" y="2645150"/>
            <a:ext cx="98351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Porque "</a:t>
            </a:r>
            <a:r>
              <a:rPr lang="pt-BR" sz="2800" dirty="0" err="1"/>
              <a:t>ng</a:t>
            </a:r>
            <a:r>
              <a:rPr lang="pt-BR" sz="2800" dirty="0"/>
              <a:t>" soa como "Angular",</a:t>
            </a:r>
          </a:p>
          <a:p>
            <a:r>
              <a:rPr lang="pt-BR" sz="2800" dirty="0"/>
              <a:t>No inglês a palavra angular seria pronunciada como [</a:t>
            </a:r>
            <a:r>
              <a:rPr lang="pt-BR" sz="2800" dirty="0" err="1"/>
              <a:t>ang</a:t>
            </a:r>
            <a:r>
              <a:rPr lang="pt-BR" sz="2800" dirty="0"/>
              <a:t>-</a:t>
            </a:r>
            <a:r>
              <a:rPr lang="pt-BR" sz="2800" dirty="0" err="1"/>
              <a:t>gyuh</a:t>
            </a:r>
            <a:r>
              <a:rPr lang="pt-BR" sz="2800" dirty="0"/>
              <a:t>-ler]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8E99571-5FF0-438A-A9B6-A0251B47FFDA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 - Angular</a:t>
            </a:r>
          </a:p>
        </p:txBody>
      </p:sp>
      <p:pic>
        <p:nvPicPr>
          <p:cNvPr id="8" name="Picture 2" descr="página inicial do angularjs">
            <a:extLst>
              <a:ext uri="{FF2B5EF4-FFF2-40B4-BE49-F238E27FC236}">
                <a16:creationId xmlns:a16="http://schemas.microsoft.com/office/drawing/2014/main" id="{3538C6F4-D402-46CF-9891-95612DCD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21" y="212143"/>
            <a:ext cx="3853132" cy="17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24075F-64F0-4B30-B3F5-26AF0541A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24" r="14109" b="18361"/>
          <a:stretch/>
        </p:blipFill>
        <p:spPr>
          <a:xfrm>
            <a:off x="4543865" y="3599257"/>
            <a:ext cx="3474720" cy="3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5016F6-264F-41D5-9962-5EB0BAEE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17" y="1874137"/>
            <a:ext cx="9305925" cy="44196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AA01BB9-0D93-43AF-AD4D-7151F9729BB2}"/>
              </a:ext>
            </a:extLst>
          </p:cNvPr>
          <p:cNvSpPr/>
          <p:nvPr/>
        </p:nvSpPr>
        <p:spPr>
          <a:xfrm>
            <a:off x="2483440" y="1156956"/>
            <a:ext cx="722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hlinkClick r:id="rId3"/>
              </a:rPr>
              <a:t>https://www.w3schools.com/xml/ajax_intro.asp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824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74900" y="212143"/>
            <a:ext cx="8489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calculando o consumo de combustível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841F23-AEA0-4199-A2F5-7FC060F57431}"/>
              </a:ext>
            </a:extLst>
          </p:cNvPr>
          <p:cNvSpPr/>
          <p:nvPr/>
        </p:nvSpPr>
        <p:spPr>
          <a:xfrm>
            <a:off x="1380977" y="1974032"/>
            <a:ext cx="102530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Efetue o cálculo da quantidade de litros de combustível gastos em uma viagem, utilizando um automóvel que faz 12 km por litro. </a:t>
            </a:r>
          </a:p>
          <a:p>
            <a:r>
              <a:rPr lang="pt-BR" sz="2400" dirty="0"/>
              <a:t>Para obter o cálculo, o usuário deve fornecer o tempo gasto (</a:t>
            </a:r>
            <a:r>
              <a:rPr lang="pt-BR" sz="2400" b="1" dirty="0">
                <a:solidFill>
                  <a:srgbClr val="002060"/>
                </a:solidFill>
              </a:rPr>
              <a:t>temp</a:t>
            </a:r>
            <a:r>
              <a:rPr lang="pt-BR" sz="2400" b="1" dirty="0"/>
              <a:t>o</a:t>
            </a:r>
            <a:r>
              <a:rPr lang="pt-BR" sz="2400" dirty="0"/>
              <a:t>) e a velocidade média (</a:t>
            </a:r>
            <a:r>
              <a:rPr lang="pt-BR" sz="2400" b="1" dirty="0">
                <a:solidFill>
                  <a:srgbClr val="002060"/>
                </a:solidFill>
              </a:rPr>
              <a:t>velocidade</a:t>
            </a:r>
            <a:r>
              <a:rPr lang="pt-BR" sz="2400" dirty="0"/>
              <a:t>) durante a viagem. </a:t>
            </a:r>
          </a:p>
          <a:p>
            <a:r>
              <a:rPr lang="pt-BR" sz="2400" dirty="0"/>
              <a:t>Desta fórmula será possível obter a distância percorrida com a fórmula (</a:t>
            </a:r>
            <a:r>
              <a:rPr lang="pt-BR" sz="2400" b="1" dirty="0">
                <a:solidFill>
                  <a:srgbClr val="002060"/>
                </a:solidFill>
              </a:rPr>
              <a:t>distância = tempo * velocidade</a:t>
            </a:r>
            <a:r>
              <a:rPr lang="pt-BR" sz="2400" dirty="0"/>
              <a:t>). </a:t>
            </a:r>
          </a:p>
          <a:p>
            <a:r>
              <a:rPr lang="pt-BR" sz="2400" dirty="0"/>
              <a:t>Possuindo o valor da distância, basta calcular a quantidade de litros de combustível utilizada na viagem utilizando a fórmula (</a:t>
            </a:r>
            <a:r>
              <a:rPr lang="pt-BR" sz="2400" b="1" dirty="0" err="1">
                <a:solidFill>
                  <a:srgbClr val="002060"/>
                </a:solidFill>
              </a:rPr>
              <a:t>litros_usados</a:t>
            </a:r>
            <a:r>
              <a:rPr lang="pt-BR" sz="2400" b="1" dirty="0">
                <a:solidFill>
                  <a:srgbClr val="002060"/>
                </a:solidFill>
              </a:rPr>
              <a:t> = distância/12</a:t>
            </a:r>
            <a:r>
              <a:rPr lang="pt-BR" sz="2400" dirty="0"/>
              <a:t>). </a:t>
            </a:r>
          </a:p>
          <a:p>
            <a:r>
              <a:rPr lang="pt-BR" sz="2400" dirty="0"/>
              <a:t>Ao final, o algoritmo deve apresentar os valores da velocidade média (velocidade), tempo gasto na viagem (tempo), a distância percorrida (distância) e a quantidade de litros (litros usados) utilizados na viagem.</a:t>
            </a:r>
          </a:p>
        </p:txBody>
      </p:sp>
    </p:spTree>
    <p:extLst>
      <p:ext uri="{BB962C8B-B14F-4D97-AF65-F5344CB8AC3E}">
        <p14:creationId xmlns:p14="http://schemas.microsoft.com/office/powerpoint/2010/main" val="233029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74900" y="212143"/>
            <a:ext cx="8489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calculando o consumo de combustível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918A43-08B5-4C49-A22D-C7786A62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9" y="2557003"/>
            <a:ext cx="4450814" cy="246180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F307587-8505-4B59-938B-7CD2AC1D66D3}"/>
              </a:ext>
            </a:extLst>
          </p:cNvPr>
          <p:cNvSpPr/>
          <p:nvPr/>
        </p:nvSpPr>
        <p:spPr>
          <a:xfrm>
            <a:off x="5833403" y="22338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/>
              <a:t>Após o exemplo de pagina ser operacional:</a:t>
            </a:r>
          </a:p>
          <a:p>
            <a:endParaRPr lang="pt-BR" sz="2400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Implementar um </a:t>
            </a:r>
            <a:r>
              <a:rPr lang="pt-BR" sz="2400" dirty="0" err="1"/>
              <a:t>BoxText</a:t>
            </a:r>
            <a:r>
              <a:rPr lang="pt-BR" sz="2400" dirty="0"/>
              <a:t> para digitação do valor do preço do litro da gasolina e recalcular o custo pela viagem;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Próxima aula: recalcular e comparar para combustível em gasolina e álcool.</a:t>
            </a:r>
          </a:p>
        </p:txBody>
      </p:sp>
    </p:spTree>
    <p:extLst>
      <p:ext uri="{BB962C8B-B14F-4D97-AF65-F5344CB8AC3E}">
        <p14:creationId xmlns:p14="http://schemas.microsoft.com/office/powerpoint/2010/main" val="224940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resolvido – Ler e salvar um arquivo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973950-FE9F-449E-B035-31762D1F228F}"/>
              </a:ext>
            </a:extLst>
          </p:cNvPr>
          <p:cNvSpPr/>
          <p:nvPr/>
        </p:nvSpPr>
        <p:spPr>
          <a:xfrm>
            <a:off x="1491175" y="2028025"/>
            <a:ext cx="101990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Faça um programa que digita um texto e salva um arquivo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Faça um programa que leia um arquivo e mostre na tela.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673440-1BA8-4378-B607-3F0559F5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44" y="4090128"/>
            <a:ext cx="2971800" cy="1628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08A3A9-2747-4ED8-9F53-98313D498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13" y="3528184"/>
            <a:ext cx="2975872" cy="31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60320" y="212143"/>
            <a:ext cx="82436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converter temperaturas nas escalas Fahrenheit, Celsius e Kelvin.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973950-FE9F-449E-B035-31762D1F228F}"/>
              </a:ext>
            </a:extLst>
          </p:cNvPr>
          <p:cNvSpPr/>
          <p:nvPr/>
        </p:nvSpPr>
        <p:spPr>
          <a:xfrm>
            <a:off x="1582615" y="2817200"/>
            <a:ext cx="1043119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3200" dirty="0"/>
              <a:t>Faça um programa que converta a digitação em qualquer outra escala de temperatura</a:t>
            </a:r>
          </a:p>
          <a:p>
            <a:pPr>
              <a:buClr>
                <a:srgbClr val="FF0000"/>
              </a:buClr>
            </a:pPr>
            <a:r>
              <a:rPr lang="pt-BR" sz="2400" dirty="0" err="1">
                <a:solidFill>
                  <a:schemeClr val="accent1"/>
                </a:solidFill>
              </a:rPr>
              <a:t>document.getElementById</a:t>
            </a:r>
            <a:r>
              <a:rPr lang="pt-BR" sz="2400" dirty="0">
                <a:solidFill>
                  <a:schemeClr val="accent1"/>
                </a:solidFill>
              </a:rPr>
              <a:t>(“</a:t>
            </a:r>
            <a:r>
              <a:rPr lang="pt-BR" sz="2400" dirty="0" err="1">
                <a:solidFill>
                  <a:schemeClr val="accent1"/>
                </a:solidFill>
              </a:rPr>
              <a:t>xxxxxx</a:t>
            </a:r>
            <a:r>
              <a:rPr lang="pt-BR" sz="2400" dirty="0">
                <a:solidFill>
                  <a:schemeClr val="accent1"/>
                </a:solidFill>
              </a:rPr>
              <a:t>").</a:t>
            </a:r>
            <a:r>
              <a:rPr lang="pt-BR" sz="2400" dirty="0" err="1">
                <a:solidFill>
                  <a:schemeClr val="accent1"/>
                </a:solidFill>
              </a:rPr>
              <a:t>addEventListener</a:t>
            </a:r>
            <a:r>
              <a:rPr lang="pt-BR" sz="2400" dirty="0">
                <a:solidFill>
                  <a:schemeClr val="accent1"/>
                </a:solidFill>
              </a:rPr>
              <a:t>('</a:t>
            </a:r>
            <a:r>
              <a:rPr lang="pt-BR" sz="2400" dirty="0" err="1">
                <a:solidFill>
                  <a:schemeClr val="accent1"/>
                </a:solidFill>
              </a:rPr>
              <a:t>change</a:t>
            </a:r>
            <a:r>
              <a:rPr lang="pt-BR" sz="2400" dirty="0">
                <a:solidFill>
                  <a:schemeClr val="accent1"/>
                </a:solidFill>
              </a:rPr>
              <a:t>', </a:t>
            </a:r>
            <a:r>
              <a:rPr lang="pt-BR" sz="2400" dirty="0" err="1">
                <a:solidFill>
                  <a:schemeClr val="accent1"/>
                </a:solidFill>
              </a:rPr>
              <a:t>function</a:t>
            </a:r>
            <a:r>
              <a:rPr lang="pt-BR" sz="2400" dirty="0">
                <a:solidFill>
                  <a:schemeClr val="accent1"/>
                </a:solidFill>
              </a:rPr>
              <a:t> () { ....}</a:t>
            </a:r>
          </a:p>
          <a:p>
            <a:pPr>
              <a:buClr>
                <a:srgbClr val="FF0000"/>
              </a:buClr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buClr>
                <a:srgbClr val="FF0000"/>
              </a:buClr>
            </a:pPr>
            <a:r>
              <a:rPr lang="pt-BR" sz="2400">
                <a:solidFill>
                  <a:schemeClr val="accent1"/>
                </a:solidFill>
              </a:rPr>
              <a:t>&lt;......... </a:t>
            </a:r>
            <a:r>
              <a:rPr lang="pt-BR" sz="2400" dirty="0" err="1">
                <a:solidFill>
                  <a:srgbClr val="FF0000"/>
                </a:solidFill>
              </a:rPr>
              <a:t>onclick</a:t>
            </a:r>
            <a:r>
              <a:rPr lang="pt-BR" sz="2400" dirty="0">
                <a:solidFill>
                  <a:schemeClr val="accent1"/>
                </a:solidFill>
              </a:rPr>
              <a:t>="</a:t>
            </a:r>
            <a:r>
              <a:rPr lang="pt-BR" sz="2400" dirty="0" err="1">
                <a:solidFill>
                  <a:schemeClr val="accent1"/>
                </a:solidFill>
              </a:rPr>
              <a:t>clearAll</a:t>
            </a:r>
            <a:r>
              <a:rPr lang="pt-BR" sz="2400" dirty="0">
                <a:solidFill>
                  <a:schemeClr val="accent1"/>
                </a:solidFill>
              </a:rPr>
              <a:t>();“&gt;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C595D9-F066-4560-82E7-C4550B6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5331566"/>
            <a:ext cx="7359493" cy="10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4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Número de azulejos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973950-FE9F-449E-B035-31762D1F228F}"/>
              </a:ext>
            </a:extLst>
          </p:cNvPr>
          <p:cNvSpPr/>
          <p:nvPr/>
        </p:nvSpPr>
        <p:spPr>
          <a:xfrm>
            <a:off x="2110154" y="2056087"/>
            <a:ext cx="83702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Faça um código que leia as seguintes informações: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uma parede;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azulejos; </a:t>
            </a:r>
          </a:p>
          <a:p>
            <a:r>
              <a:rPr lang="pt-BR" sz="2400" dirty="0"/>
              <a:t>Calcule e informe a quantidade de azulejos necessários para cobrir a parede.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Segunda parte: se o faltante de pedaço de azulejo for menor que a metade – altura ou largura – o mesmo azulejo pode ser utilizado duas vezes.</a:t>
            </a:r>
          </a:p>
        </p:txBody>
      </p:sp>
    </p:spTree>
    <p:extLst>
      <p:ext uri="{BB962C8B-B14F-4D97-AF65-F5344CB8AC3E}">
        <p14:creationId xmlns:p14="http://schemas.microsoft.com/office/powerpoint/2010/main" val="83751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Evento click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209772-087F-4379-AE74-976CE99FC0B6}"/>
              </a:ext>
            </a:extLst>
          </p:cNvPr>
          <p:cNvSpPr/>
          <p:nvPr/>
        </p:nvSpPr>
        <p:spPr>
          <a:xfrm>
            <a:off x="1711569" y="1535582"/>
            <a:ext cx="900332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Implemente um código que, leia valores para a, b e c, e calcule x’ e x’’ usando a fórmula de </a:t>
            </a:r>
            <a:r>
              <a:rPr lang="pt-BR" sz="2400" dirty="0" err="1"/>
              <a:t>Bhaskara</a:t>
            </a:r>
            <a:r>
              <a:rPr lang="pt-BR" sz="2400" dirty="0"/>
              <a:t>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400" dirty="0"/>
              <a:t>Exemplo: no conjunto de teste (x2 – 2x + 1 = 0), os valores serão a = 1, b = -2 e c = 1.</a:t>
            </a:r>
          </a:p>
          <a:p>
            <a:r>
              <a:rPr lang="pt-BR" dirty="0"/>
              <a:t> 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71ADE166-6F9D-4032-AE22-07967877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49" y="2349191"/>
            <a:ext cx="3243287" cy="138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54E0D1-6016-498F-8683-33702F7F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33" y="4505626"/>
            <a:ext cx="4747334" cy="20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52369" y="258309"/>
            <a:ext cx="77451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Baixando múltiplas imagens do site</a:t>
            </a:r>
          </a:p>
          <a:p>
            <a:pPr lvl="0"/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209772-087F-4379-AE74-976CE99FC0B6}"/>
              </a:ext>
            </a:extLst>
          </p:cNvPr>
          <p:cNvSpPr/>
          <p:nvPr/>
        </p:nvSpPr>
        <p:spPr>
          <a:xfrm>
            <a:off x="1594338" y="2075376"/>
            <a:ext cx="90033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r>
              <a:rPr lang="pt-BR" sz="2400" dirty="0" err="1"/>
              <a:t>let</a:t>
            </a:r>
            <a:r>
              <a:rPr lang="pt-BR" sz="2400" dirty="0"/>
              <a:t> </a:t>
            </a:r>
            <a:r>
              <a:rPr lang="pt-BR" sz="2400" dirty="0" err="1"/>
              <a:t>images</a:t>
            </a:r>
            <a:r>
              <a:rPr lang="pt-BR" sz="2400" dirty="0"/>
              <a:t> = </a:t>
            </a:r>
            <a:r>
              <a:rPr lang="pt-BR" sz="2400" dirty="0" err="1"/>
              <a:t>document.querySelectorAll</a:t>
            </a:r>
            <a:r>
              <a:rPr lang="pt-BR" sz="2400" dirty="0"/>
              <a:t>('</a:t>
            </a:r>
            <a:r>
              <a:rPr lang="pt-BR" sz="2400" dirty="0" err="1"/>
              <a:t>img</a:t>
            </a:r>
            <a:r>
              <a:rPr lang="pt-BR" sz="2400" dirty="0"/>
              <a:t>’);</a:t>
            </a:r>
          </a:p>
          <a:p>
            <a:endParaRPr lang="pt-BR" sz="2400" dirty="0"/>
          </a:p>
          <a:p>
            <a:r>
              <a:rPr lang="pt-BR" sz="2400" dirty="0"/>
              <a:t>for (</a:t>
            </a:r>
            <a:r>
              <a:rPr lang="pt-BR" sz="2400" dirty="0" err="1"/>
              <a:t>let</a:t>
            </a:r>
            <a:r>
              <a:rPr lang="pt-BR" sz="2400" dirty="0"/>
              <a:t> i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images</a:t>
            </a:r>
            <a:r>
              <a:rPr lang="pt-BR" sz="2400" dirty="0"/>
              <a:t>){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let</a:t>
            </a:r>
            <a:r>
              <a:rPr lang="pt-BR" sz="2400" dirty="0"/>
              <a:t> a = </a:t>
            </a:r>
            <a:r>
              <a:rPr lang="pt-BR" sz="2400" dirty="0" err="1"/>
              <a:t>document.createElement</a:t>
            </a:r>
            <a:r>
              <a:rPr lang="pt-BR" sz="2400" dirty="0"/>
              <a:t>('a');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a.href</a:t>
            </a:r>
            <a:r>
              <a:rPr lang="pt-BR" sz="2400" dirty="0"/>
              <a:t> = </a:t>
            </a:r>
            <a:r>
              <a:rPr lang="pt-BR" sz="2400" dirty="0" err="1"/>
              <a:t>i.src</a:t>
            </a:r>
            <a:r>
              <a:rPr lang="pt-BR" sz="2400" dirty="0"/>
              <a:t>;</a:t>
            </a:r>
          </a:p>
          <a:p>
            <a:r>
              <a:rPr lang="pt-BR" sz="2400" dirty="0"/>
              <a:t>    console.log(i);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a.download</a:t>
            </a:r>
            <a:r>
              <a:rPr lang="pt-BR" sz="2400" dirty="0"/>
              <a:t> = </a:t>
            </a:r>
            <a:r>
              <a:rPr lang="pt-BR" sz="2400" dirty="0" err="1"/>
              <a:t>i.src</a:t>
            </a:r>
            <a:r>
              <a:rPr lang="pt-BR" sz="2400" dirty="0"/>
              <a:t>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document.body.appendChild</a:t>
            </a:r>
            <a:r>
              <a:rPr lang="pt-BR" sz="2400" dirty="0"/>
              <a:t>(a);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a.click</a:t>
            </a:r>
            <a:r>
              <a:rPr lang="pt-BR" sz="2400" dirty="0"/>
              <a:t>();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document.body.removeChild</a:t>
            </a:r>
            <a:r>
              <a:rPr lang="pt-BR" sz="2400" dirty="0"/>
              <a:t>(a);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7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  <a:p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Javascript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D51624-68F8-4AB1-9BC0-31D76696BA7B}"/>
              </a:ext>
            </a:extLst>
          </p:cNvPr>
          <p:cNvSpPr/>
          <p:nvPr/>
        </p:nvSpPr>
        <p:spPr>
          <a:xfrm>
            <a:off x="1919950" y="1545423"/>
            <a:ext cx="7528151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O que já apreendemos:</a:t>
            </a:r>
          </a:p>
          <a:p>
            <a:endParaRPr lang="pt-BR" sz="2800" dirty="0"/>
          </a:p>
          <a:p>
            <a:r>
              <a:rPr lang="pt-BR" sz="2800" dirty="0" err="1">
                <a:solidFill>
                  <a:srgbClr val="0070C0"/>
                </a:solidFill>
              </a:rPr>
              <a:t>document.write</a:t>
            </a:r>
            <a:r>
              <a:rPr lang="pt-BR" sz="2800" dirty="0"/>
              <a:t>(’mensagem’+</a:t>
            </a:r>
            <a:r>
              <a:rPr lang="pt-BR" sz="2800" dirty="0" err="1"/>
              <a:t>variavel</a:t>
            </a:r>
            <a:r>
              <a:rPr lang="pt-BR" sz="2800" dirty="0">
                <a:solidFill>
                  <a:srgbClr val="0070C0"/>
                </a:solidFill>
              </a:rPr>
              <a:t>)</a:t>
            </a:r>
            <a:r>
              <a:rPr lang="pt-BR" sz="2800" dirty="0"/>
              <a:t>;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alert</a:t>
            </a:r>
            <a:r>
              <a:rPr lang="pt-BR" sz="2800" dirty="0">
                <a:solidFill>
                  <a:srgbClr val="0070C0"/>
                </a:solidFill>
              </a:rPr>
              <a:t>(</a:t>
            </a:r>
            <a:r>
              <a:rPr lang="pt-BR" sz="2800" dirty="0"/>
              <a:t>’mensagem’+</a:t>
            </a:r>
            <a:r>
              <a:rPr lang="pt-BR" sz="2800" dirty="0" err="1"/>
              <a:t>variavel</a:t>
            </a:r>
            <a:r>
              <a:rPr lang="pt-BR" sz="2800" dirty="0">
                <a:solidFill>
                  <a:srgbClr val="0070C0"/>
                </a:solidFill>
              </a:rPr>
              <a:t>)</a:t>
            </a:r>
            <a:r>
              <a:rPr lang="pt-BR" sz="2800" dirty="0"/>
              <a:t>;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setTimeout</a:t>
            </a:r>
            <a:r>
              <a:rPr lang="pt-BR" sz="2800" dirty="0">
                <a:solidFill>
                  <a:srgbClr val="0070C0"/>
                </a:solidFill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(){ ....}</a:t>
            </a:r>
            <a:r>
              <a:rPr lang="pt-BR" sz="2800" dirty="0"/>
              <a:t>,tempo</a:t>
            </a:r>
            <a:r>
              <a:rPr lang="pt-BR" sz="2800" dirty="0">
                <a:solidFill>
                  <a:srgbClr val="0070C0"/>
                </a:solidFill>
              </a:rPr>
              <a:t>)</a:t>
            </a:r>
            <a:r>
              <a:rPr lang="pt-BR" sz="2800" dirty="0"/>
              <a:t>;</a:t>
            </a:r>
          </a:p>
          <a:p>
            <a:r>
              <a:rPr lang="pt-BR" sz="2800" dirty="0"/>
              <a:t>Objeto = </a:t>
            </a:r>
            <a:r>
              <a:rPr lang="pt-BR" sz="2800" dirty="0" err="1">
                <a:solidFill>
                  <a:srgbClr val="0070C0"/>
                </a:solidFill>
              </a:rPr>
              <a:t>Document.getElementById</a:t>
            </a:r>
            <a:r>
              <a:rPr lang="pt-BR" sz="2800" dirty="0">
                <a:solidFill>
                  <a:srgbClr val="0070C0"/>
                </a:solidFill>
              </a:rPr>
              <a:t>(</a:t>
            </a:r>
            <a:r>
              <a:rPr lang="pt-BR" sz="2800" dirty="0"/>
              <a:t>‘</a:t>
            </a:r>
            <a:r>
              <a:rPr lang="pt-BR" sz="2800" dirty="0" err="1"/>
              <a:t>nomeID</a:t>
            </a:r>
            <a:r>
              <a:rPr lang="pt-BR" sz="2800" dirty="0"/>
              <a:t>’</a:t>
            </a:r>
            <a:r>
              <a:rPr lang="pt-BR" sz="2800" dirty="0">
                <a:solidFill>
                  <a:srgbClr val="0070C0"/>
                </a:solidFill>
              </a:rPr>
              <a:t>)</a:t>
            </a:r>
            <a:r>
              <a:rPr lang="pt-BR" sz="2800" dirty="0"/>
              <a:t>;</a:t>
            </a:r>
          </a:p>
          <a:p>
            <a:r>
              <a:rPr lang="pt-BR" sz="2800" dirty="0" err="1"/>
              <a:t>Objeto.</a:t>
            </a:r>
            <a:r>
              <a:rPr lang="pt-BR" sz="2800" dirty="0" err="1">
                <a:solidFill>
                  <a:srgbClr val="0070C0"/>
                </a:solidFill>
              </a:rPr>
              <a:t>innerHTML</a:t>
            </a:r>
            <a:r>
              <a:rPr lang="pt-BR" sz="2800" dirty="0"/>
              <a:t>=‘texto’;</a:t>
            </a:r>
          </a:p>
          <a:p>
            <a:r>
              <a:rPr lang="pt-BR" sz="2800" dirty="0" err="1"/>
              <a:t>Objeto.</a:t>
            </a:r>
            <a:r>
              <a:rPr lang="pt-BR" sz="2800" dirty="0" err="1">
                <a:solidFill>
                  <a:srgbClr val="0070C0"/>
                </a:solidFill>
              </a:rPr>
              <a:t>value</a:t>
            </a:r>
            <a:r>
              <a:rPr lang="pt-BR" sz="2800" dirty="0"/>
              <a:t>=</a:t>
            </a:r>
            <a:r>
              <a:rPr lang="pt-BR" sz="2800" dirty="0" err="1"/>
              <a:t>novoValor</a:t>
            </a:r>
            <a:r>
              <a:rPr lang="pt-BR" sz="2800" dirty="0"/>
              <a:t>;</a:t>
            </a:r>
          </a:p>
          <a:p>
            <a:r>
              <a:rPr lang="pt-BR" sz="2800" dirty="0" err="1"/>
              <a:t>Objeto.</a:t>
            </a:r>
            <a:r>
              <a:rPr lang="pt-BR" sz="2800" dirty="0" err="1">
                <a:solidFill>
                  <a:srgbClr val="0070C0"/>
                </a:solidFill>
              </a:rPr>
              <a:t>addEventListener</a:t>
            </a:r>
            <a:r>
              <a:rPr lang="pt-BR" sz="2800" dirty="0">
                <a:solidFill>
                  <a:srgbClr val="0070C0"/>
                </a:solidFill>
              </a:rPr>
              <a:t>(</a:t>
            </a:r>
            <a:r>
              <a:rPr lang="pt-BR" sz="2800" dirty="0"/>
              <a:t>‘evento',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 (){ ...}</a:t>
            </a:r>
            <a:r>
              <a:rPr lang="pt-BR" sz="2800" dirty="0">
                <a:solidFill>
                  <a:srgbClr val="0070C0"/>
                </a:solidFill>
              </a:rPr>
              <a:t>)</a:t>
            </a:r>
            <a:r>
              <a:rPr lang="pt-BR" sz="2800" dirty="0"/>
              <a:t>;</a:t>
            </a:r>
          </a:p>
          <a:p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pt-BR" sz="2800" dirty="0"/>
              <a:t>‘texto’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pt-BR" sz="2800" dirty="0"/>
              <a:t>;</a:t>
            </a:r>
          </a:p>
          <a:p>
            <a:r>
              <a:rPr lang="pt-BR" sz="2800" dirty="0" err="1"/>
              <a:t>Texto</a:t>
            </a:r>
            <a:r>
              <a:rPr lang="pt-BR" sz="2800" dirty="0" err="1">
                <a:solidFill>
                  <a:srgbClr val="0070C0"/>
                </a:solidFill>
              </a:rPr>
              <a:t>.toFixed</a:t>
            </a:r>
            <a:r>
              <a:rPr lang="pt-BR" sz="2800" dirty="0">
                <a:solidFill>
                  <a:srgbClr val="0070C0"/>
                </a:solidFill>
              </a:rPr>
              <a:t>(</a:t>
            </a:r>
            <a:r>
              <a:rPr lang="pt-BR" sz="2800" dirty="0"/>
              <a:t>N</a:t>
            </a:r>
            <a:r>
              <a:rPr lang="pt-BR" sz="2800" dirty="0">
                <a:solidFill>
                  <a:srgbClr val="0070C0"/>
                </a:solidFill>
              </a:rPr>
              <a:t>)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3481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52369" y="258309"/>
            <a:ext cx="77451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  <a:p>
            <a:pPr lvl="0"/>
            <a:endParaRPr lang="pt-BR" sz="4800">
              <a:solidFill>
                <a:prstClr val="black"/>
              </a:solidFill>
              <a:latin typeface="Arial Black" panose="020B0A04020102020204" pitchFamily="34" charset="0"/>
            </a:endParaRPr>
          </a:p>
          <a:p>
            <a:pPr lvl="0"/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joaovagner@uni9.pro.br</a:t>
            </a:r>
          </a:p>
          <a:p>
            <a:pPr lvl="0"/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0275E8-99EA-4549-8902-D2FABF8B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5" y="1836642"/>
            <a:ext cx="9242474" cy="39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9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9328C4-01B2-4F39-896D-FA3A0CF07DB7}"/>
              </a:ext>
            </a:extLst>
          </p:cNvPr>
          <p:cNvSpPr/>
          <p:nvPr/>
        </p:nvSpPr>
        <p:spPr>
          <a:xfrm>
            <a:off x="1964787" y="1545423"/>
            <a:ext cx="97113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Os desenvolvedores front-</a:t>
            </a:r>
            <a:r>
              <a:rPr lang="pt-BR" sz="2400" dirty="0" err="1"/>
              <a:t>end</a:t>
            </a:r>
            <a:r>
              <a:rPr lang="pt-BR" sz="2400" dirty="0"/>
              <a:t> se deparam com muitos problemas comuns que precisam ser resolvidos a cada novo projeto que se inicia.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 err="1"/>
              <a:t>jQuery</a:t>
            </a:r>
            <a:r>
              <a:rPr lang="pt-BR" sz="2400" dirty="0"/>
              <a:t>, que se tornou uma das bibliotecas mais famosas e mais utilizadas no mercado. Funciona numa gama enorme de navegadores, e também uma API mais amigável.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vantagens e desvantagens: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B050"/>
                </a:solidFill>
              </a:rPr>
              <a:t>podermos utilizar uma solução pronta e testada para problemas comuns, ou seja, não </a:t>
            </a:r>
            <a:r>
              <a:rPr lang="pt-BR" sz="2400" b="1" dirty="0">
                <a:solidFill>
                  <a:srgbClr val="00B050"/>
                </a:solidFill>
              </a:rPr>
              <a:t>reinventar a roda </a:t>
            </a:r>
            <a:r>
              <a:rPr lang="pt-BR" sz="2400" dirty="0">
                <a:solidFill>
                  <a:srgbClr val="00B050"/>
                </a:solidFill>
              </a:rPr>
              <a:t>para cada projeto.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</a:rPr>
              <a:t>Acréscimo em </a:t>
            </a:r>
            <a:r>
              <a:rPr lang="pt-BR" sz="2400" dirty="0" err="1">
                <a:solidFill>
                  <a:srgbClr val="FF0000"/>
                </a:solidFill>
              </a:rPr>
              <a:t>kbytes</a:t>
            </a:r>
            <a:r>
              <a:rPr lang="pt-BR" sz="2400" dirty="0">
                <a:solidFill>
                  <a:srgbClr val="FF0000"/>
                </a:solidFill>
              </a:rPr>
              <a:t> no carregamento da página.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</a:rPr>
              <a:t>O framework e a biblioteca serão um arquivo a mais a ser baixado, aumentando o consumo de rede.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8FA893-0082-4D5F-AF38-D7DF73C6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199" y="2975830"/>
            <a:ext cx="3343275" cy="3438525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79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9328C4-01B2-4F39-896D-FA3A0CF07DB7}"/>
              </a:ext>
            </a:extLst>
          </p:cNvPr>
          <p:cNvSpPr/>
          <p:nvPr/>
        </p:nvSpPr>
        <p:spPr>
          <a:xfrm>
            <a:off x="2377439" y="1463726"/>
            <a:ext cx="7437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Os frameworks oferece ótimos benefícios:</a:t>
            </a:r>
          </a:p>
          <a:p>
            <a:endParaRPr lang="pt-BR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 err="1"/>
              <a:t>Templates</a:t>
            </a:r>
            <a:r>
              <a:rPr lang="pt-BR" sz="2400" dirty="0"/>
              <a:t> prontos de códigos;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Documentação extensa;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Testes;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Compatibilidade com computadores e também mobile.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80CD01-B7DA-4544-957E-72324478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1" b="10335"/>
          <a:stretch/>
        </p:blipFill>
        <p:spPr>
          <a:xfrm>
            <a:off x="3256377" y="3772050"/>
            <a:ext cx="5679245" cy="27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5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 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9328C4-01B2-4F39-896D-FA3A0CF07DB7}"/>
              </a:ext>
            </a:extLst>
          </p:cNvPr>
          <p:cNvSpPr/>
          <p:nvPr/>
        </p:nvSpPr>
        <p:spPr>
          <a:xfrm>
            <a:off x="1298916" y="1854912"/>
            <a:ext cx="105554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pt-BR" sz="2400" dirty="0"/>
              <a:t>Na comunidade </a:t>
            </a:r>
            <a:r>
              <a:rPr lang="pt-BR" sz="2400" b="1" dirty="0" err="1"/>
              <a:t>Javascript</a:t>
            </a:r>
            <a:r>
              <a:rPr lang="pt-BR" sz="2400" dirty="0"/>
              <a:t>, não há um número exato da quantidade de frameworks existentes. Resumidamente pode-se afirmar que toda ferramenta nova a ser criada tem seu </a:t>
            </a:r>
            <a:r>
              <a:rPr lang="pt-BR" sz="2400" b="1" dirty="0"/>
              <a:t>ciclo de vida</a:t>
            </a:r>
            <a:r>
              <a:rPr lang="pt-BR" sz="2400" dirty="0"/>
              <a:t>.</a:t>
            </a:r>
          </a:p>
          <a:p>
            <a:pPr>
              <a:buClr>
                <a:srgbClr val="FF0000"/>
              </a:buClr>
            </a:pPr>
            <a:endParaRPr lang="pt-BR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Criação da ferramenta em laboratório, com um propósito definido em melhorar um aspecto que considera-se não tão bem trabalhado pelas soluções atuais;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Esta ferramenta é testada e experimentada ou por grupo de pesquisas de grandes empresas ou por startups;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Caso venha a obter resultados satisfatórios pode acabar sendo uma tecnologia emergente para projetos reais e financiada de várias formas.</a:t>
            </a:r>
          </a:p>
        </p:txBody>
      </p:sp>
    </p:spTree>
    <p:extLst>
      <p:ext uri="{BB962C8B-B14F-4D97-AF65-F5344CB8AC3E}">
        <p14:creationId xmlns:p14="http://schemas.microsoft.com/office/powerpoint/2010/main" val="246521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751465" y="296362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 - Angular</a:t>
            </a:r>
          </a:p>
        </p:txBody>
      </p:sp>
      <p:pic>
        <p:nvPicPr>
          <p:cNvPr id="2050" name="Picture 2" descr="página inicial do angularjs">
            <a:extLst>
              <a:ext uri="{FF2B5EF4-FFF2-40B4-BE49-F238E27FC236}">
                <a16:creationId xmlns:a16="http://schemas.microsoft.com/office/drawing/2014/main" id="{60A3CC0F-2BC7-4045-BD3E-D3BAF54F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239" y="269706"/>
            <a:ext cx="3853132" cy="17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BD3CEB-2610-4F4B-9B03-46DA73D5B85E}"/>
              </a:ext>
            </a:extLst>
          </p:cNvPr>
          <p:cNvSpPr/>
          <p:nvPr/>
        </p:nvSpPr>
        <p:spPr>
          <a:xfrm>
            <a:off x="1873346" y="1766534"/>
            <a:ext cx="9634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Usa a arquitetura </a:t>
            </a:r>
            <a:r>
              <a:rPr lang="pt-BR" sz="2400" dirty="0" err="1"/>
              <a:t>Model-View-Controller</a:t>
            </a:r>
            <a:r>
              <a:rPr lang="pt-BR" sz="2400" dirty="0"/>
              <a:t> (MCV), que é usado no desenvolvimento de apps para a internet.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 err="1"/>
              <a:t>Model</a:t>
            </a:r>
            <a:r>
              <a:rPr lang="pt-BR" sz="2400" dirty="0"/>
              <a:t> (Modelo) – a estrutura de dados que gerencia a informação e recebe comandos do controle.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 err="1"/>
              <a:t>View</a:t>
            </a:r>
            <a:r>
              <a:rPr lang="pt-BR" sz="2400" dirty="0"/>
              <a:t> (Visão) – a representação da informação.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 err="1"/>
              <a:t>Controller</a:t>
            </a:r>
            <a:r>
              <a:rPr lang="pt-BR" sz="2400" dirty="0"/>
              <a:t> (Controle) – responde aos comandos e interage com o modelo.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13D3A08-58C0-4481-9877-3BA1B402CB17}"/>
              </a:ext>
            </a:extLst>
          </p:cNvPr>
          <p:cNvSpPr/>
          <p:nvPr/>
        </p:nvSpPr>
        <p:spPr>
          <a:xfrm>
            <a:off x="1268434" y="4368323"/>
            <a:ext cx="89728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Descomplicando as coisas:</a:t>
            </a:r>
          </a:p>
          <a:p>
            <a:endParaRPr lang="pt-BR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 err="1"/>
              <a:t>AngularJS</a:t>
            </a:r>
            <a:r>
              <a:rPr lang="pt-BR" sz="2400" dirty="0"/>
              <a:t> combina JavaScript e HTML;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JavaScript aceita o comando do usuário e o envia para o </a:t>
            </a:r>
            <a:r>
              <a:rPr lang="pt-BR" sz="2400" dirty="0" err="1"/>
              <a:t>AngularJS</a:t>
            </a:r>
            <a:r>
              <a:rPr lang="pt-BR" sz="2400" dirty="0"/>
              <a:t>;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 err="1"/>
              <a:t>AngularJS</a:t>
            </a:r>
            <a:r>
              <a:rPr lang="pt-BR" sz="2400" dirty="0"/>
              <a:t> usa o comando recebido para modificar o HTML.</a:t>
            </a:r>
          </a:p>
        </p:txBody>
      </p:sp>
    </p:spTree>
    <p:extLst>
      <p:ext uri="{BB962C8B-B14F-4D97-AF65-F5344CB8AC3E}">
        <p14:creationId xmlns:p14="http://schemas.microsoft.com/office/powerpoint/2010/main" val="223033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751465" y="296362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 - Angular</a:t>
            </a:r>
          </a:p>
        </p:txBody>
      </p:sp>
      <p:pic>
        <p:nvPicPr>
          <p:cNvPr id="2050" name="Picture 2" descr="página inicial do angularjs">
            <a:extLst>
              <a:ext uri="{FF2B5EF4-FFF2-40B4-BE49-F238E27FC236}">
                <a16:creationId xmlns:a16="http://schemas.microsoft.com/office/drawing/2014/main" id="{60A3CC0F-2BC7-4045-BD3E-D3BAF54F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239" y="269706"/>
            <a:ext cx="3853132" cy="17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BD3CEB-2610-4F4B-9B03-46DA73D5B85E}"/>
              </a:ext>
            </a:extLst>
          </p:cNvPr>
          <p:cNvSpPr/>
          <p:nvPr/>
        </p:nvSpPr>
        <p:spPr>
          <a:xfrm>
            <a:off x="1350498" y="2132294"/>
            <a:ext cx="101568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É um framework com a proposta de </a:t>
            </a:r>
            <a:r>
              <a:rPr lang="pt-BR" sz="2400" b="1" dirty="0"/>
              <a:t>incluir tudo </a:t>
            </a:r>
            <a:r>
              <a:rPr lang="pt-BR" sz="2400" dirty="0"/>
              <a:t>que o desenvolvedor irá precisar, possui mais funcionalidades do que o </a:t>
            </a:r>
            <a:r>
              <a:rPr lang="pt-BR" sz="2400" dirty="0" err="1"/>
              <a:t>React</a:t>
            </a:r>
            <a:r>
              <a:rPr lang="pt-BR" sz="2400" dirty="0"/>
              <a:t> e o </a:t>
            </a:r>
            <a:r>
              <a:rPr lang="pt-BR" sz="2400" dirty="0" err="1"/>
              <a:t>Vue</a:t>
            </a:r>
            <a:r>
              <a:rPr lang="pt-BR" sz="2400" dirty="0"/>
              <a:t>. Ele é a escolha certa para a construção de soluções mais complexas, ou seja, ele é focado no desenvolvimento de </a:t>
            </a:r>
            <a:r>
              <a:rPr lang="pt-BR" sz="2400" b="1" dirty="0"/>
              <a:t>aplicações web </a:t>
            </a:r>
            <a:r>
              <a:rPr lang="pt-BR" sz="2400" dirty="0"/>
              <a:t>e vive no ambiente </a:t>
            </a:r>
            <a:r>
              <a:rPr lang="pt-BR" sz="2400" b="1" dirty="0" err="1"/>
              <a:t>enterprise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Os Aplicativos Corporativos (</a:t>
            </a:r>
            <a:r>
              <a:rPr lang="pt-BR" sz="2400" b="1" dirty="0"/>
              <a:t>Enterprise </a:t>
            </a:r>
            <a:r>
              <a:rPr lang="pt-BR" sz="2400" b="1" dirty="0" err="1"/>
              <a:t>Aplications</a:t>
            </a:r>
            <a:r>
              <a:rPr lang="pt-BR" sz="2400" b="1" dirty="0"/>
              <a:t> - EA</a:t>
            </a:r>
            <a:r>
              <a:rPr lang="pt-BR" sz="2400" dirty="0"/>
              <a:t>) são uma solução de software que fornece lógica e ferramentas de negócios para modelar processos de negócios inteiros para que as organizações melhorem a produtividade e a eficiência.</a:t>
            </a:r>
          </a:p>
        </p:txBody>
      </p:sp>
    </p:spTree>
    <p:extLst>
      <p:ext uri="{BB962C8B-B14F-4D97-AF65-F5344CB8AC3E}">
        <p14:creationId xmlns:p14="http://schemas.microsoft.com/office/powerpoint/2010/main" val="41025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2751465" y="296362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Framework - Angular</a:t>
            </a:r>
          </a:p>
        </p:txBody>
      </p:sp>
      <p:pic>
        <p:nvPicPr>
          <p:cNvPr id="2050" name="Picture 2" descr="página inicial do angularjs">
            <a:extLst>
              <a:ext uri="{FF2B5EF4-FFF2-40B4-BE49-F238E27FC236}">
                <a16:creationId xmlns:a16="http://schemas.microsoft.com/office/drawing/2014/main" id="{60A3CC0F-2BC7-4045-BD3E-D3BAF54F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239" y="269706"/>
            <a:ext cx="3853132" cy="17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BD3CEB-2610-4F4B-9B03-46DA73D5B85E}"/>
              </a:ext>
            </a:extLst>
          </p:cNvPr>
          <p:cNvSpPr/>
          <p:nvPr/>
        </p:nvSpPr>
        <p:spPr>
          <a:xfrm>
            <a:off x="1516769" y="1694647"/>
            <a:ext cx="104829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Angular </a:t>
            </a:r>
            <a:r>
              <a:rPr lang="pt-BR" sz="2400" dirty="0"/>
              <a:t>também é o que mais oferece ferramentas de linhas comando. </a:t>
            </a:r>
          </a:p>
          <a:p>
            <a:r>
              <a:rPr lang="pt-BR" sz="2400" dirty="0"/>
              <a:t>A linguagem </a:t>
            </a:r>
            <a:r>
              <a:rPr lang="pt-BR" sz="2400" b="1" i="1" dirty="0" err="1"/>
              <a:t>TypeScript</a:t>
            </a:r>
            <a:r>
              <a:rPr lang="pt-BR" sz="2400" b="1" i="1" dirty="0"/>
              <a:t> </a:t>
            </a:r>
            <a:r>
              <a:rPr lang="pt-BR" sz="2400" dirty="0"/>
              <a:t>oferece uma transição mais amigável para desenvolvedores sem experiência em JavaScript, envolve também o uso nativo de HTML e CSS na criação de componentes. </a:t>
            </a:r>
          </a:p>
          <a:p>
            <a:r>
              <a:rPr lang="pt-BR" sz="2400" dirty="0"/>
              <a:t>Angular pode ser considerado um pouco verboso e complexo comparado aos demais frameworks. Com a maior API entre os frameworks, ele é o que tem a maior curva de </a:t>
            </a:r>
            <a:r>
              <a:rPr lang="pt-BR" sz="2400" dirty="0" err="1"/>
              <a:t>apredizagem</a:t>
            </a:r>
            <a:r>
              <a:rPr lang="pt-BR" sz="2400" dirty="0"/>
              <a:t>.</a:t>
            </a:r>
          </a:p>
          <a:p>
            <a:r>
              <a:rPr lang="pt-BR" sz="2400" dirty="0"/>
              <a:t>A linguagem </a:t>
            </a:r>
            <a:r>
              <a:rPr lang="pt-BR" sz="2400" b="1" dirty="0" err="1"/>
              <a:t>TypeScript</a:t>
            </a:r>
            <a:r>
              <a:rPr lang="pt-BR" sz="2400" b="1" dirty="0"/>
              <a:t> </a:t>
            </a:r>
            <a:r>
              <a:rPr lang="pt-BR" sz="2400" dirty="0"/>
              <a:t>surge como um </a:t>
            </a:r>
            <a:r>
              <a:rPr lang="pt-BR" sz="2400" b="1" i="1" dirty="0" err="1"/>
              <a:t>superset</a:t>
            </a:r>
            <a:r>
              <a:rPr lang="pt-BR" sz="2400" b="1" i="1" dirty="0"/>
              <a:t> do JavaScript</a:t>
            </a:r>
            <a:r>
              <a:rPr lang="pt-BR" sz="2400" dirty="0"/>
              <a:t>, adicionando a este funcionalidades que nativamente não estão disponíveis ou requerem grande esforço para utilização, como :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b="1" i="1" dirty="0"/>
              <a:t>tipagem de dados e Orientação a Objetos.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b="1" i="1" dirty="0"/>
              <a:t>aplicando padrões de projeto e práticas comumente encontradas em outras linguagens orientadas a objetos.</a:t>
            </a:r>
          </a:p>
        </p:txBody>
      </p:sp>
    </p:spTree>
    <p:extLst>
      <p:ext uri="{BB962C8B-B14F-4D97-AF65-F5344CB8AC3E}">
        <p14:creationId xmlns:p14="http://schemas.microsoft.com/office/powerpoint/2010/main" val="27442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1233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VAGNER PEREIRA DA SILVA</dc:creator>
  <cp:lastModifiedBy>JOAO VAGNER PEREIRA DA SILVA</cp:lastModifiedBy>
  <cp:revision>121</cp:revision>
  <dcterms:created xsi:type="dcterms:W3CDTF">2020-02-18T00:10:10Z</dcterms:created>
  <dcterms:modified xsi:type="dcterms:W3CDTF">2020-05-11T22:34:18Z</dcterms:modified>
</cp:coreProperties>
</file>