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81" r:id="rId3"/>
    <p:sldId id="280" r:id="rId4"/>
    <p:sldId id="298" r:id="rId5"/>
    <p:sldId id="299" r:id="rId6"/>
    <p:sldId id="300" r:id="rId7"/>
    <p:sldId id="301" r:id="rId8"/>
    <p:sldId id="293" r:id="rId9"/>
    <p:sldId id="294" r:id="rId10"/>
    <p:sldId id="297" r:id="rId11"/>
    <p:sldId id="295" r:id="rId12"/>
    <p:sldId id="296" r:id="rId13"/>
    <p:sldId id="289" r:id="rId14"/>
    <p:sldId id="288" r:id="rId15"/>
    <p:sldId id="29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0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733B4-9F1C-4BFA-AA19-BD8CC2AD4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AAD26D-40DB-40C7-BA27-777681324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6D6B4-152E-4506-B6D1-E4D20D18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743-EA91-4065-B928-BA3895C02E5D}" type="datetimeFigureOut">
              <a:rPr lang="pt-BR" smtClean="0"/>
              <a:t>22/04/2020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39BC5-C5D3-461B-A08E-2B5AC6ED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007303-386F-43C8-B918-ADC10D8B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9D6A-000F-4EC7-BFB6-6FF70FCCFF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01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B3BDED0C-DAEC-4513-8FE5-0BC66DC3AA12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22/04/2020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>
              <a:defRPr/>
            </a:pPr>
            <a:fld id="{F2773F99-396A-4C95-9F7B-91965C8CEDE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 defTabSz="1219170">
                <a:defRPr/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0" hangingPunct="1">
        <a:spcBef>
          <a:spcPct val="0"/>
        </a:spcBef>
        <a:buNone/>
        <a:defRPr sz="5867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E4CD09-F9D3-47BA-811C-A257B0B9E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4" r="33768" b="22599"/>
          <a:stretch/>
        </p:blipFill>
        <p:spPr>
          <a:xfrm>
            <a:off x="8241371" y="2303422"/>
            <a:ext cx="2520413" cy="33763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9A91A88-27F5-4BBC-8871-9E8AC86BBA11}"/>
              </a:ext>
            </a:extLst>
          </p:cNvPr>
          <p:cNvSpPr txBox="1"/>
          <p:nvPr/>
        </p:nvSpPr>
        <p:spPr>
          <a:xfrm>
            <a:off x="2688327" y="221984"/>
            <a:ext cx="835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Programação Front-</a:t>
            </a:r>
            <a:r>
              <a:rPr lang="pt-BR" sz="4800" dirty="0" err="1">
                <a:latin typeface="Arial Black" panose="020B0A04020102020204" pitchFamily="34" charset="0"/>
              </a:rPr>
              <a:t>end</a:t>
            </a:r>
            <a:endParaRPr lang="pt-BR" sz="4800" dirty="0">
              <a:latin typeface="Arial Black" panose="020B0A040201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94C84C-C12F-40A0-8412-7BFA0E891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40" y="2394424"/>
            <a:ext cx="7047915" cy="32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5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Exercício – timeout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BBD1AB-C0C3-4FD0-ABB4-4F6C696F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69" y="1535582"/>
            <a:ext cx="101536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9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497527" y="0"/>
            <a:ext cx="9319334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 </a:t>
            </a:r>
            <a:r>
              <a:rPr lang="pt-BR" sz="3200" dirty="0">
                <a:latin typeface="Arial Black" panose="020B0A04020102020204" pitchFamily="34" charset="0"/>
              </a:rPr>
              <a:t>Exercício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Programa que conta os clicks e mostra em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Alert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pt-BR" sz="3200" dirty="0">
                <a:highlight>
                  <a:srgbClr val="FFFF00"/>
                </a:highlight>
                <a:latin typeface="Arial Black" panose="020B0A04020102020204" pitchFamily="34" charset="0"/>
              </a:rPr>
              <a:t>Exercício</a:t>
            </a:r>
            <a:r>
              <a:rPr lang="pt-BR" sz="3200" dirty="0">
                <a:solidFill>
                  <a:srgbClr val="FF0000"/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 – Programa que soma dois números digitados em </a:t>
            </a:r>
            <a:r>
              <a:rPr lang="pt-BR" sz="3200" dirty="0" err="1">
                <a:solidFill>
                  <a:srgbClr val="FF0000"/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text</a:t>
            </a:r>
            <a:r>
              <a:rPr lang="pt-BR" sz="3200" dirty="0">
                <a:solidFill>
                  <a:srgbClr val="FF0000"/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 box e mostra em </a:t>
            </a:r>
            <a:r>
              <a:rPr lang="pt-BR" sz="3200" dirty="0" err="1">
                <a:solidFill>
                  <a:srgbClr val="FF0000"/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alert</a:t>
            </a:r>
            <a:endParaRPr lang="pt-BR" sz="3200" dirty="0">
              <a:solidFill>
                <a:srgbClr val="FF0000"/>
              </a:solidFill>
              <a:highlight>
                <a:srgbClr val="FFFF00"/>
              </a:highlight>
              <a:latin typeface="Arial Black" panose="020B0A04020102020204" pitchFamily="34" charset="0"/>
            </a:endParaRPr>
          </a:p>
          <a:p>
            <a:r>
              <a:rPr lang="pt-BR" sz="3200" dirty="0" err="1"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Programa que Calcula a media de 4 notas (box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text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) e mostra mensagem se o aluno foi aprovado ou reprovado.</a:t>
            </a:r>
          </a:p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( fazer em versão com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Alert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e versão de nova pagina –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Document.write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)</a:t>
            </a:r>
          </a:p>
          <a:p>
            <a:pPr lvl="0"/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5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25662" y="240279"/>
            <a:ext cx="85456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Tabuada ( comando for)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B5FE4D-E42B-486A-9BC3-03C27CE5524E}"/>
              </a:ext>
            </a:extLst>
          </p:cNvPr>
          <p:cNvSpPr/>
          <p:nvPr/>
        </p:nvSpPr>
        <p:spPr>
          <a:xfrm>
            <a:off x="3329048" y="1682821"/>
            <a:ext cx="586987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/>
              <a:t>Exiba a tabuada de um numero de 1 até o 10</a:t>
            </a:r>
          </a:p>
          <a:p>
            <a:endParaRPr lang="pt-BR" sz="2400" b="1" dirty="0"/>
          </a:p>
          <a:p>
            <a:r>
              <a:rPr lang="pt-BR" sz="2400" b="1" dirty="0"/>
              <a:t>Box </a:t>
            </a:r>
            <a:r>
              <a:rPr lang="pt-BR" sz="2400" b="1" dirty="0" err="1"/>
              <a:t>text</a:t>
            </a:r>
            <a:r>
              <a:rPr lang="pt-BR" sz="2400" b="1" dirty="0"/>
              <a:t> para digitar o numero</a:t>
            </a:r>
          </a:p>
          <a:p>
            <a:r>
              <a:rPr lang="pt-BR" sz="2400" b="1" dirty="0"/>
              <a:t>Botão para calcular a tabuada</a:t>
            </a:r>
          </a:p>
          <a:p>
            <a:r>
              <a:rPr lang="pt-BR" sz="2400" b="1" dirty="0"/>
              <a:t>Mostrar a tabuada abaixo do botão</a:t>
            </a:r>
          </a:p>
          <a:p>
            <a:r>
              <a:rPr lang="pt-BR" sz="2400" b="1" dirty="0"/>
              <a:t>( utilizar o comando for para fazer </a:t>
            </a:r>
            <a:r>
              <a:rPr lang="pt-BR" sz="2400" b="1"/>
              <a:t>o loop)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3079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74900" y="212143"/>
            <a:ext cx="8489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Exercício – calculando o consumo de combustível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841F23-AEA0-4199-A2F5-7FC060F57431}"/>
              </a:ext>
            </a:extLst>
          </p:cNvPr>
          <p:cNvSpPr/>
          <p:nvPr/>
        </p:nvSpPr>
        <p:spPr>
          <a:xfrm>
            <a:off x="1380977" y="1974032"/>
            <a:ext cx="102530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Efetue o cálculo da quantidade de litros de combustível gastos em uma viagem, utilizando um automóvel que faz 12 km por litro. </a:t>
            </a:r>
          </a:p>
          <a:p>
            <a:r>
              <a:rPr lang="pt-BR" sz="2400" dirty="0"/>
              <a:t>Para obter o cálculo, o usuário deve fornecer o tempo gasto (</a:t>
            </a:r>
            <a:r>
              <a:rPr lang="pt-BR" sz="2400" b="1" dirty="0">
                <a:solidFill>
                  <a:srgbClr val="002060"/>
                </a:solidFill>
              </a:rPr>
              <a:t>temp</a:t>
            </a:r>
            <a:r>
              <a:rPr lang="pt-BR" sz="2400" b="1" dirty="0"/>
              <a:t>o</a:t>
            </a:r>
            <a:r>
              <a:rPr lang="pt-BR" sz="2400" dirty="0"/>
              <a:t>) e a velocidade média (</a:t>
            </a:r>
            <a:r>
              <a:rPr lang="pt-BR" sz="2400" b="1" dirty="0">
                <a:solidFill>
                  <a:srgbClr val="002060"/>
                </a:solidFill>
              </a:rPr>
              <a:t>velocidade</a:t>
            </a:r>
            <a:r>
              <a:rPr lang="pt-BR" sz="2400" dirty="0"/>
              <a:t>) durante a viagem. </a:t>
            </a:r>
          </a:p>
          <a:p>
            <a:r>
              <a:rPr lang="pt-BR" sz="2400" dirty="0"/>
              <a:t>Desta fórmula será possível obter a distância percorrida com a fórmula (</a:t>
            </a:r>
            <a:r>
              <a:rPr lang="pt-BR" sz="2400" b="1" dirty="0">
                <a:solidFill>
                  <a:srgbClr val="002060"/>
                </a:solidFill>
              </a:rPr>
              <a:t>distância = tempo * velocidade</a:t>
            </a:r>
            <a:r>
              <a:rPr lang="pt-BR" sz="2400" dirty="0"/>
              <a:t>). </a:t>
            </a:r>
          </a:p>
          <a:p>
            <a:r>
              <a:rPr lang="pt-BR" sz="2400" dirty="0"/>
              <a:t>Possuindo o valor da distância, basta calcular a quantidade de litros de combustível utilizada na viagem utilizando a fórmula (</a:t>
            </a:r>
            <a:r>
              <a:rPr lang="pt-BR" sz="2400" b="1" dirty="0" err="1">
                <a:solidFill>
                  <a:srgbClr val="002060"/>
                </a:solidFill>
              </a:rPr>
              <a:t>litros_usados</a:t>
            </a:r>
            <a:r>
              <a:rPr lang="pt-BR" sz="2400" b="1" dirty="0">
                <a:solidFill>
                  <a:srgbClr val="002060"/>
                </a:solidFill>
              </a:rPr>
              <a:t> = distância/12</a:t>
            </a:r>
            <a:r>
              <a:rPr lang="pt-BR" sz="2400" dirty="0"/>
              <a:t>). </a:t>
            </a:r>
          </a:p>
          <a:p>
            <a:r>
              <a:rPr lang="pt-BR" sz="2400" dirty="0"/>
              <a:t>Ao final, o algoritmo deve apresentar os valores da velocidade média (velocidade), tempo gasto na viagem (tempo), a distância percorrida (distância) e a quantidade de litros (litros usados) utilizados na viagem.</a:t>
            </a:r>
          </a:p>
        </p:txBody>
      </p:sp>
    </p:spTree>
    <p:extLst>
      <p:ext uri="{BB962C8B-B14F-4D97-AF65-F5344CB8AC3E}">
        <p14:creationId xmlns:p14="http://schemas.microsoft.com/office/powerpoint/2010/main" val="233029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Número de azulejos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973950-FE9F-449E-B035-31762D1F228F}"/>
              </a:ext>
            </a:extLst>
          </p:cNvPr>
          <p:cNvSpPr/>
          <p:nvPr/>
        </p:nvSpPr>
        <p:spPr>
          <a:xfrm>
            <a:off x="1674055" y="2195790"/>
            <a:ext cx="83702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Faça um código que leia as seguintes informações: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Altura e Largura de uma parede;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400" dirty="0"/>
              <a:t>Altura e Largura de azulejos; </a:t>
            </a:r>
          </a:p>
          <a:p>
            <a:r>
              <a:rPr lang="pt-BR" sz="2400" dirty="0"/>
              <a:t>Calcule e informe a quantidade de azulejos necessários para cobrir a parede.</a:t>
            </a:r>
          </a:p>
          <a:p>
            <a:endParaRPr lang="pt-BR" sz="2400" dirty="0"/>
          </a:p>
          <a:p>
            <a:r>
              <a:rPr lang="pt-BR" sz="2400" dirty="0"/>
              <a:t>Segunda parte: se o faltante de pedaço de azulejo for menor que a metade – altura – o mesmo azulejo pode ser utilizado </a:t>
            </a:r>
            <a:r>
              <a:rPr lang="pt-BR" sz="2400"/>
              <a:t>duas vezes.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1828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Evento click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6209772-087F-4379-AE74-976CE99FC0B6}"/>
              </a:ext>
            </a:extLst>
          </p:cNvPr>
          <p:cNvSpPr/>
          <p:nvPr/>
        </p:nvSpPr>
        <p:spPr>
          <a:xfrm>
            <a:off x="1711569" y="1535582"/>
            <a:ext cx="900332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Implemente um código que, leia valores para a, b e c, e calcule x’ e x’’ usando a fórmula de </a:t>
            </a:r>
            <a:r>
              <a:rPr lang="pt-BR" sz="2400" dirty="0" err="1"/>
              <a:t>Bhaskara</a:t>
            </a:r>
            <a:r>
              <a:rPr lang="pt-BR" sz="2400" dirty="0"/>
              <a:t>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400" dirty="0"/>
              <a:t>Exemplo: no conjunto de teste (x2 – 2x + 1 = 0), os valores serão a = 1, b = -2 e c = 1.</a:t>
            </a:r>
          </a:p>
          <a:p>
            <a:r>
              <a:rPr lang="pt-BR" dirty="0"/>
              <a:t> </a:t>
            </a: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71ADE166-6F9D-4032-AE22-079678776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049" y="2349191"/>
            <a:ext cx="3243287" cy="138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F54E0D1-6016-498F-8683-33702F7F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333" y="4505626"/>
            <a:ext cx="4747334" cy="20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30954-A431-4C9C-9FD7-8958AF4D9F18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</a:p>
          <a:p>
            <a:pPr lvl="0"/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A linguagem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585C12-2D59-40A7-81B4-600A79FC5C37}"/>
              </a:ext>
            </a:extLst>
          </p:cNvPr>
          <p:cNvSpPr/>
          <p:nvPr/>
        </p:nvSpPr>
        <p:spPr>
          <a:xfrm>
            <a:off x="1474835" y="1659285"/>
            <a:ext cx="98074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Exerce controle sobre o HTML e o CSS para manipular comportamentos de páginas web.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É independente de plataforma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Utiliza uma sintaxe familiar, para quem já utiliza Java, C, ou C++.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Seu modelo de objetos é baseado em protótipos (e não em classes, como é o caso do Java).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Suporta funções sem requisições especiais de declaração.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É um tipo de programação dirigida por eventos.</a:t>
            </a:r>
          </a:p>
        </p:txBody>
      </p:sp>
    </p:spTree>
    <p:extLst>
      <p:ext uri="{BB962C8B-B14F-4D97-AF65-F5344CB8AC3E}">
        <p14:creationId xmlns:p14="http://schemas.microsoft.com/office/powerpoint/2010/main" val="105038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A68C4D-AA24-4EA4-BA89-7FD6B32BF657}"/>
              </a:ext>
            </a:extLst>
          </p:cNvPr>
          <p:cNvSpPr/>
          <p:nvPr/>
        </p:nvSpPr>
        <p:spPr>
          <a:xfrm>
            <a:off x="3158709" y="212143"/>
            <a:ext cx="73217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Família JavaScript</a:t>
            </a: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JsDOM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7330671-C47D-4A5E-B40D-FDB50F3D7DCF}"/>
              </a:ext>
            </a:extLst>
          </p:cNvPr>
          <p:cNvSpPr/>
          <p:nvPr/>
        </p:nvSpPr>
        <p:spPr>
          <a:xfrm>
            <a:off x="1221618" y="230561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JavaScript - </a:t>
            </a:r>
            <a:r>
              <a:rPr lang="pt-BR" sz="2800" dirty="0" err="1"/>
              <a:t>Document</a:t>
            </a:r>
            <a:r>
              <a:rPr lang="pt-BR" sz="2800" dirty="0"/>
              <a:t> </a:t>
            </a:r>
            <a:r>
              <a:rPr lang="pt-BR" sz="2800" dirty="0" err="1"/>
              <a:t>Object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pt-BR" sz="2800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Biblioteca JavaScript para manipular documentos com base em dados. </a:t>
            </a:r>
          </a:p>
        </p:txBody>
      </p:sp>
      <p:pic>
        <p:nvPicPr>
          <p:cNvPr id="1026" name="Picture 2" descr="Resultado de imagem para logo jsdom">
            <a:extLst>
              <a:ext uri="{FF2B5EF4-FFF2-40B4-BE49-F238E27FC236}">
                <a16:creationId xmlns:a16="http://schemas.microsoft.com/office/drawing/2014/main" id="{A1E5D7C6-53A2-41AE-A3C8-1C57B525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367" y="1533408"/>
            <a:ext cx="3556854" cy="355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19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A68C4D-AA24-4EA4-BA89-7FD6B32BF657}"/>
              </a:ext>
            </a:extLst>
          </p:cNvPr>
          <p:cNvSpPr/>
          <p:nvPr/>
        </p:nvSpPr>
        <p:spPr>
          <a:xfrm>
            <a:off x="3158709" y="212143"/>
            <a:ext cx="7321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7330671-C47D-4A5E-B40D-FDB50F3D7DCF}"/>
              </a:ext>
            </a:extLst>
          </p:cNvPr>
          <p:cNvSpPr/>
          <p:nvPr/>
        </p:nvSpPr>
        <p:spPr>
          <a:xfrm>
            <a:off x="3158709" y="144545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pt-BR" sz="2800" dirty="0"/>
              <a:t>Formas de chamar um JavaScript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 err="1"/>
              <a:t>Inline</a:t>
            </a:r>
            <a:r>
              <a:rPr lang="pt-BR" sz="2800" dirty="0"/>
              <a:t>,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Incorporado,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/>
              <a:t>Importado.</a:t>
            </a:r>
          </a:p>
        </p:txBody>
      </p:sp>
    </p:spTree>
    <p:extLst>
      <p:ext uri="{BB962C8B-B14F-4D97-AF65-F5344CB8AC3E}">
        <p14:creationId xmlns:p14="http://schemas.microsoft.com/office/powerpoint/2010/main" val="373492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A68C4D-AA24-4EA4-BA89-7FD6B32BF657}"/>
              </a:ext>
            </a:extLst>
          </p:cNvPr>
          <p:cNvSpPr/>
          <p:nvPr/>
        </p:nvSpPr>
        <p:spPr>
          <a:xfrm>
            <a:off x="3158709" y="212143"/>
            <a:ext cx="7321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7330671-C47D-4A5E-B40D-FDB50F3D7DCF}"/>
              </a:ext>
            </a:extLst>
          </p:cNvPr>
          <p:cNvSpPr/>
          <p:nvPr/>
        </p:nvSpPr>
        <p:spPr>
          <a:xfrm>
            <a:off x="1322196" y="2309233"/>
            <a:ext cx="27855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b="1" dirty="0" err="1"/>
              <a:t>Inline</a:t>
            </a:r>
            <a:r>
              <a:rPr lang="pt-BR" sz="2800" b="1" dirty="0"/>
              <a:t>,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Incorporado,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Importado.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7EBE41D-E07D-43DC-AFA8-AD5A1BE0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42" y="1462296"/>
            <a:ext cx="8382358" cy="393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0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A68C4D-AA24-4EA4-BA89-7FD6B32BF657}"/>
              </a:ext>
            </a:extLst>
          </p:cNvPr>
          <p:cNvSpPr/>
          <p:nvPr/>
        </p:nvSpPr>
        <p:spPr>
          <a:xfrm>
            <a:off x="3158709" y="212143"/>
            <a:ext cx="7321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7330671-C47D-4A5E-B40D-FDB50F3D7DCF}"/>
              </a:ext>
            </a:extLst>
          </p:cNvPr>
          <p:cNvSpPr/>
          <p:nvPr/>
        </p:nvSpPr>
        <p:spPr>
          <a:xfrm>
            <a:off x="1322196" y="2309233"/>
            <a:ext cx="27855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 err="1">
                <a:solidFill>
                  <a:schemeClr val="bg1">
                    <a:lumMod val="50000"/>
                  </a:schemeClr>
                </a:solidFill>
              </a:rPr>
              <a:t>Inline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b="1" dirty="0"/>
              <a:t>Incorporado,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Importado.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3DF608-B0E7-4BB1-AEC1-DF126B76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20" y="1188710"/>
            <a:ext cx="5610811" cy="50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A68C4D-AA24-4EA4-BA89-7FD6B32BF657}"/>
              </a:ext>
            </a:extLst>
          </p:cNvPr>
          <p:cNvSpPr/>
          <p:nvPr/>
        </p:nvSpPr>
        <p:spPr>
          <a:xfrm>
            <a:off x="3158709" y="212143"/>
            <a:ext cx="7321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7330671-C47D-4A5E-B40D-FDB50F3D7DCF}"/>
              </a:ext>
            </a:extLst>
          </p:cNvPr>
          <p:cNvSpPr/>
          <p:nvPr/>
        </p:nvSpPr>
        <p:spPr>
          <a:xfrm>
            <a:off x="1181519" y="2182624"/>
            <a:ext cx="27855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 err="1">
                <a:solidFill>
                  <a:schemeClr val="bg1">
                    <a:lumMod val="50000"/>
                  </a:schemeClr>
                </a:solidFill>
              </a:rPr>
              <a:t>Inline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</a:rPr>
              <a:t>Incorporado, 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pt-BR" sz="2800" b="1" dirty="0"/>
              <a:t>Importado.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45CE51-8F17-4348-A7C5-61F066DD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65" y="1157586"/>
            <a:ext cx="7627791" cy="315850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1A65AF8-6EC6-4953-8867-7E73E55F1728}"/>
              </a:ext>
            </a:extLst>
          </p:cNvPr>
          <p:cNvSpPr/>
          <p:nvPr/>
        </p:nvSpPr>
        <p:spPr>
          <a:xfrm>
            <a:off x="2411442" y="4428718"/>
            <a:ext cx="1975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pt-BR" sz="2800" b="1" dirty="0"/>
              <a:t>my_script.js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3C4B13-1916-4BE2-895D-5A6394C3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878" y="4951938"/>
            <a:ext cx="4389120" cy="1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8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25662" y="240279"/>
            <a:ext cx="93193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Função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Incre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/decrementa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7A156C-CD24-4A2A-B681-4095AD6E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658675"/>
            <a:ext cx="85439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5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F2922BB-50C9-46EE-827D-51CDF668C7DD}"/>
              </a:ext>
            </a:extLst>
          </p:cNvPr>
          <p:cNvSpPr/>
          <p:nvPr/>
        </p:nvSpPr>
        <p:spPr>
          <a:xfrm>
            <a:off x="2525662" y="240279"/>
            <a:ext cx="93193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4800" dirty="0">
                <a:solidFill>
                  <a:prstClr val="black"/>
                </a:solidFill>
                <a:latin typeface="Arial Black" panose="020B0A04020102020204" pitchFamily="34" charset="0"/>
              </a:rPr>
              <a:t>JavaScript </a:t>
            </a:r>
            <a:endParaRPr lang="pt-BR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0"/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Exercicio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 – Função </a:t>
            </a:r>
            <a:r>
              <a:rPr lang="pt-BR" sz="3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Incre</a:t>
            </a:r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/decrementa</a:t>
            </a:r>
            <a:endParaRPr lang="pt-BR" sz="48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941583-470D-4D12-B276-F630E1D4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89" y="1563718"/>
            <a:ext cx="8439150" cy="53530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386B588-9620-46FC-A4B8-E67E4495E092}"/>
              </a:ext>
            </a:extLst>
          </p:cNvPr>
          <p:cNvSpPr/>
          <p:nvPr/>
        </p:nvSpPr>
        <p:spPr>
          <a:xfrm>
            <a:off x="1809677" y="4738608"/>
            <a:ext cx="6161649" cy="1111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</TotalTime>
  <Words>545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Wingdings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VAGNER PEREIRA DA SILVA</dc:creator>
  <cp:lastModifiedBy>JOAO VAGNER PEREIRA DA SILVA</cp:lastModifiedBy>
  <cp:revision>74</cp:revision>
  <dcterms:created xsi:type="dcterms:W3CDTF">2020-02-18T00:10:10Z</dcterms:created>
  <dcterms:modified xsi:type="dcterms:W3CDTF">2020-04-23T00:27:16Z</dcterms:modified>
</cp:coreProperties>
</file>