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305" r:id="rId3"/>
    <p:sldId id="281" r:id="rId4"/>
    <p:sldId id="304" r:id="rId5"/>
    <p:sldId id="309" r:id="rId6"/>
    <p:sldId id="306" r:id="rId7"/>
    <p:sldId id="303" r:id="rId8"/>
    <p:sldId id="307" r:id="rId9"/>
    <p:sldId id="311" r:id="rId10"/>
    <p:sldId id="310" r:id="rId11"/>
    <p:sldId id="302" r:id="rId12"/>
    <p:sldId id="295" r:id="rId13"/>
    <p:sldId id="308" r:id="rId14"/>
    <p:sldId id="289" r:id="rId15"/>
    <p:sldId id="288" r:id="rId16"/>
    <p:sldId id="29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27/04/2020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4CD09-F9D3-47BA-811C-A257B0B9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4" r="33768" b="22599"/>
          <a:stretch/>
        </p:blipFill>
        <p:spPr>
          <a:xfrm>
            <a:off x="8241371" y="2303422"/>
            <a:ext cx="2520413" cy="33763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Front-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94C84C-C12F-40A0-8412-7BFA0E89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0" y="2394424"/>
            <a:ext cx="7047915" cy="32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435139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359877" y="1723609"/>
            <a:ext cx="550515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Fechamento: (</a:t>
            </a:r>
            <a:r>
              <a:rPr lang="pt-BR" sz="2600" b="1" dirty="0" err="1"/>
              <a:t>closures</a:t>
            </a:r>
            <a:r>
              <a:rPr lang="pt-BR" sz="2600" b="1" dirty="0"/>
              <a:t>)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600" b="1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600" b="1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600" b="1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600" b="1" dirty="0"/>
          </a:p>
          <a:p>
            <a:pPr lvl="1">
              <a:buClr>
                <a:srgbClr val="FF0000"/>
              </a:buClr>
            </a:pPr>
            <a:r>
              <a:rPr lang="pt-BR" sz="2600" b="1" dirty="0" err="1"/>
              <a:t>Closure</a:t>
            </a:r>
            <a:r>
              <a:rPr lang="pt-BR" sz="2600" dirty="0"/>
              <a:t> é a forma de fazer com que as variáveis dentro de uma função sejam privadas e persistentes.</a:t>
            </a:r>
          </a:p>
          <a:p>
            <a:pPr lvl="1">
              <a:buClr>
                <a:srgbClr val="FF0000"/>
              </a:buClr>
            </a:pPr>
            <a:r>
              <a:rPr lang="pt-BR" sz="2600" dirty="0">
                <a:solidFill>
                  <a:srgbClr val="0070C0"/>
                </a:solidFill>
              </a:rPr>
              <a:t>“Baseado nas variáveis e blocos de escopo definidos, definido em tempo de compilação.”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39857D-6971-443F-B2B9-8A7190D498F1}"/>
              </a:ext>
            </a:extLst>
          </p:cNvPr>
          <p:cNvSpPr/>
          <p:nvPr/>
        </p:nvSpPr>
        <p:spPr>
          <a:xfrm>
            <a:off x="6865035" y="305068"/>
            <a:ext cx="3835789" cy="62478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ModuloMatematico</a:t>
            </a:r>
            <a:r>
              <a:rPr lang="pt-BR" sz="2000" dirty="0"/>
              <a:t>() {     </a:t>
            </a:r>
          </a:p>
          <a:p>
            <a:r>
              <a:rPr lang="pt-BR" sz="2000" dirty="0"/>
              <a:t>    var x = 0;    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somaUm</a:t>
            </a:r>
            <a:r>
              <a:rPr lang="pt-BR" sz="2000" dirty="0"/>
              <a:t>() {</a:t>
            </a:r>
          </a:p>
          <a:p>
            <a:r>
              <a:rPr lang="pt-BR" sz="2000" dirty="0"/>
              <a:t>        x++;        </a:t>
            </a:r>
          </a:p>
          <a:p>
            <a:r>
              <a:rPr lang="pt-BR" sz="2000" dirty="0"/>
              <a:t>        console.log(x);     </a:t>
            </a:r>
          </a:p>
          <a:p>
            <a:r>
              <a:rPr lang="pt-BR" sz="2000" dirty="0"/>
              <a:t>    }     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subtraiUm</a:t>
            </a:r>
            <a:r>
              <a:rPr lang="pt-BR" sz="2000" dirty="0"/>
              <a:t>() {         </a:t>
            </a:r>
          </a:p>
          <a:p>
            <a:r>
              <a:rPr lang="pt-BR" sz="2000" dirty="0"/>
              <a:t>        x--;</a:t>
            </a:r>
          </a:p>
          <a:p>
            <a:r>
              <a:rPr lang="pt-BR" sz="2000" dirty="0"/>
              <a:t>        console.log(x);     </a:t>
            </a:r>
          </a:p>
          <a:p>
            <a:r>
              <a:rPr lang="pt-BR" sz="2000" dirty="0"/>
              <a:t>    }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return</a:t>
            </a:r>
            <a:r>
              <a:rPr lang="pt-BR" sz="2000" dirty="0"/>
              <a:t> {         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somaUm</a:t>
            </a:r>
            <a:r>
              <a:rPr lang="pt-BR" sz="2000" dirty="0"/>
              <a:t>: </a:t>
            </a:r>
            <a:r>
              <a:rPr lang="pt-BR" sz="2000" dirty="0" err="1"/>
              <a:t>somaUm</a:t>
            </a:r>
            <a:r>
              <a:rPr lang="pt-BR" sz="2000" dirty="0"/>
              <a:t>,         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subtraiUm</a:t>
            </a:r>
            <a:r>
              <a:rPr lang="pt-BR" sz="2000" dirty="0"/>
              <a:t>: </a:t>
            </a:r>
            <a:r>
              <a:rPr lang="pt-BR" sz="2000" dirty="0" err="1"/>
              <a:t>subtraiUm</a:t>
            </a:r>
            <a:r>
              <a:rPr lang="pt-BR" sz="2000" dirty="0"/>
              <a:t>     </a:t>
            </a:r>
          </a:p>
          <a:p>
            <a:r>
              <a:rPr lang="pt-BR" sz="2000" dirty="0"/>
              <a:t>    };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/>
              <a:t>var teste = </a:t>
            </a:r>
            <a:r>
              <a:rPr lang="pt-BR" sz="2000" dirty="0" err="1"/>
              <a:t>ModuloMatematico</a:t>
            </a:r>
            <a:r>
              <a:rPr lang="pt-BR" sz="2000" dirty="0"/>
              <a:t>();  </a:t>
            </a:r>
          </a:p>
          <a:p>
            <a:r>
              <a:rPr lang="pt-BR" sz="2000" dirty="0" err="1"/>
              <a:t>teste.somaUm</a:t>
            </a:r>
            <a:r>
              <a:rPr lang="pt-BR" sz="2000" dirty="0"/>
              <a:t>();     // 1 </a:t>
            </a:r>
          </a:p>
          <a:p>
            <a:r>
              <a:rPr lang="pt-BR" sz="2000" dirty="0" err="1"/>
              <a:t>teste.somaUm</a:t>
            </a:r>
            <a:r>
              <a:rPr lang="pt-BR" sz="2000" dirty="0"/>
              <a:t>();     // 2</a:t>
            </a:r>
          </a:p>
          <a:p>
            <a:r>
              <a:rPr lang="pt-BR" sz="2000" dirty="0" err="1"/>
              <a:t>teste.somaUm</a:t>
            </a:r>
            <a:r>
              <a:rPr lang="pt-BR" sz="2000" dirty="0"/>
              <a:t>();     // 3</a:t>
            </a:r>
          </a:p>
          <a:p>
            <a:r>
              <a:rPr lang="pt-BR" sz="2000" dirty="0" err="1"/>
              <a:t>teste.subtraiUm</a:t>
            </a:r>
            <a:r>
              <a:rPr lang="pt-BR" sz="2000" dirty="0"/>
              <a:t>();  // 2</a:t>
            </a:r>
          </a:p>
        </p:txBody>
      </p:sp>
    </p:spTree>
    <p:extLst>
      <p:ext uri="{BB962C8B-B14F-4D97-AF65-F5344CB8AC3E}">
        <p14:creationId xmlns:p14="http://schemas.microsoft.com/office/powerpoint/2010/main" val="196075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4DE445-F889-47A3-87A9-B40818A014A4}"/>
              </a:ext>
            </a:extLst>
          </p:cNvPr>
          <p:cNvSpPr/>
          <p:nvPr/>
        </p:nvSpPr>
        <p:spPr>
          <a:xfrm>
            <a:off x="2275705" y="896565"/>
            <a:ext cx="695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https://www.mundojs.com.br/2020/04/22/javascript-lidera-ranking-de-linguagens/#page-content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89B312-C70C-42EF-B44C-8D2EDFA2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1" y="1727562"/>
            <a:ext cx="8058297" cy="48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4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497527" y="0"/>
            <a:ext cx="9319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r>
              <a:rPr lang="pt-BR" sz="3200" dirty="0" err="1"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Programa que Calcula a media de 4 notas (box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text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) e mostra mensagem se o aluno foi aprovado ou reprovado.</a:t>
            </a: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 fazer em versão com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e versão de nova pagina –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Document.write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9075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497527" y="0"/>
            <a:ext cx="9319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r>
              <a:rPr lang="pt-BR" sz="3200" dirty="0" err="1"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fazer um programa que calcula a série de Fibonacci até um numero digitado com termino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20F113-6215-40AE-B673-862580DC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3046988"/>
            <a:ext cx="3507544" cy="25815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A0AACE-9299-4746-8CAC-995B49FA6EEF}"/>
              </a:ext>
            </a:extLst>
          </p:cNvPr>
          <p:cNvSpPr/>
          <p:nvPr/>
        </p:nvSpPr>
        <p:spPr>
          <a:xfrm>
            <a:off x="4525108" y="271053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pt-BR" dirty="0">
                <a:solidFill>
                  <a:srgbClr val="0070C0"/>
                </a:solidFill>
                <a:latin typeface="Arial Black" panose="020B0A04020102020204" pitchFamily="34" charset="0"/>
              </a:rPr>
              <a:t>“A sequencia ou sucessão de Fibonacci, segundo a matemática, é a ordem de números inteiros que parte, geralmente, de 0 e 1 e que cada número subsequente representa a soma dos dois anteriores. Enigmaticamente, essa sequencia está presente em diversos fenômenos da natureza.”</a:t>
            </a:r>
          </a:p>
          <a:p>
            <a:r>
              <a:rPr lang="pt-BR" sz="1600" b="1" dirty="0"/>
              <a:t>0, 1, 1, 2, 3, 5, 8, 13, 21, 34, 55, 89, 144, 233, 377, 610, 987, 1597, 2584 ...</a:t>
            </a:r>
            <a:endParaRPr lang="pt-BR" sz="1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676816-8892-4B5E-A640-981652B4B2E4}"/>
              </a:ext>
            </a:extLst>
          </p:cNvPr>
          <p:cNvSpPr/>
          <p:nvPr/>
        </p:nvSpPr>
        <p:spPr>
          <a:xfrm>
            <a:off x="1838177" y="5835018"/>
            <a:ext cx="8009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Fn</a:t>
            </a:r>
            <a:r>
              <a:rPr lang="pt-BR" sz="2800" b="1" dirty="0"/>
              <a:t> = Fn-1+Fn-2 </a:t>
            </a:r>
          </a:p>
          <a:p>
            <a:r>
              <a:rPr lang="pt-BR" sz="2800" b="1" dirty="0"/>
              <a:t>e valores iniciais correspondentes a: F1 = 1; F2 = 1.</a:t>
            </a:r>
          </a:p>
        </p:txBody>
      </p:sp>
    </p:spTree>
    <p:extLst>
      <p:ext uri="{BB962C8B-B14F-4D97-AF65-F5344CB8AC3E}">
        <p14:creationId xmlns:p14="http://schemas.microsoft.com/office/powerpoint/2010/main" val="154448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841F23-AEA0-4199-A2F5-7FC060F57431}"/>
              </a:ext>
            </a:extLst>
          </p:cNvPr>
          <p:cNvSpPr/>
          <p:nvPr/>
        </p:nvSpPr>
        <p:spPr>
          <a:xfrm>
            <a:off x="1380977" y="1974032"/>
            <a:ext cx="10253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Efetue o cálculo da quantidade de litros de combustível gastos em uma viagem, utilizando um automóvel que faz 12 km por litro. </a:t>
            </a:r>
          </a:p>
          <a:p>
            <a:r>
              <a:rPr lang="pt-BR" sz="2400" dirty="0"/>
              <a:t>Para obter o cálculo, o usuário deve fornecer o tempo gasto (</a:t>
            </a:r>
            <a:r>
              <a:rPr lang="pt-BR" sz="2400" b="1" dirty="0">
                <a:solidFill>
                  <a:srgbClr val="002060"/>
                </a:solidFill>
              </a:rPr>
              <a:t>temp</a:t>
            </a:r>
            <a:r>
              <a:rPr lang="pt-BR" sz="2400" b="1" dirty="0"/>
              <a:t>o</a:t>
            </a:r>
            <a:r>
              <a:rPr lang="pt-BR" sz="2400" dirty="0"/>
              <a:t>) e a velocidade média (</a:t>
            </a:r>
            <a:r>
              <a:rPr lang="pt-BR" sz="2400" b="1" dirty="0">
                <a:solidFill>
                  <a:srgbClr val="002060"/>
                </a:solidFill>
              </a:rPr>
              <a:t>velocidade</a:t>
            </a:r>
            <a:r>
              <a:rPr lang="pt-BR" sz="2400" dirty="0"/>
              <a:t>) durante a viagem. </a:t>
            </a:r>
          </a:p>
          <a:p>
            <a:r>
              <a:rPr lang="pt-BR" sz="2400" dirty="0"/>
              <a:t>Desta fórmula será possível obter a distância percorrida com a fórmula (</a:t>
            </a:r>
            <a:r>
              <a:rPr lang="pt-BR" sz="2400" b="1" dirty="0">
                <a:solidFill>
                  <a:srgbClr val="002060"/>
                </a:solidFill>
              </a:rPr>
              <a:t>distância = tempo * velocidade</a:t>
            </a:r>
            <a:r>
              <a:rPr lang="pt-BR" sz="2400" dirty="0"/>
              <a:t>). </a:t>
            </a:r>
          </a:p>
          <a:p>
            <a:r>
              <a:rPr lang="pt-BR" sz="2400" dirty="0"/>
              <a:t>Possuindo o valor da distância, basta calcular a quantidade de litros de combustível utilizada na viagem utilizando a fórmula (</a:t>
            </a:r>
            <a:r>
              <a:rPr lang="pt-BR" sz="2400" b="1" dirty="0" err="1">
                <a:solidFill>
                  <a:srgbClr val="002060"/>
                </a:solidFill>
              </a:rPr>
              <a:t>litros_usados</a:t>
            </a:r>
            <a:r>
              <a:rPr lang="pt-BR" sz="2400" b="1" dirty="0">
                <a:solidFill>
                  <a:srgbClr val="002060"/>
                </a:solidFill>
              </a:rPr>
              <a:t> = distância/12</a:t>
            </a:r>
            <a:r>
              <a:rPr lang="pt-BR" sz="2400" dirty="0"/>
              <a:t>). </a:t>
            </a:r>
          </a:p>
          <a:p>
            <a:r>
              <a:rPr lang="pt-BR" sz="2400" dirty="0"/>
              <a:t>Ao final, o algoritmo deve apresentar os valores da velocidade média (velocidade), tempo gasto na viagem (tempo), a distância percorrida (distância) e a quantidade de litros (litros usados) utilizados na viagem.</a:t>
            </a:r>
          </a:p>
        </p:txBody>
      </p:sp>
    </p:spTree>
    <p:extLst>
      <p:ext uri="{BB962C8B-B14F-4D97-AF65-F5344CB8AC3E}">
        <p14:creationId xmlns:p14="http://schemas.microsoft.com/office/powerpoint/2010/main" val="23302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674055" y="2195790"/>
            <a:ext cx="8370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Faça um código que leia as seguintes informações: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uma parede;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azulejos; </a:t>
            </a:r>
          </a:p>
          <a:p>
            <a:r>
              <a:rPr lang="pt-BR" sz="2400" dirty="0"/>
              <a:t>Calcule e informe a quantidade de azulejos necessários para cobrir a parede.</a:t>
            </a:r>
          </a:p>
          <a:p>
            <a:endParaRPr lang="pt-BR" sz="2400" dirty="0"/>
          </a:p>
          <a:p>
            <a:r>
              <a:rPr lang="pt-BR" sz="2400" dirty="0"/>
              <a:t>Segunda parte: se o faltante de pedaço de azulejo for menor que a metade – altura </a:t>
            </a:r>
            <a:r>
              <a:rPr lang="pt-BR" sz="2400"/>
              <a:t>ou largura – </a:t>
            </a:r>
            <a:r>
              <a:rPr lang="pt-BR" sz="2400" dirty="0"/>
              <a:t>o mesmo azulejo pode ser utilizado </a:t>
            </a:r>
            <a:r>
              <a:rPr lang="pt-BR" sz="2400"/>
              <a:t>duas vezes.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711569" y="1535582"/>
            <a:ext cx="900332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Implemente um código que, leia valores para a, b e c, e calcule x’ e x’’ usando a fórmula de </a:t>
            </a:r>
            <a:r>
              <a:rPr lang="pt-BR" sz="2400" dirty="0" err="1"/>
              <a:t>Bhaskara</a:t>
            </a:r>
            <a:r>
              <a:rPr lang="pt-BR" sz="2400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Exemplo: no conjunto de teste (x2 – 2x + 1 = 0), os valores serão a = 1, b = -2 e c = 1.</a:t>
            </a:r>
          </a:p>
          <a:p>
            <a:r>
              <a:rPr lang="pt-BR" dirty="0"/>
              <a:t> 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71ADE166-6F9D-4032-AE22-07967877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49" y="2349191"/>
            <a:ext cx="3243287" cy="13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54E0D1-6016-498F-8683-33702F7F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33" y="4505626"/>
            <a:ext cx="4747334" cy="20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882798" y="1629099"/>
            <a:ext cx="90055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sz="3200" b="1" dirty="0" err="1"/>
              <a:t>function</a:t>
            </a:r>
            <a:r>
              <a:rPr lang="pt-BR" sz="3200" dirty="0"/>
              <a:t> </a:t>
            </a:r>
            <a:r>
              <a:rPr lang="pt-BR" sz="3200" dirty="0" err="1"/>
              <a:t>name</a:t>
            </a:r>
            <a:r>
              <a:rPr lang="pt-BR" sz="3200" dirty="0"/>
              <a:t>([param,[, param,[..., param]]]) {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   [</a:t>
            </a:r>
            <a:r>
              <a:rPr lang="pt-BR" sz="3200" dirty="0" err="1"/>
              <a:t>statements</a:t>
            </a:r>
            <a:r>
              <a:rPr lang="pt-BR" sz="3200" dirty="0"/>
              <a:t>]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}</a:t>
            </a:r>
          </a:p>
          <a:p>
            <a:pPr>
              <a:buClr>
                <a:srgbClr val="FF0000"/>
              </a:buClr>
            </a:pPr>
            <a:endParaRPr lang="pt-BR" sz="32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b="1" dirty="0" err="1"/>
              <a:t>Name</a:t>
            </a:r>
            <a:r>
              <a:rPr lang="pt-BR" sz="3200" dirty="0"/>
              <a:t>: O nome da função.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b="1" dirty="0"/>
              <a:t>Param</a:t>
            </a:r>
            <a:r>
              <a:rPr lang="pt-BR" sz="3200" dirty="0"/>
              <a:t>: O nome de um argumento a ser passado para a função. Uma função pode ter </a:t>
            </a:r>
            <a:r>
              <a:rPr lang="pt-BR" sz="3200" dirty="0" err="1"/>
              <a:t>atè</a:t>
            </a:r>
            <a:r>
              <a:rPr lang="pt-BR" sz="3200" dirty="0"/>
              <a:t> 255 argumentos.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b="1" dirty="0" err="1"/>
              <a:t>Statements</a:t>
            </a:r>
            <a:r>
              <a:rPr lang="pt-BR" sz="3200" dirty="0"/>
              <a:t>: As instruções que compõem o corpo da função.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033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939069" y="1797784"/>
            <a:ext cx="56856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Funções anônimas;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Funções de primeira classe,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Funções de alta ordem,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Funções aninhadas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Função recursivas e</a:t>
            </a:r>
          </a:p>
          <a:p>
            <a:pPr>
              <a:buClr>
                <a:srgbClr val="FF0000"/>
              </a:buClr>
            </a:pPr>
            <a:r>
              <a:rPr lang="pt-BR" sz="3200" dirty="0"/>
              <a:t>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Fechamentos (</a:t>
            </a:r>
            <a:r>
              <a:rPr lang="pt-BR" sz="3200" dirty="0" err="1"/>
              <a:t>closures</a:t>
            </a:r>
            <a:r>
              <a:rPr lang="pt-BR" sz="3200" dirty="0"/>
              <a:t>).</a:t>
            </a:r>
            <a:br>
              <a:rPr lang="pt-BR" sz="3200" dirty="0"/>
            </a:br>
            <a:br>
              <a:rPr lang="pt-BR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5038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520739" y="1855656"/>
            <a:ext cx="97254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funções de primeira classe,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quando funções podem ser tratadas com valores que podem ser passados, manipulados, retornados, este conceito é um atributo da função.</a:t>
            </a:r>
          </a:p>
          <a:p>
            <a:pPr lvl="1">
              <a:buClr>
                <a:srgbClr val="FF0000"/>
              </a:buClr>
            </a:pPr>
            <a:br>
              <a:rPr lang="pt-BR" sz="2600" dirty="0"/>
            </a:br>
            <a:r>
              <a:rPr lang="pt-BR" sz="2600" dirty="0" err="1">
                <a:solidFill>
                  <a:srgbClr val="002060"/>
                </a:solidFill>
              </a:rPr>
              <a:t>int</a:t>
            </a:r>
            <a:r>
              <a:rPr lang="pt-BR" sz="2600" dirty="0">
                <a:solidFill>
                  <a:srgbClr val="002060"/>
                </a:solidFill>
              </a:rPr>
              <a:t> soma ( </a:t>
            </a:r>
            <a:r>
              <a:rPr lang="pt-BR" sz="2600" dirty="0" err="1">
                <a:solidFill>
                  <a:srgbClr val="002060"/>
                </a:solidFill>
              </a:rPr>
              <a:t>int</a:t>
            </a:r>
            <a:r>
              <a:rPr lang="pt-BR" sz="2600" dirty="0">
                <a:solidFill>
                  <a:srgbClr val="002060"/>
                </a:solidFill>
              </a:rPr>
              <a:t> num1, </a:t>
            </a:r>
            <a:r>
              <a:rPr lang="pt-BR" sz="2600" dirty="0" err="1">
                <a:solidFill>
                  <a:srgbClr val="002060"/>
                </a:solidFill>
              </a:rPr>
              <a:t>int</a:t>
            </a:r>
            <a:r>
              <a:rPr lang="pt-BR" sz="2600" dirty="0">
                <a:solidFill>
                  <a:srgbClr val="002060"/>
                </a:solidFill>
              </a:rPr>
              <a:t> num2</a:t>
            </a:r>
            <a:r>
              <a:rPr lang="pt-BR" sz="2600" dirty="0">
                <a:solidFill>
                  <a:srgbClr val="015F01"/>
                </a:solidFill>
              </a:rPr>
              <a:t>); // </a:t>
            </a:r>
            <a:r>
              <a:rPr lang="pt-BR" sz="2600" b="1" dirty="0">
                <a:solidFill>
                  <a:srgbClr val="015F01"/>
                </a:solidFill>
              </a:rPr>
              <a:t>função de primeira classe em C</a:t>
            </a:r>
          </a:p>
          <a:p>
            <a:pPr lvl="1">
              <a:buClr>
                <a:srgbClr val="FF0000"/>
              </a:buClr>
            </a:pPr>
            <a:endParaRPr lang="pt-BR" sz="2600" dirty="0">
              <a:solidFill>
                <a:srgbClr val="00206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var resultado=soma(var num1,var num2)</a:t>
            </a:r>
            <a:r>
              <a:rPr lang="pt-BR" sz="2600" b="1" dirty="0">
                <a:solidFill>
                  <a:srgbClr val="002060"/>
                </a:solidFill>
              </a:rPr>
              <a:t>; </a:t>
            </a:r>
            <a:r>
              <a:rPr lang="pt-BR" sz="2600" b="1" dirty="0">
                <a:solidFill>
                  <a:srgbClr val="015F01"/>
                </a:solidFill>
              </a:rPr>
              <a:t>//JavaScript</a:t>
            </a:r>
          </a:p>
          <a:p>
            <a:pPr lvl="1">
              <a:buClr>
                <a:srgbClr val="FF0000"/>
              </a:buClr>
            </a:pPr>
            <a:endParaRPr lang="pt-BR" sz="2600" b="1" dirty="0">
              <a:solidFill>
                <a:srgbClr val="015F0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pt-BR" sz="2600" b="1" dirty="0" err="1">
                <a:solidFill>
                  <a:srgbClr val="002060"/>
                </a:solidFill>
              </a:rPr>
              <a:t>return</a:t>
            </a:r>
            <a:r>
              <a:rPr lang="pt-BR" sz="2600" b="1" dirty="0">
                <a:solidFill>
                  <a:srgbClr val="002060"/>
                </a:solidFill>
              </a:rPr>
              <a:t> ( num1, num2); </a:t>
            </a:r>
            <a:r>
              <a:rPr lang="pt-BR" sz="2600" b="1" dirty="0">
                <a:solidFill>
                  <a:srgbClr val="015F01"/>
                </a:solidFill>
              </a:rPr>
              <a:t>// instrução final da função soma JS</a:t>
            </a:r>
          </a:p>
        </p:txBody>
      </p:sp>
    </p:spTree>
    <p:extLst>
      <p:ext uri="{BB962C8B-B14F-4D97-AF65-F5344CB8AC3E}">
        <p14:creationId xmlns:p14="http://schemas.microsoft.com/office/powerpoint/2010/main" val="255659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520739" y="1855656"/>
            <a:ext cx="972546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funções </a:t>
            </a:r>
            <a:r>
              <a:rPr lang="pt-BR" sz="2600" b="1" dirty="0" err="1"/>
              <a:t>Anonimas</a:t>
            </a:r>
            <a:r>
              <a:rPr lang="pt-BR" sz="2600" b="1" dirty="0"/>
              <a:t>,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quando funções </a:t>
            </a:r>
            <a:r>
              <a:rPr lang="pt-BR" sz="2600" dirty="0" err="1"/>
              <a:t>nãocontem</a:t>
            </a:r>
            <a:r>
              <a:rPr lang="pt-BR" sz="2600" dirty="0"/>
              <a:t> nomes e são executadas imediatamente, não podendo ser reutilizadas ...</a:t>
            </a:r>
          </a:p>
          <a:p>
            <a:pPr lvl="1" algn="ctr">
              <a:buClr>
                <a:srgbClr val="FF0000"/>
              </a:buClr>
            </a:pPr>
            <a:br>
              <a:rPr lang="pt-BR" sz="2600" dirty="0"/>
            </a:br>
            <a:r>
              <a:rPr lang="pt-BR" sz="2600" b="1" dirty="0">
                <a:solidFill>
                  <a:srgbClr val="002060"/>
                </a:solidFill>
              </a:rPr>
              <a:t>var </a:t>
            </a:r>
            <a:r>
              <a:rPr lang="pt-BR" sz="2600" b="1" dirty="0" err="1">
                <a:solidFill>
                  <a:srgbClr val="002060"/>
                </a:solidFill>
              </a:rPr>
              <a:t>nomeVAR</a:t>
            </a:r>
            <a:r>
              <a:rPr lang="pt-BR" sz="2600" b="1" dirty="0">
                <a:solidFill>
                  <a:srgbClr val="002060"/>
                </a:solidFill>
              </a:rPr>
              <a:t> = </a:t>
            </a:r>
            <a:r>
              <a:rPr lang="pt-BR" sz="2600" b="1" dirty="0" err="1">
                <a:solidFill>
                  <a:srgbClr val="002060"/>
                </a:solidFill>
              </a:rPr>
              <a:t>function</a:t>
            </a:r>
            <a:r>
              <a:rPr lang="pt-BR" sz="2600" b="1" dirty="0">
                <a:solidFill>
                  <a:srgbClr val="002060"/>
                </a:solidFill>
              </a:rPr>
              <a:t> </a:t>
            </a:r>
            <a:r>
              <a:rPr lang="pt-BR" sz="2600" dirty="0">
                <a:solidFill>
                  <a:srgbClr val="002060"/>
                </a:solidFill>
              </a:rPr>
              <a:t>() {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                         // código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                        // código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                        // código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                      // código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                               </a:t>
            </a:r>
            <a:r>
              <a:rPr lang="pt-BR" sz="2600" dirty="0" err="1">
                <a:solidFill>
                  <a:srgbClr val="002060"/>
                </a:solidFill>
              </a:rPr>
              <a:t>return</a:t>
            </a:r>
            <a:r>
              <a:rPr lang="pt-BR" sz="2600" dirty="0">
                <a:solidFill>
                  <a:srgbClr val="002060"/>
                </a:solidFill>
              </a:rPr>
              <a:t> ( valor)</a:t>
            </a:r>
          </a:p>
          <a:p>
            <a:pPr lvl="1" algn="ctr">
              <a:buClr>
                <a:srgbClr val="FF0000"/>
              </a:buClr>
            </a:pPr>
            <a:r>
              <a:rPr lang="pt-BR" sz="2600" dirty="0">
                <a:solidFill>
                  <a:srgbClr val="002060"/>
                </a:solidFill>
              </a:rPr>
              <a:t>          }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3ADB56-680C-41C0-BBB5-5DE215F6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39" y="3429000"/>
            <a:ext cx="200575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520739" y="1855656"/>
            <a:ext cx="97254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Função de alta ordem. 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é uma função que recebe ou retorna uma função. Só é possível definir uma função de alta ordem, se a linguagem tem funções de </a:t>
            </a:r>
            <a:r>
              <a:rPr lang="pt-BR" sz="2600" b="1" i="1" dirty="0"/>
              <a:t>primeira classe</a:t>
            </a:r>
            <a:r>
              <a:rPr lang="pt-BR" sz="2600" dirty="0"/>
              <a:t>, pois é necessário que funções sejam "passáveis“, conceito de atributo da função.</a:t>
            </a:r>
          </a:p>
          <a:p>
            <a:pPr lvl="1">
              <a:buClr>
                <a:srgbClr val="FF0000"/>
              </a:buClr>
            </a:pPr>
            <a:br>
              <a:rPr lang="pt-BR" sz="2600" dirty="0"/>
            </a:br>
            <a:r>
              <a:rPr lang="pt-BR" sz="2600" dirty="0" err="1">
                <a:solidFill>
                  <a:srgbClr val="002060"/>
                </a:solidFill>
              </a:rPr>
              <a:t>source.addEventListener</a:t>
            </a:r>
            <a:r>
              <a:rPr lang="pt-BR" sz="2600" dirty="0">
                <a:solidFill>
                  <a:srgbClr val="002060"/>
                </a:solidFill>
              </a:rPr>
              <a:t>(</a:t>
            </a:r>
            <a:r>
              <a:rPr lang="pt-BR" sz="2600" dirty="0" err="1">
                <a:solidFill>
                  <a:srgbClr val="002060"/>
                </a:solidFill>
              </a:rPr>
              <a:t>eventName</a:t>
            </a:r>
            <a:r>
              <a:rPr lang="pt-BR" sz="2600" dirty="0">
                <a:solidFill>
                  <a:srgbClr val="002060"/>
                </a:solidFill>
              </a:rPr>
              <a:t>, </a:t>
            </a:r>
            <a:r>
              <a:rPr lang="pt-BR" sz="2600" dirty="0" err="1">
                <a:solidFill>
                  <a:srgbClr val="002060"/>
                </a:solidFill>
              </a:rPr>
              <a:t>eventHandler</a:t>
            </a:r>
            <a:r>
              <a:rPr lang="pt-BR" sz="2600" dirty="0">
                <a:solidFill>
                  <a:srgbClr val="002060"/>
                </a:solidFill>
              </a:rPr>
              <a:t>);</a:t>
            </a:r>
          </a:p>
          <a:p>
            <a:pPr lvl="1">
              <a:buClr>
                <a:srgbClr val="FF0000"/>
              </a:buClr>
            </a:pPr>
            <a:endParaRPr lang="pt-BR" sz="2600" dirty="0">
              <a:solidFill>
                <a:srgbClr val="00206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pt-BR" sz="2600" b="1" dirty="0" err="1">
                <a:solidFill>
                  <a:srgbClr val="002060"/>
                </a:solidFill>
              </a:rPr>
              <a:t>Botao.addEventListener</a:t>
            </a:r>
            <a:r>
              <a:rPr lang="pt-BR" sz="2600" b="1" dirty="0">
                <a:solidFill>
                  <a:srgbClr val="002060"/>
                </a:solidFill>
              </a:rPr>
              <a:t>(</a:t>
            </a:r>
            <a:r>
              <a:rPr lang="pt-BR" sz="2600" b="1" dirty="0">
                <a:solidFill>
                  <a:srgbClr val="FF0000"/>
                </a:solidFill>
              </a:rPr>
              <a:t>‘click’</a:t>
            </a:r>
            <a:r>
              <a:rPr lang="pt-BR" sz="2600" b="1" dirty="0">
                <a:solidFill>
                  <a:srgbClr val="002060"/>
                </a:solidFill>
              </a:rPr>
              <a:t>,</a:t>
            </a:r>
            <a:r>
              <a:rPr lang="pt-BR" sz="2600" b="1" dirty="0" err="1"/>
              <a:t>function</a:t>
            </a:r>
            <a:r>
              <a:rPr lang="pt-BR" sz="2600" b="1" dirty="0"/>
              <a:t>(){ .....}</a:t>
            </a:r>
            <a:r>
              <a:rPr lang="pt-BR" sz="2600" b="1" dirty="0">
                <a:solidFill>
                  <a:srgbClr val="002060"/>
                </a:solidFill>
              </a:rPr>
              <a:t>); </a:t>
            </a:r>
            <a:r>
              <a:rPr lang="pt-BR" sz="2600" b="1" dirty="0">
                <a:solidFill>
                  <a:srgbClr val="015F01"/>
                </a:solidFill>
              </a:rPr>
              <a:t>//JavaScript</a:t>
            </a:r>
          </a:p>
        </p:txBody>
      </p:sp>
    </p:spTree>
    <p:extLst>
      <p:ext uri="{BB962C8B-B14F-4D97-AF65-F5344CB8AC3E}">
        <p14:creationId xmlns:p14="http://schemas.microsoft.com/office/powerpoint/2010/main" val="305717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838177" y="1264813"/>
            <a:ext cx="97254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Funções aninhadas,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 Quando funções também podem ser criadas dentro de outras funções, criando vários níveis de “localidades”.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var landscape = function() {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var result = "";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var flat = function(size) {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  for (var count = 0; count &lt; size; count++)      result += "_";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var mountain = function(size) {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  result += "/";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  for (var count = 0; count &lt; size; count++)      result += "'";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  result += "\\";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flat(3);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mountain(4);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flat(6);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  return result;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009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838177" y="1264813"/>
            <a:ext cx="97254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Funções aninhadas,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 Quando funções também podem ser criadas dentro de outras funções, criando vários níveis de “localidades”.</a:t>
            </a:r>
          </a:p>
          <a:p>
            <a:pPr lvl="1">
              <a:buClr>
                <a:srgbClr val="FF0000"/>
              </a:buClr>
            </a:pPr>
            <a:r>
              <a:rPr lang="en-US" sz="2600" b="1" dirty="0" err="1">
                <a:solidFill>
                  <a:srgbClr val="002060"/>
                </a:solidFill>
              </a:rPr>
              <a:t>alice</a:t>
            </a:r>
            <a:r>
              <a:rPr lang="en-US" sz="2600" dirty="0">
                <a:solidFill>
                  <a:srgbClr val="002060"/>
                </a:solidFill>
              </a:rPr>
              <a:t> = {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name: "Alice"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}</a:t>
            </a:r>
          </a:p>
          <a:p>
            <a:pPr lvl="1">
              <a:buClr>
                <a:srgbClr val="FF0000"/>
              </a:buClr>
            </a:pPr>
            <a:r>
              <a:rPr lang="en-US" sz="2600" b="1" dirty="0">
                <a:solidFill>
                  <a:srgbClr val="002060"/>
                </a:solidFill>
              </a:rPr>
              <a:t>eve</a:t>
            </a:r>
            <a:r>
              <a:rPr lang="en-US" sz="2600" dirty="0">
                <a:solidFill>
                  <a:srgbClr val="002060"/>
                </a:solidFill>
              </a:rPr>
              <a:t> = {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name: "Eve",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</a:t>
            </a:r>
            <a:r>
              <a:rPr lang="en-US" sz="2600" b="1" dirty="0">
                <a:solidFill>
                  <a:srgbClr val="002060"/>
                </a:solidFill>
              </a:rPr>
              <a:t>talk</a:t>
            </a:r>
            <a:r>
              <a:rPr lang="en-US" sz="2600" dirty="0">
                <a:solidFill>
                  <a:srgbClr val="002060"/>
                </a:solidFill>
              </a:rPr>
              <a:t>: function(</a:t>
            </a:r>
            <a:r>
              <a:rPr lang="en-US" sz="2600" dirty="0"/>
              <a:t>greeting</a:t>
            </a:r>
            <a:r>
              <a:rPr lang="en-US" sz="2600" dirty="0">
                <a:solidFill>
                  <a:srgbClr val="002060"/>
                </a:solidFill>
              </a:rPr>
              <a:t>) {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  console.log(</a:t>
            </a:r>
            <a:r>
              <a:rPr lang="en-US" sz="2600" dirty="0"/>
              <a:t>greeting</a:t>
            </a:r>
            <a:r>
              <a:rPr lang="en-US" sz="2600" dirty="0">
                <a:solidFill>
                  <a:srgbClr val="002060"/>
                </a:solidFill>
              </a:rPr>
              <a:t> + ", my name is " + </a:t>
            </a:r>
            <a:r>
              <a:rPr lang="en-US" sz="2600" b="1" dirty="0">
                <a:solidFill>
                  <a:srgbClr val="FF0000"/>
                </a:solidFill>
              </a:rPr>
              <a:t>this.name</a:t>
            </a:r>
            <a:r>
              <a:rPr lang="en-US" sz="2600" dirty="0">
                <a:solidFill>
                  <a:srgbClr val="002060"/>
                </a:solidFill>
              </a:rPr>
              <a:t>);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}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}</a:t>
            </a:r>
            <a:endParaRPr lang="pt-BR" sz="2600" dirty="0">
              <a:solidFill>
                <a:srgbClr val="00206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B9F691-B710-4137-91F6-0228CD1CE678}"/>
              </a:ext>
            </a:extLst>
          </p:cNvPr>
          <p:cNvSpPr/>
          <p:nvPr/>
        </p:nvSpPr>
        <p:spPr>
          <a:xfrm>
            <a:off x="6982262" y="2557474"/>
            <a:ext cx="4046809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15F01"/>
                </a:solidFill>
              </a:rPr>
              <a:t>//</a:t>
            </a:r>
            <a:r>
              <a:rPr lang="en-US" sz="2400" b="1" dirty="0" err="1">
                <a:solidFill>
                  <a:srgbClr val="015F01"/>
                </a:solidFill>
              </a:rPr>
              <a:t>saida</a:t>
            </a:r>
            <a:endParaRPr lang="en-US" sz="2400" b="1" dirty="0">
              <a:solidFill>
                <a:srgbClr val="015F01"/>
              </a:solidFill>
            </a:endParaRPr>
          </a:p>
          <a:p>
            <a:r>
              <a:rPr lang="en-US" sz="2400" dirty="0" err="1"/>
              <a:t>eve.talk</a:t>
            </a:r>
            <a:r>
              <a:rPr lang="en-US" sz="2400" dirty="0"/>
              <a:t>("</a:t>
            </a:r>
            <a:r>
              <a:rPr lang="en-US" sz="2400" dirty="0" err="1"/>
              <a:t>yo</a:t>
            </a:r>
            <a:r>
              <a:rPr lang="en-US" sz="2400" dirty="0"/>
              <a:t>");</a:t>
            </a:r>
          </a:p>
          <a:p>
            <a:r>
              <a:rPr lang="en-US" sz="2400" dirty="0" err="1"/>
              <a:t>eve.talk.apply</a:t>
            </a:r>
            <a:r>
              <a:rPr lang="en-US" sz="2400" dirty="0"/>
              <a:t>(</a:t>
            </a:r>
            <a:r>
              <a:rPr lang="en-US" sz="2400" dirty="0" err="1"/>
              <a:t>alice</a:t>
            </a:r>
            <a:r>
              <a:rPr lang="en-US" sz="2400" dirty="0"/>
              <a:t>, ["hello"]);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yo</a:t>
            </a:r>
            <a:r>
              <a:rPr lang="en-US" sz="2400" dirty="0"/>
              <a:t>, my name is eve</a:t>
            </a:r>
          </a:p>
          <a:p>
            <a:r>
              <a:rPr lang="en-US" sz="2400" dirty="0"/>
              <a:t> hello, my name is </a:t>
            </a:r>
            <a:r>
              <a:rPr lang="en-US" sz="2400" dirty="0" err="1"/>
              <a:t>alice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22611" y="71466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 - Funções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838177" y="1264813"/>
            <a:ext cx="97254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600" b="1" dirty="0"/>
              <a:t>Funções recursivas,</a:t>
            </a:r>
          </a:p>
          <a:p>
            <a:pPr lvl="1">
              <a:buClr>
                <a:srgbClr val="FF0000"/>
              </a:buClr>
            </a:pPr>
            <a:r>
              <a:rPr lang="pt-BR" sz="2600" dirty="0"/>
              <a:t> Uma função recursiva é uma função que se refere a si própria. </a:t>
            </a:r>
          </a:p>
          <a:p>
            <a:pPr lvl="1">
              <a:buClr>
                <a:srgbClr val="FF0000"/>
              </a:buClr>
            </a:pPr>
            <a:r>
              <a:rPr lang="en-US" sz="2600" dirty="0" err="1">
                <a:solidFill>
                  <a:srgbClr val="002060"/>
                </a:solidFill>
              </a:rPr>
              <a:t>função</a:t>
            </a:r>
            <a:r>
              <a:rPr lang="en-US" sz="2600" dirty="0">
                <a:solidFill>
                  <a:srgbClr val="002060"/>
                </a:solidFill>
              </a:rPr>
              <a:t> factorial:</a:t>
            </a:r>
          </a:p>
          <a:p>
            <a:pPr lvl="1">
              <a:buClr>
                <a:srgbClr val="FF0000"/>
              </a:buClr>
            </a:pPr>
            <a:endParaRPr lang="en-US" sz="2600" dirty="0">
              <a:solidFill>
                <a:srgbClr val="00206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function </a:t>
            </a:r>
            <a:r>
              <a:rPr lang="en-US" sz="2600" b="1" dirty="0" err="1">
                <a:solidFill>
                  <a:srgbClr val="002060"/>
                </a:solidFill>
              </a:rPr>
              <a:t>rFact</a:t>
            </a:r>
            <a:r>
              <a:rPr lang="en-US" sz="2600" dirty="0">
                <a:solidFill>
                  <a:srgbClr val="002060"/>
                </a:solidFill>
              </a:rPr>
              <a:t>(num)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{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  if (num == 0)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    { return 1; }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  else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      { return num * </a:t>
            </a:r>
            <a:r>
              <a:rPr lang="en-US" sz="2600" b="1" dirty="0" err="1">
                <a:solidFill>
                  <a:srgbClr val="002060"/>
                </a:solidFill>
              </a:rPr>
              <a:t>rFact</a:t>
            </a:r>
            <a:r>
              <a:rPr lang="en-US" sz="2600" dirty="0">
                <a:solidFill>
                  <a:srgbClr val="002060"/>
                </a:solidFill>
              </a:rPr>
              <a:t>( num - 1 ); }</a:t>
            </a:r>
          </a:p>
          <a:p>
            <a:pPr lvl="1">
              <a:buClr>
                <a:srgbClr val="FF0000"/>
              </a:buClr>
            </a:pPr>
            <a:r>
              <a:rPr lang="en-US" sz="2600" dirty="0">
                <a:solidFill>
                  <a:srgbClr val="002060"/>
                </a:solidFill>
              </a:rPr>
              <a:t>}</a:t>
            </a:r>
          </a:p>
          <a:p>
            <a:pPr lvl="1">
              <a:buClr>
                <a:srgbClr val="FF0000"/>
              </a:buClr>
            </a:pP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2B2BC4-5153-433B-9199-58998B00CA7D}"/>
              </a:ext>
            </a:extLst>
          </p:cNvPr>
          <p:cNvSpPr/>
          <p:nvPr/>
        </p:nvSpPr>
        <p:spPr>
          <a:xfrm>
            <a:off x="7122940" y="2953120"/>
            <a:ext cx="472205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function sFact(num)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{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    var rval=1;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    for (var i = 2; i &lt;= num; i++)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        rval = rval * i;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    return rval;</a:t>
            </a:r>
          </a:p>
          <a:p>
            <a:pPr lvl="1">
              <a:buClr>
                <a:srgbClr val="FF0000"/>
              </a:buClr>
            </a:pPr>
            <a:r>
              <a:rPr lang="nn-NO" sz="2600" dirty="0">
                <a:solidFill>
                  <a:srgbClr val="002060"/>
                </a:solidFill>
              </a:rPr>
              <a:t>}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8904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1212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87</cp:revision>
  <dcterms:created xsi:type="dcterms:W3CDTF">2020-02-18T00:10:10Z</dcterms:created>
  <dcterms:modified xsi:type="dcterms:W3CDTF">2020-04-27T21:59:16Z</dcterms:modified>
</cp:coreProperties>
</file>