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D96D-C54A-4E2E-9A76-C7EF6BE85D16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998A-5222-47F6-92EC-A4674E566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55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D96D-C54A-4E2E-9A76-C7EF6BE85D16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998A-5222-47F6-92EC-A4674E566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03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D96D-C54A-4E2E-9A76-C7EF6BE85D16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998A-5222-47F6-92EC-A4674E566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98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D96D-C54A-4E2E-9A76-C7EF6BE85D16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998A-5222-47F6-92EC-A4674E566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32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D96D-C54A-4E2E-9A76-C7EF6BE85D16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998A-5222-47F6-92EC-A4674E566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66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D96D-C54A-4E2E-9A76-C7EF6BE85D16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998A-5222-47F6-92EC-A4674E566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25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D96D-C54A-4E2E-9A76-C7EF6BE85D16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998A-5222-47F6-92EC-A4674E566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80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D96D-C54A-4E2E-9A76-C7EF6BE85D16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998A-5222-47F6-92EC-A4674E566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83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D96D-C54A-4E2E-9A76-C7EF6BE85D16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998A-5222-47F6-92EC-A4674E566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509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D96D-C54A-4E2E-9A76-C7EF6BE85D16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998A-5222-47F6-92EC-A4674E566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10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D96D-C54A-4E2E-9A76-C7EF6BE85D16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998A-5222-47F6-92EC-A4674E566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03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8D96D-C54A-4E2E-9A76-C7EF6BE85D16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6998A-5222-47F6-92EC-A4674E566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7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1600" y="1124744"/>
            <a:ext cx="7772400" cy="1470025"/>
          </a:xfrm>
        </p:spPr>
        <p:txBody>
          <a:bodyPr/>
          <a:lstStyle/>
          <a:p>
            <a:r>
              <a:rPr lang="pt-BR" dirty="0" smtClean="0"/>
              <a:t>Arquitetura de Computadores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2348880"/>
            <a:ext cx="6400800" cy="1752600"/>
          </a:xfrm>
        </p:spPr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FF0000"/>
                </a:solidFill>
              </a:rPr>
              <a:t>BINÁRIOS DECIMAIS</a:t>
            </a:r>
            <a:endParaRPr lang="pt-BR" sz="4800" b="1" dirty="0">
              <a:solidFill>
                <a:srgbClr val="FF000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051720" y="5661248"/>
            <a:ext cx="3085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Prof. Debora </a:t>
            </a:r>
            <a:r>
              <a:rPr lang="pt-BR" sz="2800" dirty="0" err="1" smtClean="0"/>
              <a:t>Canne</a:t>
            </a:r>
            <a:r>
              <a:rPr lang="pt-BR" sz="2800" smtClean="0"/>
              <a:t> </a:t>
            </a:r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800683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03648" y="1052736"/>
            <a:ext cx="69847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/>
              <a:t>No sistema de base 2, também existem valores decimais.</a:t>
            </a:r>
            <a:endParaRPr lang="pt-BR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1763688" y="4005064"/>
                <a:ext cx="603222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4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40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40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…</m:t>
                              </m:r>
                              <m:r>
                                <a:rPr lang="pt-BR" sz="40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pt-BR" sz="40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40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40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pt-BR" sz="40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40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40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pt-BR" sz="40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40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40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pt-BR" sz="40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  <m:r>
                            <a:rPr lang="pt-BR" sz="4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sz="40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40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pt-BR" sz="40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sz="40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40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40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pt-BR" sz="40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sz="40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pt-BR" sz="4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pt-BR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005064"/>
                <a:ext cx="6032229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597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619673" y="916895"/>
            <a:ext cx="69127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Converter decimal em binário decimal</a:t>
            </a:r>
            <a:endParaRPr lang="pt-BR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187624" y="2283533"/>
            <a:ext cx="676875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Converter a parte inteira;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 a parte decimal;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Multiplica a parte decimal por 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parte inteira do produto vai para a conversão;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Subtrai a parte inteira e continua multiplicando por 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Parar quando a parte inteira for 1,00</a:t>
            </a:r>
            <a:endParaRPr lang="pt-B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7865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2110943" y="442828"/>
                <a:ext cx="41216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36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sz="3600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3600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𝟏𝟐</m:t>
                            </m:r>
                            <m:r>
                              <a:rPr lang="pt-BR" sz="3600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,</m:t>
                            </m:r>
                            <m:r>
                              <a:rPr lang="pt-BR" sz="3600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𝟐𝟓</m:t>
                            </m:r>
                          </m:e>
                        </m:d>
                      </m:e>
                      <m:sub>
                        <m:r>
                          <a:rPr lang="pt-BR" sz="36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𝟏𝟎</m:t>
                        </m:r>
                      </m:sub>
                    </m:sSub>
                  </m:oMath>
                </a14:m>
                <a:r>
                  <a:rPr lang="pt-BR" sz="3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= 1100,</a:t>
                </a:r>
                <a:r>
                  <a:rPr lang="pt-BR" sz="36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01</a:t>
                </a:r>
                <a:endParaRPr lang="pt-BR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943" y="442828"/>
                <a:ext cx="4121641" cy="646331"/>
              </a:xfrm>
              <a:prstGeom prst="rect">
                <a:avLst/>
              </a:prstGeom>
              <a:blipFill rotWithShape="1">
                <a:blip r:embed="rId2"/>
                <a:stretch>
                  <a:fillRect t="-15094" r="-4438" b="-405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342567"/>
              </p:ext>
            </p:extLst>
          </p:nvPr>
        </p:nvGraphicFramePr>
        <p:xfrm>
          <a:off x="1619672" y="2060848"/>
          <a:ext cx="60960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pt-BR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pt-BR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pt-BR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pt-BR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1691680" y="1269487"/>
            <a:ext cx="2431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Parte inteira: </a:t>
            </a:r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827584" y="3140968"/>
            <a:ext cx="2176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Parte decimal</a:t>
            </a:r>
            <a:endParaRPr lang="pt-BR" sz="28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83568" y="4077072"/>
            <a:ext cx="20569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0,25 x 2= </a:t>
            </a:r>
            <a:r>
              <a:rPr lang="pt-B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,5</a:t>
            </a:r>
          </a:p>
          <a:p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0,5 x 2 = </a:t>
            </a:r>
            <a:r>
              <a:rPr lang="pt-B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,0</a:t>
            </a:r>
          </a:p>
          <a:p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172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2051720" y="764704"/>
                <a:ext cx="67135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32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sz="3200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3200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𝟐𝟑𝟒</m:t>
                            </m:r>
                            <m:r>
                              <a:rPr lang="pt-BR" sz="3200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,</m:t>
                            </m:r>
                            <m:r>
                              <a:rPr lang="pt-BR" sz="3200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𝟒𝟑𝟓</m:t>
                            </m:r>
                          </m:e>
                        </m:d>
                      </m:e>
                      <m:sub>
                        <m:r>
                          <a:rPr lang="pt-BR" sz="32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𝟏𝟎</m:t>
                        </m:r>
                      </m:sub>
                    </m:sSub>
                    <m:r>
                      <a:rPr lang="pt-BR" sz="3200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=</m:t>
                    </m:r>
                  </m:oMath>
                </a14:m>
                <a:r>
                  <a:rPr lang="pt-BR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11101010,</a:t>
                </a:r>
                <a:r>
                  <a:rPr lang="pt-BR" sz="32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01101111...</a:t>
                </a:r>
                <a:endParaRPr lang="pt-BR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764704"/>
                <a:ext cx="6713569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3542" r="-2180" b="-4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761046"/>
              </p:ext>
            </p:extLst>
          </p:nvPr>
        </p:nvGraphicFramePr>
        <p:xfrm>
          <a:off x="1187624" y="2132856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pt-B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pt-B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pt-B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pt-B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pt-B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pt-B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pt-B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pt-B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692213" y="2636912"/>
            <a:ext cx="271901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0,435 X 2 = </a:t>
            </a:r>
            <a:r>
              <a:rPr lang="pt-B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,870</a:t>
            </a:r>
          </a:p>
          <a:p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0,870 X 2 = </a:t>
            </a:r>
            <a:r>
              <a:rPr lang="pt-B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,740</a:t>
            </a:r>
          </a:p>
          <a:p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0,740 X 2 = </a:t>
            </a:r>
            <a:r>
              <a:rPr lang="pt-B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,480</a:t>
            </a:r>
          </a:p>
          <a:p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0,480 X 2 = </a:t>
            </a:r>
            <a:r>
              <a:rPr lang="pt-B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,960</a:t>
            </a:r>
          </a:p>
          <a:p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0,960 X 2 = </a:t>
            </a:r>
            <a:r>
              <a:rPr lang="pt-B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,920</a:t>
            </a:r>
          </a:p>
          <a:p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0,920 X 2 = </a:t>
            </a:r>
            <a:r>
              <a:rPr lang="pt-B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,840</a:t>
            </a:r>
          </a:p>
          <a:p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0,840 X 2 = </a:t>
            </a:r>
            <a:r>
              <a:rPr lang="pt-B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,680</a:t>
            </a:r>
          </a:p>
          <a:p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0,680 X 2 = </a:t>
            </a:r>
            <a:r>
              <a:rPr lang="pt-B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,360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6320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627784" y="548680"/>
            <a:ext cx="3525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(0,7)</a:t>
            </a:r>
            <a:r>
              <a:rPr lang="pt-BR" sz="32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0, </a:t>
            </a:r>
            <a:r>
              <a:rPr lang="pt-B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101100...</a:t>
            </a:r>
            <a:endParaRPr lang="pt-B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403648" y="2060848"/>
            <a:ext cx="198804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0,7 X 2 = 1,4</a:t>
            </a:r>
          </a:p>
          <a:p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0,4 X 2 = 0,8</a:t>
            </a:r>
          </a:p>
          <a:p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0,8 X 2 = 1,6</a:t>
            </a:r>
          </a:p>
          <a:p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0,6 X 2 = 1,2</a:t>
            </a:r>
          </a:p>
          <a:p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0,2 X 2 = 0,4</a:t>
            </a:r>
          </a:p>
          <a:p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0,4 X 2 = 0,8</a:t>
            </a:r>
          </a:p>
          <a:p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2622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195736" y="764704"/>
            <a:ext cx="4602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Converter binário decimal</a:t>
            </a:r>
            <a:endParaRPr lang="pt-BR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691680" y="1844824"/>
            <a:ext cx="3291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(101,110) = 5,75</a:t>
            </a:r>
            <a:r>
              <a:rPr lang="pt-BR" sz="32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pt-B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187624" y="3140968"/>
                <a:ext cx="7092006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𝟏</m:t>
                          </m:r>
                          <m:r>
                            <a:rPr lang="pt-BR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.</m:t>
                          </m:r>
                          <m:r>
                            <a:rPr lang="pt-BR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pt-BR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pt-BR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pt-BR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𝟎</m:t>
                          </m:r>
                          <m:r>
                            <a:rPr lang="pt-BR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.</m:t>
                          </m:r>
                          <m:r>
                            <a:rPr lang="pt-BR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pt-BR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pt-BR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𝟏</m:t>
                          </m:r>
                          <m:r>
                            <a:rPr lang="pt-BR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.</m:t>
                          </m:r>
                          <m:r>
                            <a:rPr lang="pt-BR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pt-BR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𝟏</m:t>
                          </m:r>
                          <m:r>
                            <a:rPr lang="pt-BR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.</m:t>
                          </m:r>
                          <m:r>
                            <a:rPr lang="pt-BR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pt-BR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−</m:t>
                          </m:r>
                          <m:r>
                            <a:rPr lang="pt-BR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pt-BR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𝟏</m:t>
                          </m:r>
                          <m:r>
                            <a:rPr lang="pt-BR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.</m:t>
                          </m:r>
                          <m:r>
                            <a:rPr lang="pt-BR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pt-BR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−</m:t>
                          </m:r>
                          <m:r>
                            <a:rPr lang="pt-BR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pt-BR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pt-BR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𝟎</m:t>
                          </m:r>
                          <m:r>
                            <a:rPr lang="pt-BR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.</m:t>
                          </m:r>
                          <m:r>
                            <a:rPr lang="pt-BR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pt-BR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−</m:t>
                          </m:r>
                          <m:r>
                            <a:rPr lang="pt-BR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pt-BR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140968"/>
                <a:ext cx="7092006" cy="53296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903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123728" y="836712"/>
            <a:ext cx="51764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(11,01001)</a:t>
            </a:r>
            <a:r>
              <a:rPr lang="pt-BR" sz="40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=3,28125...</a:t>
            </a:r>
            <a:endParaRPr lang="pt-BR" sz="40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47021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_Uninov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Tema_Uninove</Template>
  <TotalTime>66</TotalTime>
  <Words>275</Words>
  <Application>Microsoft Office PowerPoint</Application>
  <PresentationFormat>Apresentação na tela 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Tema_Uninove</vt:lpstr>
      <vt:lpstr>Arquitetura de Computadores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CÁLCULO NUMÉRICO COMPUTACIONAL</dc:title>
  <dc:creator>Microsoft</dc:creator>
  <cp:lastModifiedBy>Microsoft</cp:lastModifiedBy>
  <cp:revision>10</cp:revision>
  <dcterms:created xsi:type="dcterms:W3CDTF">2019-08-16T14:57:55Z</dcterms:created>
  <dcterms:modified xsi:type="dcterms:W3CDTF">2020-02-29T21:13:25Z</dcterms:modified>
</cp:coreProperties>
</file>