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8" r:id="rId2"/>
    <p:sldId id="361" r:id="rId3"/>
    <p:sldId id="357" r:id="rId4"/>
    <p:sldId id="349" r:id="rId5"/>
    <p:sldId id="358" r:id="rId6"/>
    <p:sldId id="359" r:id="rId7"/>
    <p:sldId id="362" r:id="rId8"/>
    <p:sldId id="363" r:id="rId9"/>
  </p:sldIdLst>
  <p:sldSz cx="12192000" cy="6858000"/>
  <p:notesSz cx="7099300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>
        <p:scale>
          <a:sx n="60" d="100"/>
          <a:sy n="60" d="100"/>
        </p:scale>
        <p:origin x="-84" y="-4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E74C-3674-4024-9547-5E7480FB26AC}" type="datetimeFigureOut">
              <a:rPr lang="pt-BR" smtClean="0"/>
              <a:t>20/04/2021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DB22-BB4E-432D-BEB8-CED546A684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2011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E74C-3674-4024-9547-5E7480FB26AC}" type="datetimeFigureOut">
              <a:rPr lang="pt-BR" smtClean="0"/>
              <a:t>20/04/2021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DB22-BB4E-432D-BEB8-CED546A684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7378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E74C-3674-4024-9547-5E7480FB26AC}" type="datetimeFigureOut">
              <a:rPr lang="pt-BR" smtClean="0"/>
              <a:t>20/04/2021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DB22-BB4E-432D-BEB8-CED546A684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2012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E74C-3674-4024-9547-5E7480FB26AC}" type="datetimeFigureOut">
              <a:rPr lang="pt-BR" smtClean="0"/>
              <a:t>20/04/2021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DB22-BB4E-432D-BEB8-CED546A684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1826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E74C-3674-4024-9547-5E7480FB26AC}" type="datetimeFigureOut">
              <a:rPr lang="pt-BR" smtClean="0"/>
              <a:t>20/04/2021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DB22-BB4E-432D-BEB8-CED546A684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7546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E74C-3674-4024-9547-5E7480FB26AC}" type="datetimeFigureOut">
              <a:rPr lang="pt-BR" smtClean="0"/>
              <a:t>20/04/2021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DB22-BB4E-432D-BEB8-CED546A684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4345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E74C-3674-4024-9547-5E7480FB26AC}" type="datetimeFigureOut">
              <a:rPr lang="pt-BR" smtClean="0"/>
              <a:t>20/04/2021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DB22-BB4E-432D-BEB8-CED546A684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3991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E74C-3674-4024-9547-5E7480FB26AC}" type="datetimeFigureOut">
              <a:rPr lang="pt-BR" smtClean="0"/>
              <a:t>20/04/2021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DB22-BB4E-432D-BEB8-CED546A684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922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E74C-3674-4024-9547-5E7480FB26AC}" type="datetimeFigureOut">
              <a:rPr lang="pt-BR" smtClean="0"/>
              <a:t>20/04/2021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DB22-BB4E-432D-BEB8-CED546A684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6904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E74C-3674-4024-9547-5E7480FB26AC}" type="datetimeFigureOut">
              <a:rPr lang="pt-BR" smtClean="0"/>
              <a:t>20/04/2021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DB22-BB4E-432D-BEB8-CED546A684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4747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E74C-3674-4024-9547-5E7480FB26AC}" type="datetimeFigureOut">
              <a:rPr lang="pt-BR" smtClean="0"/>
              <a:t>20/04/2021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DB22-BB4E-432D-BEB8-CED546A684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6031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AE74C-3674-4024-9547-5E7480FB26AC}" type="datetimeFigureOut">
              <a:rPr lang="pt-BR" smtClean="0"/>
              <a:t>20/04/2021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4DB22-BB4E-432D-BEB8-CED546A684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1042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ogo_uninove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87943" y="193242"/>
            <a:ext cx="169545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25141" y="470227"/>
            <a:ext cx="9962802" cy="10117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pt-BR" sz="2400" b="1" dirty="0" smtClean="0">
                <a:solidFill>
                  <a:srgbClr val="336699"/>
                </a:solidFill>
                <a:latin typeface="Arial" panose="020B0604020202020204" pitchFamily="34" charset="0"/>
                <a:ea typeface="ＭＳ 明朝" panose="02020609040205080304" pitchFamily="49" charset="-128"/>
              </a:rPr>
              <a:t>Proc </a:t>
            </a:r>
            <a:r>
              <a:rPr lang="en-US" altLang="pt-BR" sz="2400" b="1" dirty="0" err="1" smtClean="0">
                <a:solidFill>
                  <a:srgbClr val="336699"/>
                </a:solidFill>
                <a:latin typeface="Arial" panose="020B0604020202020204" pitchFamily="34" charset="0"/>
                <a:ea typeface="ＭＳ 明朝" panose="02020609040205080304" pitchFamily="49" charset="-128"/>
              </a:rPr>
              <a:t>Neg_Caso</a:t>
            </a:r>
            <a:r>
              <a:rPr lang="en-US" altLang="pt-BR" sz="2400" b="1" dirty="0" smtClean="0">
                <a:solidFill>
                  <a:srgbClr val="336699"/>
                </a:solidFill>
                <a:latin typeface="Arial" panose="020B0604020202020204" pitchFamily="34" charset="0"/>
                <a:ea typeface="ＭＳ 明朝" panose="02020609040205080304" pitchFamily="49" charset="-128"/>
              </a:rPr>
              <a:t> 08</a:t>
            </a:r>
          </a:p>
          <a:p>
            <a:pPr algn="just"/>
            <a:endParaRPr lang="en-US" altLang="pt-BR" sz="2400" b="1" dirty="0" smtClean="0">
              <a:solidFill>
                <a:srgbClr val="336699"/>
              </a:solidFill>
              <a:latin typeface="Arial" panose="020B0604020202020204" pitchFamily="34" charset="0"/>
              <a:ea typeface="ＭＳ 明朝" panose="02020609040205080304" pitchFamily="49" charset="-128"/>
            </a:endParaRPr>
          </a:p>
          <a:p>
            <a:pPr algn="just"/>
            <a:r>
              <a:rPr lang="en-US" altLang="pt-BR" sz="2400" b="1" dirty="0" err="1" smtClean="0">
                <a:solidFill>
                  <a:srgbClr val="336699"/>
                </a:solidFill>
                <a:latin typeface="Arial" panose="020B0604020202020204" pitchFamily="34" charset="0"/>
                <a:ea typeface="ＭＳ 明朝" panose="02020609040205080304" pitchFamily="49" charset="-128"/>
              </a:rPr>
              <a:t>Atividade</a:t>
            </a:r>
            <a:r>
              <a:rPr lang="en-US" altLang="pt-BR" sz="2400" b="1" dirty="0" smtClean="0">
                <a:solidFill>
                  <a:srgbClr val="336699"/>
                </a:solidFill>
                <a:latin typeface="Arial" panose="020B0604020202020204" pitchFamily="34" charset="0"/>
                <a:ea typeface="ＭＳ 明朝" panose="02020609040205080304" pitchFamily="49" charset="-128"/>
              </a:rPr>
              <a:t> </a:t>
            </a:r>
            <a:r>
              <a:rPr lang="en-US" altLang="pt-BR" sz="2400" b="1" dirty="0" err="1" smtClean="0">
                <a:solidFill>
                  <a:srgbClr val="336699"/>
                </a:solidFill>
                <a:latin typeface="Arial" panose="020B0604020202020204" pitchFamily="34" charset="0"/>
                <a:ea typeface="ＭＳ 明朝" panose="02020609040205080304" pitchFamily="49" charset="-128"/>
              </a:rPr>
              <a:t>prática</a:t>
            </a:r>
            <a:r>
              <a:rPr lang="en-US" altLang="pt-BR" sz="2400" b="1" dirty="0" smtClean="0">
                <a:solidFill>
                  <a:srgbClr val="336699"/>
                </a:solidFill>
                <a:latin typeface="Arial" panose="020B0604020202020204" pitchFamily="34" charset="0"/>
                <a:ea typeface="ＭＳ 明朝" panose="02020609040205080304" pitchFamily="49" charset="-128"/>
              </a:rPr>
              <a:t> de </a:t>
            </a:r>
            <a:r>
              <a:rPr lang="en-US" altLang="pt-BR" sz="2400" b="1" dirty="0" err="1" smtClean="0">
                <a:solidFill>
                  <a:srgbClr val="336699"/>
                </a:solidFill>
                <a:latin typeface="Arial" panose="020B0604020202020204" pitchFamily="34" charset="0"/>
                <a:ea typeface="ＭＳ 明朝" panose="02020609040205080304" pitchFamily="49" charset="-128"/>
              </a:rPr>
              <a:t>fluxogramação</a:t>
            </a:r>
            <a:r>
              <a:rPr lang="en-US" altLang="pt-BR" sz="2400" b="1" dirty="0" smtClean="0">
                <a:solidFill>
                  <a:srgbClr val="336699"/>
                </a:solidFill>
                <a:latin typeface="Arial" panose="020B0604020202020204" pitchFamily="34" charset="0"/>
                <a:ea typeface="ＭＳ 明朝" panose="02020609040205080304" pitchFamily="49" charset="-128"/>
              </a:rPr>
              <a:t> de </a:t>
            </a:r>
            <a:r>
              <a:rPr lang="en-US" altLang="pt-BR" sz="2400" b="1" dirty="0" err="1" smtClean="0">
                <a:solidFill>
                  <a:srgbClr val="336699"/>
                </a:solidFill>
                <a:latin typeface="Arial" panose="020B0604020202020204" pitchFamily="34" charset="0"/>
                <a:ea typeface="ＭＳ 明朝" panose="02020609040205080304" pitchFamily="49" charset="-128"/>
              </a:rPr>
              <a:t>processo</a:t>
            </a:r>
            <a:r>
              <a:rPr lang="en-US" altLang="pt-BR" sz="2400" b="1" dirty="0" smtClean="0">
                <a:solidFill>
                  <a:srgbClr val="336699"/>
                </a:solidFill>
                <a:latin typeface="Arial" panose="020B0604020202020204" pitchFamily="34" charset="0"/>
                <a:ea typeface="ＭＳ 明朝" panose="02020609040205080304" pitchFamily="49" charset="-128"/>
              </a:rPr>
              <a:t> de </a:t>
            </a:r>
            <a:r>
              <a:rPr lang="en-US" altLang="pt-BR" sz="2400" b="1" dirty="0" err="1" smtClean="0">
                <a:solidFill>
                  <a:srgbClr val="336699"/>
                </a:solidFill>
                <a:latin typeface="Arial" panose="020B0604020202020204" pitchFamily="34" charset="0"/>
                <a:ea typeface="ＭＳ 明朝" panose="02020609040205080304" pitchFamily="49" charset="-128"/>
              </a:rPr>
              <a:t>negócio</a:t>
            </a:r>
            <a:endParaRPr lang="pt-BR" altLang="pt-BR" sz="2400" b="1" dirty="0">
              <a:solidFill>
                <a:srgbClr val="336699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358266" y="1641022"/>
            <a:ext cx="11420169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algn="ctr">
              <a:spcBef>
                <a:spcPct val="20000"/>
              </a:spcBef>
              <a:defRPr sz="2800">
                <a:solidFill>
                  <a:schemeClr val="tx1"/>
                </a:solidFill>
                <a:latin typeface="Arial" charset="0"/>
              </a:defRPr>
            </a:lvl2pPr>
            <a:lvl3pPr algn="ctr">
              <a:spcBef>
                <a:spcPct val="2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</a:defRPr>
            </a:lvl4pPr>
            <a:lvl5pPr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pt-BR" altLang="ja-JP" sz="1400" dirty="0">
              <a:ea typeface="ＭＳ 明朝" pitchFamily="49" charset="-128"/>
            </a:endParaRPr>
          </a:p>
          <a:p>
            <a:pPr algn="just">
              <a:lnSpc>
                <a:spcPct val="150000"/>
              </a:lnSpc>
              <a:spcBef>
                <a:spcPts val="1800"/>
              </a:spcBef>
            </a:pPr>
            <a:r>
              <a:rPr lang="pt-BR" altLang="pt-BR" sz="2400" dirty="0">
                <a:ea typeface="ＭＳ 明朝" pitchFamily="49" charset="-128"/>
              </a:rPr>
              <a:t>	</a:t>
            </a:r>
            <a:r>
              <a:rPr lang="pt-BR" altLang="pt-BR" sz="2400" dirty="0" smtClean="0">
                <a:solidFill>
                  <a:schemeClr val="accent6">
                    <a:lumMod val="75000"/>
                  </a:schemeClr>
                </a:solidFill>
                <a:ea typeface="ＭＳ 明朝" pitchFamily="49" charset="-128"/>
              </a:rPr>
              <a:t>EXERCÍCIO </a:t>
            </a:r>
            <a:r>
              <a:rPr lang="pt-BR" altLang="pt-BR" sz="2400" dirty="0">
                <a:solidFill>
                  <a:schemeClr val="accent6">
                    <a:lumMod val="75000"/>
                  </a:schemeClr>
                </a:solidFill>
                <a:ea typeface="ＭＳ 明朝" pitchFamily="49" charset="-128"/>
              </a:rPr>
              <a:t>PRÁTICO DE </a:t>
            </a:r>
            <a:r>
              <a:rPr lang="pt-BR" altLang="pt-BR" sz="2400" dirty="0" smtClean="0">
                <a:solidFill>
                  <a:schemeClr val="accent6">
                    <a:lumMod val="75000"/>
                  </a:schemeClr>
                </a:solidFill>
                <a:ea typeface="ＭＳ 明朝" pitchFamily="49" charset="-128"/>
              </a:rPr>
              <a:t>FLUXOGRAMAÇÃO</a:t>
            </a:r>
          </a:p>
          <a:p>
            <a:r>
              <a:rPr lang="pt-BR" sz="2400" dirty="0"/>
              <a:t> </a:t>
            </a:r>
          </a:p>
          <a:p>
            <a:pPr algn="just"/>
            <a:r>
              <a:rPr lang="pt-BR" sz="2200" dirty="0"/>
              <a:t>Alunos: </a:t>
            </a:r>
            <a:endParaRPr lang="pt-BR" sz="2200" dirty="0" smtClean="0"/>
          </a:p>
          <a:p>
            <a:pPr>
              <a:spcBef>
                <a:spcPts val="1200"/>
              </a:spcBef>
            </a:pPr>
            <a:r>
              <a:rPr lang="pt-BR" sz="2200" dirty="0" smtClean="0"/>
              <a:t> Nome </a:t>
            </a:r>
            <a:r>
              <a:rPr lang="pt-BR" sz="2200" dirty="0"/>
              <a:t>aluno 1 _____________________________ RA: _______________</a:t>
            </a:r>
          </a:p>
          <a:p>
            <a:pPr>
              <a:spcBef>
                <a:spcPts val="1200"/>
              </a:spcBef>
            </a:pPr>
            <a:r>
              <a:rPr lang="pt-BR" sz="2200" dirty="0"/>
              <a:t>  Nome aluno 2 _____________________________ RA: _______________</a:t>
            </a:r>
          </a:p>
          <a:p>
            <a:pPr>
              <a:spcBef>
                <a:spcPts val="1200"/>
              </a:spcBef>
            </a:pPr>
            <a:r>
              <a:rPr lang="pt-BR" sz="2200" dirty="0"/>
              <a:t>  Nome aluno 3 _____________________________ RA: _______________</a:t>
            </a:r>
          </a:p>
          <a:p>
            <a:pPr>
              <a:spcBef>
                <a:spcPts val="1200"/>
              </a:spcBef>
            </a:pPr>
            <a:r>
              <a:rPr lang="pt-BR" sz="2200" dirty="0"/>
              <a:t>  Nome aluno 4 _____________________________ RA: _______________</a:t>
            </a:r>
          </a:p>
          <a:p>
            <a:pPr>
              <a:spcBef>
                <a:spcPts val="1200"/>
              </a:spcBef>
            </a:pPr>
            <a:r>
              <a:rPr lang="pt-BR" sz="2200" dirty="0"/>
              <a:t>  Nome aluno 5 _____________________________ RA: _______________</a:t>
            </a:r>
          </a:p>
          <a:p>
            <a:pPr>
              <a:spcBef>
                <a:spcPts val="1200"/>
              </a:spcBef>
            </a:pPr>
            <a:r>
              <a:rPr lang="pt-BR" sz="2200" dirty="0"/>
              <a:t>  Nome aluno 6 _____________________________ RA: _______________</a:t>
            </a:r>
          </a:p>
          <a:p>
            <a:r>
              <a:rPr lang="pt-BR" sz="24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13748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ogo_uninove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87943" y="193242"/>
            <a:ext cx="169545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358266" y="1499128"/>
            <a:ext cx="11420169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algn="ctr">
              <a:spcBef>
                <a:spcPct val="20000"/>
              </a:spcBef>
              <a:defRPr sz="2800">
                <a:solidFill>
                  <a:schemeClr val="tx1"/>
                </a:solidFill>
                <a:latin typeface="Arial" charset="0"/>
              </a:defRPr>
            </a:lvl2pPr>
            <a:lvl3pPr algn="ctr">
              <a:spcBef>
                <a:spcPct val="2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</a:defRPr>
            </a:lvl4pPr>
            <a:lvl5pPr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pt-BR" altLang="ja-JP" sz="1400" dirty="0">
              <a:ea typeface="ＭＳ 明朝" pitchFamily="49" charset="-128"/>
            </a:endParaRPr>
          </a:p>
          <a:p>
            <a:pPr algn="just">
              <a:lnSpc>
                <a:spcPct val="150000"/>
              </a:lnSpc>
              <a:spcBef>
                <a:spcPts val="1800"/>
              </a:spcBef>
            </a:pPr>
            <a:r>
              <a:rPr lang="pt-BR" altLang="pt-BR" sz="2400" dirty="0">
                <a:ea typeface="ＭＳ 明朝" pitchFamily="49" charset="-128"/>
              </a:rPr>
              <a:t>	</a:t>
            </a:r>
            <a:r>
              <a:rPr lang="pt-BR" altLang="pt-BR" sz="2400" dirty="0" smtClean="0">
                <a:solidFill>
                  <a:schemeClr val="accent2">
                    <a:lumMod val="50000"/>
                  </a:schemeClr>
                </a:solidFill>
                <a:ea typeface="ＭＳ 明朝" pitchFamily="49" charset="-128"/>
              </a:rPr>
              <a:t>EXERCÍCIO </a:t>
            </a:r>
            <a:r>
              <a:rPr lang="pt-BR" altLang="pt-BR" sz="2400" dirty="0">
                <a:solidFill>
                  <a:schemeClr val="accent2">
                    <a:lumMod val="50000"/>
                  </a:schemeClr>
                </a:solidFill>
                <a:ea typeface="ＭＳ 明朝" pitchFamily="49" charset="-128"/>
              </a:rPr>
              <a:t>PRÁTICO DE </a:t>
            </a:r>
            <a:r>
              <a:rPr lang="pt-BR" altLang="pt-BR" sz="2400" dirty="0" smtClean="0">
                <a:solidFill>
                  <a:schemeClr val="accent2">
                    <a:lumMod val="50000"/>
                  </a:schemeClr>
                </a:solidFill>
                <a:ea typeface="ＭＳ 明朝" pitchFamily="49" charset="-128"/>
              </a:rPr>
              <a:t>FLUXOGRAMAÇÃO</a:t>
            </a:r>
          </a:p>
          <a:p>
            <a:pPr algn="just">
              <a:lnSpc>
                <a:spcPct val="150000"/>
              </a:lnSpc>
              <a:spcBef>
                <a:spcPts val="1800"/>
              </a:spcBef>
            </a:pPr>
            <a:endParaRPr lang="pt-BR" altLang="pt-BR" sz="2400" dirty="0">
              <a:ea typeface="ＭＳ 明朝" pitchFamily="49" charset="-128"/>
            </a:endParaRPr>
          </a:p>
          <a:p>
            <a:pPr algn="just">
              <a:lnSpc>
                <a:spcPct val="150000"/>
              </a:lnSpc>
              <a:spcBef>
                <a:spcPts val="1800"/>
              </a:spcBef>
            </a:pPr>
            <a:r>
              <a:rPr lang="pt-BR" altLang="pt-BR" sz="2400" dirty="0">
                <a:ea typeface="ＭＳ 明朝" pitchFamily="49" charset="-128"/>
              </a:rPr>
              <a:t>	</a:t>
            </a:r>
            <a:r>
              <a:rPr lang="pt-BR" altLang="pt-BR" sz="2400" dirty="0" smtClean="0">
                <a:ea typeface="ＭＳ 明朝" pitchFamily="49" charset="-128"/>
              </a:rPr>
              <a:t>	Elaborar o fluxograma de colunas do processo</a:t>
            </a:r>
            <a:endParaRPr lang="pt-BR" altLang="pt-BR" sz="2400" dirty="0">
              <a:ea typeface="ＭＳ 明朝" pitchFamily="49" charset="-128"/>
            </a:endParaRPr>
          </a:p>
          <a:p>
            <a:pPr algn="just">
              <a:lnSpc>
                <a:spcPct val="150000"/>
              </a:lnSpc>
              <a:spcBef>
                <a:spcPts val="1800"/>
              </a:spcBef>
            </a:pPr>
            <a:endParaRPr lang="pt-BR" altLang="pt-BR" sz="2400" dirty="0" smtClean="0">
              <a:ea typeface="ＭＳ 明朝" pitchFamily="49" charset="-128"/>
            </a:endParaRPr>
          </a:p>
          <a:p>
            <a:pPr algn="just">
              <a:lnSpc>
                <a:spcPct val="150000"/>
              </a:lnSpc>
              <a:spcBef>
                <a:spcPts val="1800"/>
              </a:spcBef>
            </a:pPr>
            <a:r>
              <a:rPr lang="pt-BR" altLang="pt-BR" sz="2400" dirty="0" smtClean="0">
                <a:ea typeface="ＭＳ 明朝" pitchFamily="49" charset="-128"/>
              </a:rPr>
              <a:t>			         </a:t>
            </a:r>
            <a:r>
              <a:rPr lang="pt-BR" altLang="pt-BR" sz="2400" dirty="0" smtClean="0">
                <a:solidFill>
                  <a:schemeClr val="accent6">
                    <a:lumMod val="50000"/>
                  </a:schemeClr>
                </a:solidFill>
                <a:ea typeface="ＭＳ 明朝" pitchFamily="49" charset="-128"/>
              </a:rPr>
              <a:t> ‘Requisição </a:t>
            </a:r>
            <a:r>
              <a:rPr lang="pt-BR" altLang="pt-BR" sz="2400" dirty="0">
                <a:solidFill>
                  <a:schemeClr val="accent6">
                    <a:lumMod val="50000"/>
                  </a:schemeClr>
                </a:solidFill>
                <a:ea typeface="ＭＳ 明朝" pitchFamily="49" charset="-128"/>
              </a:rPr>
              <a:t>de </a:t>
            </a:r>
            <a:r>
              <a:rPr lang="pt-BR" altLang="pt-BR" sz="2400" dirty="0" smtClean="0">
                <a:solidFill>
                  <a:schemeClr val="accent6">
                    <a:lumMod val="50000"/>
                  </a:schemeClr>
                </a:solidFill>
                <a:ea typeface="ＭＳ 明朝" pitchFamily="49" charset="-128"/>
              </a:rPr>
              <a:t>Materiais’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25141" y="470227"/>
            <a:ext cx="9962802" cy="10117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pt-BR" sz="2400" b="1" dirty="0" smtClean="0">
                <a:solidFill>
                  <a:srgbClr val="336699"/>
                </a:solidFill>
                <a:latin typeface="Arial" panose="020B0604020202020204" pitchFamily="34" charset="0"/>
                <a:ea typeface="ＭＳ 明朝" panose="02020609040205080304" pitchFamily="49" charset="-128"/>
              </a:rPr>
              <a:t>Proc </a:t>
            </a:r>
            <a:r>
              <a:rPr lang="en-US" altLang="pt-BR" sz="2400" b="1" dirty="0" err="1" smtClean="0">
                <a:solidFill>
                  <a:srgbClr val="336699"/>
                </a:solidFill>
                <a:latin typeface="Arial" panose="020B0604020202020204" pitchFamily="34" charset="0"/>
                <a:ea typeface="ＭＳ 明朝" panose="02020609040205080304" pitchFamily="49" charset="-128"/>
              </a:rPr>
              <a:t>Neg_Caso</a:t>
            </a:r>
            <a:r>
              <a:rPr lang="en-US" altLang="pt-BR" sz="2400" b="1" dirty="0" smtClean="0">
                <a:solidFill>
                  <a:srgbClr val="336699"/>
                </a:solidFill>
                <a:latin typeface="Arial" panose="020B0604020202020204" pitchFamily="34" charset="0"/>
                <a:ea typeface="ＭＳ 明朝" panose="02020609040205080304" pitchFamily="49" charset="-128"/>
              </a:rPr>
              <a:t> 08</a:t>
            </a:r>
          </a:p>
          <a:p>
            <a:pPr algn="just"/>
            <a:endParaRPr lang="en-US" altLang="pt-BR" sz="2400" b="1" dirty="0" smtClean="0">
              <a:solidFill>
                <a:srgbClr val="336699"/>
              </a:solidFill>
              <a:latin typeface="Arial" panose="020B0604020202020204" pitchFamily="34" charset="0"/>
              <a:ea typeface="ＭＳ 明朝" panose="02020609040205080304" pitchFamily="49" charset="-128"/>
            </a:endParaRPr>
          </a:p>
          <a:p>
            <a:pPr algn="just"/>
            <a:r>
              <a:rPr lang="en-US" altLang="pt-BR" sz="2400" b="1" dirty="0" err="1" smtClean="0">
                <a:solidFill>
                  <a:srgbClr val="336699"/>
                </a:solidFill>
                <a:latin typeface="Arial" panose="020B0604020202020204" pitchFamily="34" charset="0"/>
                <a:ea typeface="ＭＳ 明朝" panose="02020609040205080304" pitchFamily="49" charset="-128"/>
              </a:rPr>
              <a:t>Atividade</a:t>
            </a:r>
            <a:r>
              <a:rPr lang="en-US" altLang="pt-BR" sz="2400" b="1" dirty="0" smtClean="0">
                <a:solidFill>
                  <a:srgbClr val="336699"/>
                </a:solidFill>
                <a:latin typeface="Arial" panose="020B0604020202020204" pitchFamily="34" charset="0"/>
                <a:ea typeface="ＭＳ 明朝" panose="02020609040205080304" pitchFamily="49" charset="-128"/>
              </a:rPr>
              <a:t> </a:t>
            </a:r>
            <a:r>
              <a:rPr lang="en-US" altLang="pt-BR" sz="2400" b="1" dirty="0" err="1" smtClean="0">
                <a:solidFill>
                  <a:srgbClr val="336699"/>
                </a:solidFill>
                <a:latin typeface="Arial" panose="020B0604020202020204" pitchFamily="34" charset="0"/>
                <a:ea typeface="ＭＳ 明朝" panose="02020609040205080304" pitchFamily="49" charset="-128"/>
              </a:rPr>
              <a:t>prática</a:t>
            </a:r>
            <a:r>
              <a:rPr lang="en-US" altLang="pt-BR" sz="2400" b="1" dirty="0" smtClean="0">
                <a:solidFill>
                  <a:srgbClr val="336699"/>
                </a:solidFill>
                <a:latin typeface="Arial" panose="020B0604020202020204" pitchFamily="34" charset="0"/>
                <a:ea typeface="ＭＳ 明朝" panose="02020609040205080304" pitchFamily="49" charset="-128"/>
              </a:rPr>
              <a:t> de </a:t>
            </a:r>
            <a:r>
              <a:rPr lang="en-US" altLang="pt-BR" sz="2400" b="1" dirty="0" err="1" smtClean="0">
                <a:solidFill>
                  <a:srgbClr val="336699"/>
                </a:solidFill>
                <a:latin typeface="Arial" panose="020B0604020202020204" pitchFamily="34" charset="0"/>
                <a:ea typeface="ＭＳ 明朝" panose="02020609040205080304" pitchFamily="49" charset="-128"/>
              </a:rPr>
              <a:t>fluxogramação</a:t>
            </a:r>
            <a:r>
              <a:rPr lang="en-US" altLang="pt-BR" sz="2400" b="1" dirty="0" smtClean="0">
                <a:solidFill>
                  <a:srgbClr val="336699"/>
                </a:solidFill>
                <a:latin typeface="Arial" panose="020B0604020202020204" pitchFamily="34" charset="0"/>
                <a:ea typeface="ＭＳ 明朝" panose="02020609040205080304" pitchFamily="49" charset="-128"/>
              </a:rPr>
              <a:t> de </a:t>
            </a:r>
            <a:r>
              <a:rPr lang="en-US" altLang="pt-BR" sz="2400" b="1" dirty="0" err="1" smtClean="0">
                <a:solidFill>
                  <a:srgbClr val="336699"/>
                </a:solidFill>
                <a:latin typeface="Arial" panose="020B0604020202020204" pitchFamily="34" charset="0"/>
                <a:ea typeface="ＭＳ 明朝" panose="02020609040205080304" pitchFamily="49" charset="-128"/>
              </a:rPr>
              <a:t>processo</a:t>
            </a:r>
            <a:r>
              <a:rPr lang="en-US" altLang="pt-BR" sz="2400" b="1" dirty="0" smtClean="0">
                <a:solidFill>
                  <a:srgbClr val="336699"/>
                </a:solidFill>
                <a:latin typeface="Arial" panose="020B0604020202020204" pitchFamily="34" charset="0"/>
                <a:ea typeface="ＭＳ 明朝" panose="02020609040205080304" pitchFamily="49" charset="-128"/>
              </a:rPr>
              <a:t> de </a:t>
            </a:r>
            <a:r>
              <a:rPr lang="en-US" altLang="pt-BR" sz="2400" b="1" dirty="0" err="1" smtClean="0">
                <a:solidFill>
                  <a:srgbClr val="336699"/>
                </a:solidFill>
                <a:latin typeface="Arial" panose="020B0604020202020204" pitchFamily="34" charset="0"/>
                <a:ea typeface="ＭＳ 明朝" panose="02020609040205080304" pitchFamily="49" charset="-128"/>
              </a:rPr>
              <a:t>negócio</a:t>
            </a:r>
            <a:endParaRPr lang="pt-BR" altLang="pt-BR" sz="2400" b="1" dirty="0">
              <a:solidFill>
                <a:srgbClr val="336699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52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ogo_uninove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87943" y="193242"/>
            <a:ext cx="169545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358266" y="1719853"/>
            <a:ext cx="11420169" cy="48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algn="ctr">
              <a:spcBef>
                <a:spcPct val="20000"/>
              </a:spcBef>
              <a:defRPr sz="2800">
                <a:solidFill>
                  <a:schemeClr val="tx1"/>
                </a:solidFill>
                <a:latin typeface="Arial" charset="0"/>
              </a:defRPr>
            </a:lvl2pPr>
            <a:lvl3pPr algn="ctr">
              <a:spcBef>
                <a:spcPct val="2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</a:defRPr>
            </a:lvl4pPr>
            <a:lvl5pPr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1800"/>
              </a:spcBef>
            </a:pPr>
            <a:r>
              <a:rPr lang="pt-BR" altLang="pt-BR" sz="2400" dirty="0" smtClean="0">
                <a:ea typeface="ＭＳ 明朝" pitchFamily="49" charset="-128"/>
              </a:rPr>
              <a:t>     </a:t>
            </a:r>
            <a:r>
              <a:rPr lang="pt-BR" altLang="pt-BR" sz="2400" dirty="0" smtClean="0">
                <a:solidFill>
                  <a:schemeClr val="accent6">
                    <a:lumMod val="50000"/>
                  </a:schemeClr>
                </a:solidFill>
                <a:ea typeface="ＭＳ 明朝" pitchFamily="49" charset="-128"/>
              </a:rPr>
              <a:t>Processo ‘Requisição </a:t>
            </a:r>
            <a:r>
              <a:rPr lang="pt-BR" altLang="pt-BR" sz="2400" dirty="0">
                <a:solidFill>
                  <a:schemeClr val="accent6">
                    <a:lumMod val="50000"/>
                  </a:schemeClr>
                </a:solidFill>
                <a:ea typeface="ＭＳ 明朝" pitchFamily="49" charset="-128"/>
              </a:rPr>
              <a:t>de </a:t>
            </a:r>
            <a:r>
              <a:rPr lang="pt-BR" altLang="pt-BR" sz="2400" dirty="0" smtClean="0">
                <a:solidFill>
                  <a:schemeClr val="accent6">
                    <a:lumMod val="50000"/>
                  </a:schemeClr>
                </a:solidFill>
                <a:ea typeface="ＭＳ 明朝" pitchFamily="49" charset="-128"/>
              </a:rPr>
              <a:t>Materiais’</a:t>
            </a:r>
          </a:p>
          <a:p>
            <a:pPr algn="just">
              <a:lnSpc>
                <a:spcPct val="150000"/>
              </a:lnSpc>
              <a:spcBef>
                <a:spcPts val="1800"/>
              </a:spcBef>
            </a:pPr>
            <a:r>
              <a:rPr lang="pt-BR" altLang="pt-BR" sz="2400" dirty="0" smtClean="0">
                <a:ea typeface="ＭＳ 明朝" pitchFamily="49" charset="-128"/>
              </a:rPr>
              <a:t>	Unidades de negócio (áreas) envolvidas:</a:t>
            </a:r>
          </a:p>
          <a:p>
            <a:pPr algn="just">
              <a:lnSpc>
                <a:spcPct val="150000"/>
              </a:lnSpc>
              <a:spcBef>
                <a:spcPts val="2400"/>
              </a:spcBef>
            </a:pPr>
            <a:r>
              <a:rPr lang="pt-BR" altLang="pt-BR" sz="2200" dirty="0">
                <a:ea typeface="ＭＳ 明朝" pitchFamily="49" charset="-128"/>
              </a:rPr>
              <a:t>	</a:t>
            </a:r>
            <a:r>
              <a:rPr lang="pt-BR" altLang="pt-BR" sz="2200" dirty="0" smtClean="0">
                <a:ea typeface="ＭＳ 明朝" pitchFamily="49" charset="-128"/>
              </a:rPr>
              <a:t>	</a:t>
            </a:r>
            <a:r>
              <a:rPr lang="pt-BR" altLang="pt-BR" sz="2200" dirty="0">
                <a:ea typeface="ＭＳ 明朝" pitchFamily="49" charset="-128"/>
              </a:rPr>
              <a:t>		</a:t>
            </a:r>
            <a:r>
              <a:rPr lang="pt-BR" altLang="pt-BR" sz="2200" dirty="0">
                <a:solidFill>
                  <a:srgbClr val="0070C0"/>
                </a:solidFill>
                <a:ea typeface="ＭＳ 明朝" pitchFamily="49" charset="-128"/>
              </a:rPr>
              <a:t>A) Área </a:t>
            </a:r>
            <a:r>
              <a:rPr lang="pt-BR" altLang="pt-BR" sz="2200" dirty="0" smtClean="0">
                <a:solidFill>
                  <a:srgbClr val="0070C0"/>
                </a:solidFill>
                <a:ea typeface="ＭＳ 明朝" pitchFamily="49" charset="-128"/>
              </a:rPr>
              <a:t>Solicitante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pt-BR" altLang="pt-BR" sz="2200" dirty="0">
                <a:solidFill>
                  <a:srgbClr val="0070C0"/>
                </a:solidFill>
                <a:ea typeface="ＭＳ 明朝" pitchFamily="49" charset="-128"/>
              </a:rPr>
              <a:t>	</a:t>
            </a:r>
            <a:r>
              <a:rPr lang="pt-BR" altLang="pt-BR" sz="2200" dirty="0" smtClean="0">
                <a:solidFill>
                  <a:srgbClr val="0070C0"/>
                </a:solidFill>
                <a:ea typeface="ＭＳ 明朝" pitchFamily="49" charset="-128"/>
              </a:rPr>
              <a:t>			B) Almoxarifado </a:t>
            </a:r>
            <a:r>
              <a:rPr lang="pt-BR" altLang="pt-BR" sz="2200" dirty="0">
                <a:solidFill>
                  <a:srgbClr val="0070C0"/>
                </a:solidFill>
                <a:ea typeface="ＭＳ 明朝" pitchFamily="49" charset="-128"/>
              </a:rPr>
              <a:t>de </a:t>
            </a:r>
            <a:r>
              <a:rPr lang="pt-BR" altLang="pt-BR" sz="2200" dirty="0" smtClean="0">
                <a:solidFill>
                  <a:srgbClr val="0070C0"/>
                </a:solidFill>
                <a:ea typeface="ＭＳ 明朝" pitchFamily="49" charset="-128"/>
              </a:rPr>
              <a:t>Materiais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pt-BR" altLang="pt-BR" sz="2200" dirty="0">
                <a:solidFill>
                  <a:srgbClr val="0070C0"/>
                </a:solidFill>
                <a:ea typeface="ＭＳ 明朝" pitchFamily="49" charset="-128"/>
              </a:rPr>
              <a:t>	</a:t>
            </a:r>
            <a:r>
              <a:rPr lang="pt-BR" altLang="pt-BR" sz="2200" dirty="0" smtClean="0">
                <a:solidFill>
                  <a:srgbClr val="0070C0"/>
                </a:solidFill>
                <a:ea typeface="ＭＳ 明朝" pitchFamily="49" charset="-128"/>
              </a:rPr>
              <a:t>			C</a:t>
            </a:r>
            <a:r>
              <a:rPr lang="pt-BR" altLang="pt-BR" sz="2200" dirty="0">
                <a:solidFill>
                  <a:srgbClr val="0070C0"/>
                </a:solidFill>
                <a:ea typeface="ＭＳ 明朝" pitchFamily="49" charset="-128"/>
              </a:rPr>
              <a:t>) </a:t>
            </a:r>
            <a:r>
              <a:rPr lang="pt-BR" altLang="pt-BR" sz="2200" dirty="0" smtClean="0">
                <a:solidFill>
                  <a:srgbClr val="0070C0"/>
                </a:solidFill>
                <a:ea typeface="ＭＳ 明朝" pitchFamily="49" charset="-128"/>
              </a:rPr>
              <a:t>Compras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pt-BR" altLang="pt-BR" sz="2200" dirty="0">
                <a:solidFill>
                  <a:srgbClr val="0070C0"/>
                </a:solidFill>
                <a:ea typeface="ＭＳ 明朝" pitchFamily="49" charset="-128"/>
              </a:rPr>
              <a:t>	</a:t>
            </a:r>
            <a:r>
              <a:rPr lang="pt-BR" altLang="pt-BR" sz="2200" dirty="0" smtClean="0">
                <a:solidFill>
                  <a:srgbClr val="0070C0"/>
                </a:solidFill>
                <a:ea typeface="ＭＳ 明朝" pitchFamily="49" charset="-128"/>
              </a:rPr>
              <a:t>			D) </a:t>
            </a:r>
            <a:r>
              <a:rPr lang="pt-BR" altLang="pt-BR" sz="2200" dirty="0">
                <a:solidFill>
                  <a:srgbClr val="0070C0"/>
                </a:solidFill>
                <a:ea typeface="ＭＳ 明朝" pitchFamily="49" charset="-128"/>
              </a:rPr>
              <a:t>Contas a Pagar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pt-BR" altLang="pt-BR" sz="2200" dirty="0" smtClean="0">
                <a:solidFill>
                  <a:srgbClr val="0070C0"/>
                </a:solidFill>
                <a:ea typeface="ＭＳ 明朝" pitchFamily="49" charset="-128"/>
              </a:rPr>
              <a:t>				E</a:t>
            </a:r>
            <a:r>
              <a:rPr lang="pt-BR" altLang="pt-BR" sz="2200" dirty="0">
                <a:solidFill>
                  <a:srgbClr val="0070C0"/>
                </a:solidFill>
                <a:ea typeface="ＭＳ 明朝" pitchFamily="49" charset="-128"/>
              </a:rPr>
              <a:t>) </a:t>
            </a:r>
            <a:r>
              <a:rPr lang="pt-BR" altLang="pt-BR" sz="2200" dirty="0" smtClean="0">
                <a:solidFill>
                  <a:srgbClr val="0070C0"/>
                </a:solidFill>
                <a:ea typeface="ＭＳ 明朝" pitchFamily="49" charset="-128"/>
              </a:rPr>
              <a:t>Contabilidade</a:t>
            </a:r>
            <a:endParaRPr lang="pt-BR" altLang="pt-BR" sz="2400" dirty="0" smtClean="0">
              <a:ea typeface="ＭＳ 明朝" pitchFamily="49" charset="-128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25141" y="470227"/>
            <a:ext cx="9962802" cy="10117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pt-BR" sz="2400" b="1" dirty="0" smtClean="0">
                <a:solidFill>
                  <a:srgbClr val="336699"/>
                </a:solidFill>
                <a:latin typeface="Arial" panose="020B0604020202020204" pitchFamily="34" charset="0"/>
                <a:ea typeface="ＭＳ 明朝" panose="02020609040205080304" pitchFamily="49" charset="-128"/>
              </a:rPr>
              <a:t>Proc </a:t>
            </a:r>
            <a:r>
              <a:rPr lang="en-US" altLang="pt-BR" sz="2400" b="1" dirty="0" err="1" smtClean="0">
                <a:solidFill>
                  <a:srgbClr val="336699"/>
                </a:solidFill>
                <a:latin typeface="Arial" panose="020B0604020202020204" pitchFamily="34" charset="0"/>
                <a:ea typeface="ＭＳ 明朝" panose="02020609040205080304" pitchFamily="49" charset="-128"/>
              </a:rPr>
              <a:t>Neg_Caso</a:t>
            </a:r>
            <a:r>
              <a:rPr lang="en-US" altLang="pt-BR" sz="2400" b="1" dirty="0" smtClean="0">
                <a:solidFill>
                  <a:srgbClr val="336699"/>
                </a:solidFill>
                <a:latin typeface="Arial" panose="020B0604020202020204" pitchFamily="34" charset="0"/>
                <a:ea typeface="ＭＳ 明朝" panose="02020609040205080304" pitchFamily="49" charset="-128"/>
              </a:rPr>
              <a:t> 08</a:t>
            </a:r>
          </a:p>
          <a:p>
            <a:pPr algn="just"/>
            <a:endParaRPr lang="en-US" altLang="pt-BR" sz="2400" b="1" dirty="0" smtClean="0">
              <a:solidFill>
                <a:srgbClr val="336699"/>
              </a:solidFill>
              <a:latin typeface="Arial" panose="020B0604020202020204" pitchFamily="34" charset="0"/>
              <a:ea typeface="ＭＳ 明朝" panose="02020609040205080304" pitchFamily="49" charset="-128"/>
            </a:endParaRPr>
          </a:p>
          <a:p>
            <a:pPr algn="just"/>
            <a:r>
              <a:rPr lang="en-US" altLang="pt-BR" sz="2400" b="1" dirty="0" err="1" smtClean="0">
                <a:solidFill>
                  <a:srgbClr val="336699"/>
                </a:solidFill>
                <a:latin typeface="Arial" panose="020B0604020202020204" pitchFamily="34" charset="0"/>
                <a:ea typeface="ＭＳ 明朝" panose="02020609040205080304" pitchFamily="49" charset="-128"/>
              </a:rPr>
              <a:t>Atividade</a:t>
            </a:r>
            <a:r>
              <a:rPr lang="en-US" altLang="pt-BR" sz="2400" b="1" dirty="0" smtClean="0">
                <a:solidFill>
                  <a:srgbClr val="336699"/>
                </a:solidFill>
                <a:latin typeface="Arial" panose="020B0604020202020204" pitchFamily="34" charset="0"/>
                <a:ea typeface="ＭＳ 明朝" panose="02020609040205080304" pitchFamily="49" charset="-128"/>
              </a:rPr>
              <a:t> </a:t>
            </a:r>
            <a:r>
              <a:rPr lang="en-US" altLang="pt-BR" sz="2400" b="1" dirty="0" err="1" smtClean="0">
                <a:solidFill>
                  <a:srgbClr val="336699"/>
                </a:solidFill>
                <a:latin typeface="Arial" panose="020B0604020202020204" pitchFamily="34" charset="0"/>
                <a:ea typeface="ＭＳ 明朝" panose="02020609040205080304" pitchFamily="49" charset="-128"/>
              </a:rPr>
              <a:t>prática</a:t>
            </a:r>
            <a:r>
              <a:rPr lang="en-US" altLang="pt-BR" sz="2400" b="1" dirty="0" smtClean="0">
                <a:solidFill>
                  <a:srgbClr val="336699"/>
                </a:solidFill>
                <a:latin typeface="Arial" panose="020B0604020202020204" pitchFamily="34" charset="0"/>
                <a:ea typeface="ＭＳ 明朝" panose="02020609040205080304" pitchFamily="49" charset="-128"/>
              </a:rPr>
              <a:t> de </a:t>
            </a:r>
            <a:r>
              <a:rPr lang="en-US" altLang="pt-BR" sz="2400" b="1" dirty="0" err="1" smtClean="0">
                <a:solidFill>
                  <a:srgbClr val="336699"/>
                </a:solidFill>
                <a:latin typeface="Arial" panose="020B0604020202020204" pitchFamily="34" charset="0"/>
                <a:ea typeface="ＭＳ 明朝" panose="02020609040205080304" pitchFamily="49" charset="-128"/>
              </a:rPr>
              <a:t>fluxogramação</a:t>
            </a:r>
            <a:r>
              <a:rPr lang="en-US" altLang="pt-BR" sz="2400" b="1" dirty="0" smtClean="0">
                <a:solidFill>
                  <a:srgbClr val="336699"/>
                </a:solidFill>
                <a:latin typeface="Arial" panose="020B0604020202020204" pitchFamily="34" charset="0"/>
                <a:ea typeface="ＭＳ 明朝" panose="02020609040205080304" pitchFamily="49" charset="-128"/>
              </a:rPr>
              <a:t> de </a:t>
            </a:r>
            <a:r>
              <a:rPr lang="en-US" altLang="pt-BR" sz="2400" b="1" dirty="0" err="1" smtClean="0">
                <a:solidFill>
                  <a:srgbClr val="336699"/>
                </a:solidFill>
                <a:latin typeface="Arial" panose="020B0604020202020204" pitchFamily="34" charset="0"/>
                <a:ea typeface="ＭＳ 明朝" panose="02020609040205080304" pitchFamily="49" charset="-128"/>
              </a:rPr>
              <a:t>processo</a:t>
            </a:r>
            <a:r>
              <a:rPr lang="en-US" altLang="pt-BR" sz="2400" b="1" dirty="0" smtClean="0">
                <a:solidFill>
                  <a:srgbClr val="336699"/>
                </a:solidFill>
                <a:latin typeface="Arial" panose="020B0604020202020204" pitchFamily="34" charset="0"/>
                <a:ea typeface="ＭＳ 明朝" panose="02020609040205080304" pitchFamily="49" charset="-128"/>
              </a:rPr>
              <a:t> de </a:t>
            </a:r>
            <a:r>
              <a:rPr lang="en-US" altLang="pt-BR" sz="2400" b="1" dirty="0" err="1" smtClean="0">
                <a:solidFill>
                  <a:srgbClr val="336699"/>
                </a:solidFill>
                <a:latin typeface="Arial" panose="020B0604020202020204" pitchFamily="34" charset="0"/>
                <a:ea typeface="ＭＳ 明朝" panose="02020609040205080304" pitchFamily="49" charset="-128"/>
              </a:rPr>
              <a:t>negócio</a:t>
            </a:r>
            <a:endParaRPr lang="pt-BR" altLang="pt-BR" sz="2400" b="1" dirty="0">
              <a:solidFill>
                <a:srgbClr val="336699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45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25141" y="121722"/>
            <a:ext cx="9962802" cy="42786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pt-BR" sz="2400" b="1" dirty="0" err="1" smtClean="0">
                <a:solidFill>
                  <a:srgbClr val="336699"/>
                </a:solidFill>
                <a:latin typeface="Arial" panose="020B0604020202020204" pitchFamily="34" charset="0"/>
                <a:ea typeface="ＭＳ 明朝" panose="02020609040205080304" pitchFamily="49" charset="-128"/>
              </a:rPr>
              <a:t>Fluxograma</a:t>
            </a:r>
            <a:r>
              <a:rPr lang="en-US" altLang="pt-BR" sz="2400" b="1" dirty="0" smtClean="0">
                <a:solidFill>
                  <a:srgbClr val="336699"/>
                </a:solidFill>
                <a:latin typeface="Arial" panose="020B0604020202020204" pitchFamily="34" charset="0"/>
                <a:ea typeface="ＭＳ 明朝" panose="02020609040205080304" pitchFamily="49" charset="-128"/>
              </a:rPr>
              <a:t> do </a:t>
            </a:r>
            <a:r>
              <a:rPr lang="en-US" altLang="pt-BR" sz="2400" b="1" dirty="0" err="1" smtClean="0">
                <a:solidFill>
                  <a:srgbClr val="336699"/>
                </a:solidFill>
                <a:latin typeface="Arial" panose="020B0604020202020204" pitchFamily="34" charset="0"/>
                <a:ea typeface="ＭＳ 明朝" panose="02020609040205080304" pitchFamily="49" charset="-128"/>
              </a:rPr>
              <a:t>processo</a:t>
            </a:r>
            <a:r>
              <a:rPr lang="en-US" altLang="pt-BR" sz="2400" b="1" dirty="0" smtClean="0">
                <a:solidFill>
                  <a:srgbClr val="336699"/>
                </a:solidFill>
                <a:latin typeface="Arial" panose="020B0604020202020204" pitchFamily="34" charset="0"/>
                <a:ea typeface="ＭＳ 明朝" panose="02020609040205080304" pitchFamily="49" charset="-128"/>
              </a:rPr>
              <a:t> de </a:t>
            </a:r>
            <a:r>
              <a:rPr lang="en-US" altLang="pt-BR" sz="2400" b="1" dirty="0" err="1" smtClean="0">
                <a:solidFill>
                  <a:srgbClr val="336699"/>
                </a:solidFill>
                <a:latin typeface="Arial" panose="020B0604020202020204" pitchFamily="34" charset="0"/>
                <a:ea typeface="ＭＳ 明朝" panose="02020609040205080304" pitchFamily="49" charset="-128"/>
              </a:rPr>
              <a:t>negócio</a:t>
            </a:r>
            <a:r>
              <a:rPr lang="en-US" altLang="pt-BR" sz="2400" b="1" dirty="0" smtClean="0">
                <a:solidFill>
                  <a:srgbClr val="336699"/>
                </a:solidFill>
                <a:latin typeface="Arial" panose="020B0604020202020204" pitchFamily="34" charset="0"/>
                <a:ea typeface="ＭＳ 明朝" panose="02020609040205080304" pitchFamily="49" charset="-128"/>
              </a:rPr>
              <a:t> ‘</a:t>
            </a:r>
            <a:r>
              <a:rPr lang="en-US" altLang="pt-BR" sz="2400" b="1" dirty="0" err="1" smtClean="0">
                <a:solidFill>
                  <a:srgbClr val="336699"/>
                </a:solidFill>
                <a:latin typeface="Arial" panose="020B0604020202020204" pitchFamily="34" charset="0"/>
                <a:ea typeface="ＭＳ 明朝" panose="02020609040205080304" pitchFamily="49" charset="-128"/>
              </a:rPr>
              <a:t>Requisição</a:t>
            </a:r>
            <a:r>
              <a:rPr lang="en-US" altLang="pt-BR" sz="2400" b="1" dirty="0" smtClean="0">
                <a:solidFill>
                  <a:srgbClr val="336699"/>
                </a:solidFill>
                <a:latin typeface="Arial" panose="020B0604020202020204" pitchFamily="34" charset="0"/>
                <a:ea typeface="ＭＳ 明朝" panose="02020609040205080304" pitchFamily="49" charset="-128"/>
              </a:rPr>
              <a:t> de </a:t>
            </a:r>
            <a:r>
              <a:rPr lang="en-US" altLang="pt-BR" sz="2400" b="1" dirty="0" err="1" smtClean="0">
                <a:solidFill>
                  <a:srgbClr val="336699"/>
                </a:solidFill>
                <a:latin typeface="Arial" panose="020B0604020202020204" pitchFamily="34" charset="0"/>
                <a:ea typeface="ＭＳ 明朝" panose="02020609040205080304" pitchFamily="49" charset="-128"/>
              </a:rPr>
              <a:t>materiais</a:t>
            </a:r>
            <a:r>
              <a:rPr lang="en-US" altLang="pt-BR" sz="2400" b="1" dirty="0" smtClean="0">
                <a:solidFill>
                  <a:srgbClr val="336699"/>
                </a:solidFill>
                <a:latin typeface="Arial" panose="020B0604020202020204" pitchFamily="34" charset="0"/>
                <a:ea typeface="ＭＳ 明朝" panose="02020609040205080304" pitchFamily="49" charset="-128"/>
              </a:rPr>
              <a:t>’ </a:t>
            </a:r>
            <a:endParaRPr lang="pt-BR" altLang="pt-BR" sz="2400" b="1" dirty="0">
              <a:solidFill>
                <a:srgbClr val="336699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11414" y="726595"/>
            <a:ext cx="12180586" cy="45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algn="ctr">
              <a:spcBef>
                <a:spcPct val="20000"/>
              </a:spcBef>
              <a:defRPr sz="2800">
                <a:solidFill>
                  <a:schemeClr val="tx1"/>
                </a:solidFill>
                <a:latin typeface="Arial" charset="0"/>
              </a:defRPr>
            </a:lvl2pPr>
            <a:lvl3pPr algn="ctr">
              <a:spcBef>
                <a:spcPct val="2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</a:defRPr>
            </a:lvl4pPr>
            <a:lvl5pPr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2400"/>
              </a:spcBef>
            </a:pPr>
            <a:r>
              <a:rPr lang="pt-BR" altLang="pt-BR" sz="1600" b="1" dirty="0" smtClean="0">
                <a:solidFill>
                  <a:schemeClr val="accent6">
                    <a:lumMod val="50000"/>
                  </a:schemeClr>
                </a:solidFill>
                <a:ea typeface="ＭＳ 明朝" pitchFamily="49" charset="-128"/>
              </a:rPr>
              <a:t>    Área Solicitante       Almoxarifado </a:t>
            </a:r>
            <a:r>
              <a:rPr lang="pt-BR" altLang="pt-BR" sz="1600" b="1" dirty="0">
                <a:solidFill>
                  <a:schemeClr val="accent6">
                    <a:lumMod val="50000"/>
                  </a:schemeClr>
                </a:solidFill>
                <a:ea typeface="ＭＳ 明朝" pitchFamily="49" charset="-128"/>
              </a:rPr>
              <a:t>de </a:t>
            </a:r>
            <a:r>
              <a:rPr lang="pt-BR" altLang="pt-BR" sz="1600" b="1" dirty="0" smtClean="0">
                <a:solidFill>
                  <a:schemeClr val="accent6">
                    <a:lumMod val="50000"/>
                  </a:schemeClr>
                </a:solidFill>
                <a:ea typeface="ＭＳ 明朝" pitchFamily="49" charset="-128"/>
              </a:rPr>
              <a:t>Materiais                   Compras                      Contas </a:t>
            </a:r>
            <a:r>
              <a:rPr lang="pt-BR" altLang="pt-BR" sz="1600" b="1" dirty="0">
                <a:solidFill>
                  <a:schemeClr val="accent6">
                    <a:lumMod val="50000"/>
                  </a:schemeClr>
                </a:solidFill>
                <a:ea typeface="ＭＳ 明朝" pitchFamily="49" charset="-128"/>
              </a:rPr>
              <a:t>a </a:t>
            </a:r>
            <a:r>
              <a:rPr lang="pt-BR" altLang="pt-BR" sz="1600" b="1" dirty="0" smtClean="0">
                <a:solidFill>
                  <a:schemeClr val="accent6">
                    <a:lumMod val="50000"/>
                  </a:schemeClr>
                </a:solidFill>
                <a:ea typeface="ＭＳ 明朝" pitchFamily="49" charset="-128"/>
              </a:rPr>
              <a:t>Pagar               Contabilidade</a:t>
            </a:r>
          </a:p>
        </p:txBody>
      </p:sp>
      <p:cxnSp>
        <p:nvCxnSpPr>
          <p:cNvPr id="3" name="Conector reto 2"/>
          <p:cNvCxnSpPr/>
          <p:nvPr/>
        </p:nvCxnSpPr>
        <p:spPr>
          <a:xfrm>
            <a:off x="2128345" y="726594"/>
            <a:ext cx="0" cy="6131406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>
            <a:off x="4929433" y="752866"/>
            <a:ext cx="0" cy="6131406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7698989" y="779138"/>
            <a:ext cx="0" cy="6131406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>
            <a:off x="10121693" y="773878"/>
            <a:ext cx="0" cy="6131406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utoShape 2"/>
          <p:cNvSpPr>
            <a:spLocks noChangeArrowheads="1"/>
          </p:cNvSpPr>
          <p:nvPr/>
        </p:nvSpPr>
        <p:spPr bwMode="auto">
          <a:xfrm>
            <a:off x="528378" y="1208253"/>
            <a:ext cx="684213" cy="36830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Início</a:t>
            </a: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528377" y="1847905"/>
            <a:ext cx="684213" cy="52306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Verifica materiais em falta</a:t>
            </a: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Conector de seta reta 14"/>
          <p:cNvCxnSpPr>
            <a:stCxn id="11" idx="2"/>
            <a:endCxn id="13" idx="0"/>
          </p:cNvCxnSpPr>
          <p:nvPr/>
        </p:nvCxnSpPr>
        <p:spPr>
          <a:xfrm flipH="1">
            <a:off x="870484" y="1576553"/>
            <a:ext cx="1" cy="27135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 flipH="1">
            <a:off x="885320" y="2376313"/>
            <a:ext cx="1" cy="27135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10262230" y="5342595"/>
            <a:ext cx="684213" cy="52306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xxxxx</a:t>
            </a:r>
            <a:endParaRPr kumimoji="0" lang="pt-BR" altLang="pt-BR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Losango 25"/>
          <p:cNvSpPr/>
          <p:nvPr/>
        </p:nvSpPr>
        <p:spPr>
          <a:xfrm>
            <a:off x="11177754" y="5342595"/>
            <a:ext cx="756745" cy="648302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 smtClean="0">
                <a:solidFill>
                  <a:schemeClr val="tx1"/>
                </a:solidFill>
              </a:rPr>
              <a:t>Xx</a:t>
            </a:r>
            <a:r>
              <a:rPr lang="pt-BR" sz="1000" dirty="0" smtClean="0">
                <a:solidFill>
                  <a:schemeClr val="tx1"/>
                </a:solidFill>
              </a:rPr>
              <a:t> ?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27" name="Triângulo isósceles 26"/>
          <p:cNvSpPr/>
          <p:nvPr/>
        </p:nvSpPr>
        <p:spPr>
          <a:xfrm>
            <a:off x="10301863" y="5990897"/>
            <a:ext cx="707644" cy="51522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 smtClean="0">
                <a:solidFill>
                  <a:schemeClr val="tx1"/>
                </a:solidFill>
              </a:rPr>
              <a:t>xxx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28" name="AutoShape 2"/>
          <p:cNvSpPr>
            <a:spLocks noChangeArrowheads="1"/>
          </p:cNvSpPr>
          <p:nvPr/>
        </p:nvSpPr>
        <p:spPr bwMode="auto">
          <a:xfrm>
            <a:off x="11218755" y="4813519"/>
            <a:ext cx="684213" cy="36830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xxxxx</a:t>
            </a:r>
            <a:endParaRPr kumimoji="0" lang="pt-BR" altLang="pt-BR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Fluxograma: Documento 28"/>
          <p:cNvSpPr/>
          <p:nvPr/>
        </p:nvSpPr>
        <p:spPr>
          <a:xfrm>
            <a:off x="11225051" y="6143513"/>
            <a:ext cx="725214" cy="567558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 smtClean="0">
                <a:solidFill>
                  <a:schemeClr val="tx1"/>
                </a:solidFill>
              </a:rPr>
              <a:t>xxxx</a:t>
            </a:r>
            <a:endParaRPr lang="pt-BR" sz="1000" dirty="0">
              <a:solidFill>
                <a:schemeClr val="tx1"/>
              </a:solidFill>
            </a:endParaRPr>
          </a:p>
        </p:txBody>
      </p:sp>
      <p:cxnSp>
        <p:nvCxnSpPr>
          <p:cNvPr id="30" name="Conector de seta reta 29"/>
          <p:cNvCxnSpPr/>
          <p:nvPr/>
        </p:nvCxnSpPr>
        <p:spPr>
          <a:xfrm flipH="1">
            <a:off x="10415144" y="4879922"/>
            <a:ext cx="1" cy="27135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uxograma: Conector 30"/>
          <p:cNvSpPr/>
          <p:nvPr/>
        </p:nvSpPr>
        <p:spPr>
          <a:xfrm>
            <a:off x="10719868" y="4741370"/>
            <a:ext cx="342106" cy="409904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A</a:t>
            </a:r>
            <a:endParaRPr lang="pt-B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08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11414" y="726595"/>
            <a:ext cx="12180586" cy="45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algn="ctr">
              <a:spcBef>
                <a:spcPct val="20000"/>
              </a:spcBef>
              <a:defRPr sz="2800">
                <a:solidFill>
                  <a:schemeClr val="tx1"/>
                </a:solidFill>
                <a:latin typeface="Arial" charset="0"/>
              </a:defRPr>
            </a:lvl2pPr>
            <a:lvl3pPr algn="ctr">
              <a:spcBef>
                <a:spcPct val="2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</a:defRPr>
            </a:lvl4pPr>
            <a:lvl5pPr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2400"/>
              </a:spcBef>
            </a:pPr>
            <a:r>
              <a:rPr lang="pt-BR" altLang="pt-BR" sz="1600" b="1" dirty="0" smtClean="0">
                <a:solidFill>
                  <a:schemeClr val="accent6">
                    <a:lumMod val="50000"/>
                  </a:schemeClr>
                </a:solidFill>
                <a:ea typeface="ＭＳ 明朝" pitchFamily="49" charset="-128"/>
              </a:rPr>
              <a:t>    Área Solicitante       Almoxarifado </a:t>
            </a:r>
            <a:r>
              <a:rPr lang="pt-BR" altLang="pt-BR" sz="1600" b="1" dirty="0">
                <a:solidFill>
                  <a:schemeClr val="accent6">
                    <a:lumMod val="50000"/>
                  </a:schemeClr>
                </a:solidFill>
                <a:ea typeface="ＭＳ 明朝" pitchFamily="49" charset="-128"/>
              </a:rPr>
              <a:t>de </a:t>
            </a:r>
            <a:r>
              <a:rPr lang="pt-BR" altLang="pt-BR" sz="1600" b="1" dirty="0" smtClean="0">
                <a:solidFill>
                  <a:schemeClr val="accent6">
                    <a:lumMod val="50000"/>
                  </a:schemeClr>
                </a:solidFill>
                <a:ea typeface="ＭＳ 明朝" pitchFamily="49" charset="-128"/>
              </a:rPr>
              <a:t>Materiais                   Compras                      Contas </a:t>
            </a:r>
            <a:r>
              <a:rPr lang="pt-BR" altLang="pt-BR" sz="1600" b="1" dirty="0">
                <a:solidFill>
                  <a:schemeClr val="accent6">
                    <a:lumMod val="50000"/>
                  </a:schemeClr>
                </a:solidFill>
                <a:ea typeface="ＭＳ 明朝" pitchFamily="49" charset="-128"/>
              </a:rPr>
              <a:t>a </a:t>
            </a:r>
            <a:r>
              <a:rPr lang="pt-BR" altLang="pt-BR" sz="1600" b="1" dirty="0" smtClean="0">
                <a:solidFill>
                  <a:schemeClr val="accent6">
                    <a:lumMod val="50000"/>
                  </a:schemeClr>
                </a:solidFill>
                <a:ea typeface="ＭＳ 明朝" pitchFamily="49" charset="-128"/>
              </a:rPr>
              <a:t>Pagar               Contabilidade</a:t>
            </a:r>
          </a:p>
        </p:txBody>
      </p:sp>
      <p:cxnSp>
        <p:nvCxnSpPr>
          <p:cNvPr id="3" name="Conector reto 2"/>
          <p:cNvCxnSpPr/>
          <p:nvPr/>
        </p:nvCxnSpPr>
        <p:spPr>
          <a:xfrm>
            <a:off x="2128345" y="726594"/>
            <a:ext cx="0" cy="6131406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>
            <a:off x="4929433" y="752866"/>
            <a:ext cx="0" cy="6131406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7698989" y="779138"/>
            <a:ext cx="0" cy="6131406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>
            <a:off x="10121693" y="773878"/>
            <a:ext cx="0" cy="6131406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10262230" y="5342595"/>
            <a:ext cx="684213" cy="52306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xxxxx</a:t>
            </a:r>
            <a:endParaRPr kumimoji="0" lang="pt-BR" altLang="pt-BR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Losango 23"/>
          <p:cNvSpPr/>
          <p:nvPr/>
        </p:nvSpPr>
        <p:spPr>
          <a:xfrm>
            <a:off x="11177754" y="5342595"/>
            <a:ext cx="756745" cy="648302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 smtClean="0">
                <a:solidFill>
                  <a:schemeClr val="tx1"/>
                </a:solidFill>
              </a:rPr>
              <a:t>Xx</a:t>
            </a:r>
            <a:r>
              <a:rPr lang="pt-BR" sz="1000" dirty="0" smtClean="0">
                <a:solidFill>
                  <a:schemeClr val="tx1"/>
                </a:solidFill>
              </a:rPr>
              <a:t> ?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25" name="Triângulo isósceles 24"/>
          <p:cNvSpPr/>
          <p:nvPr/>
        </p:nvSpPr>
        <p:spPr>
          <a:xfrm>
            <a:off x="10301863" y="5990897"/>
            <a:ext cx="707644" cy="51522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 smtClean="0">
                <a:solidFill>
                  <a:schemeClr val="tx1"/>
                </a:solidFill>
              </a:rPr>
              <a:t>xxx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26" name="AutoShape 2"/>
          <p:cNvSpPr>
            <a:spLocks noChangeArrowheads="1"/>
          </p:cNvSpPr>
          <p:nvPr/>
        </p:nvSpPr>
        <p:spPr bwMode="auto">
          <a:xfrm>
            <a:off x="11218755" y="4813519"/>
            <a:ext cx="684213" cy="36830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xxxxx</a:t>
            </a:r>
            <a:endParaRPr kumimoji="0" lang="pt-BR" altLang="pt-BR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Fluxograma: Documento 26"/>
          <p:cNvSpPr/>
          <p:nvPr/>
        </p:nvSpPr>
        <p:spPr>
          <a:xfrm>
            <a:off x="11225051" y="6143513"/>
            <a:ext cx="725214" cy="567558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 smtClean="0">
                <a:solidFill>
                  <a:schemeClr val="tx1"/>
                </a:solidFill>
              </a:rPr>
              <a:t>xxxx</a:t>
            </a:r>
            <a:endParaRPr lang="pt-BR" sz="1000" dirty="0">
              <a:solidFill>
                <a:schemeClr val="tx1"/>
              </a:solidFill>
            </a:endParaRPr>
          </a:p>
        </p:txBody>
      </p:sp>
      <p:cxnSp>
        <p:nvCxnSpPr>
          <p:cNvPr id="28" name="Conector de seta reta 27"/>
          <p:cNvCxnSpPr/>
          <p:nvPr/>
        </p:nvCxnSpPr>
        <p:spPr>
          <a:xfrm flipH="1">
            <a:off x="10415144" y="4879922"/>
            <a:ext cx="1" cy="27135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uxograma: Conector 28"/>
          <p:cNvSpPr/>
          <p:nvPr/>
        </p:nvSpPr>
        <p:spPr>
          <a:xfrm>
            <a:off x="10719868" y="4741370"/>
            <a:ext cx="342106" cy="409904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A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325141" y="121722"/>
            <a:ext cx="9962802" cy="42786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pt-BR" sz="2400" b="1" dirty="0" err="1" smtClean="0">
                <a:solidFill>
                  <a:srgbClr val="336699"/>
                </a:solidFill>
                <a:latin typeface="Arial" panose="020B0604020202020204" pitchFamily="34" charset="0"/>
                <a:ea typeface="ＭＳ 明朝" panose="02020609040205080304" pitchFamily="49" charset="-128"/>
              </a:rPr>
              <a:t>Fluxograma</a:t>
            </a:r>
            <a:r>
              <a:rPr lang="en-US" altLang="pt-BR" sz="2400" b="1" dirty="0" smtClean="0">
                <a:solidFill>
                  <a:srgbClr val="336699"/>
                </a:solidFill>
                <a:latin typeface="Arial" panose="020B0604020202020204" pitchFamily="34" charset="0"/>
                <a:ea typeface="ＭＳ 明朝" panose="02020609040205080304" pitchFamily="49" charset="-128"/>
              </a:rPr>
              <a:t> do </a:t>
            </a:r>
            <a:r>
              <a:rPr lang="en-US" altLang="pt-BR" sz="2400" b="1" dirty="0" err="1" smtClean="0">
                <a:solidFill>
                  <a:srgbClr val="336699"/>
                </a:solidFill>
                <a:latin typeface="Arial" panose="020B0604020202020204" pitchFamily="34" charset="0"/>
                <a:ea typeface="ＭＳ 明朝" panose="02020609040205080304" pitchFamily="49" charset="-128"/>
              </a:rPr>
              <a:t>processo</a:t>
            </a:r>
            <a:r>
              <a:rPr lang="en-US" altLang="pt-BR" sz="2400" b="1" dirty="0" smtClean="0">
                <a:solidFill>
                  <a:srgbClr val="336699"/>
                </a:solidFill>
                <a:latin typeface="Arial" panose="020B0604020202020204" pitchFamily="34" charset="0"/>
                <a:ea typeface="ＭＳ 明朝" panose="02020609040205080304" pitchFamily="49" charset="-128"/>
              </a:rPr>
              <a:t> de </a:t>
            </a:r>
            <a:r>
              <a:rPr lang="en-US" altLang="pt-BR" sz="2400" b="1" dirty="0" err="1" smtClean="0">
                <a:solidFill>
                  <a:srgbClr val="336699"/>
                </a:solidFill>
                <a:latin typeface="Arial" panose="020B0604020202020204" pitchFamily="34" charset="0"/>
                <a:ea typeface="ＭＳ 明朝" panose="02020609040205080304" pitchFamily="49" charset="-128"/>
              </a:rPr>
              <a:t>negócio</a:t>
            </a:r>
            <a:r>
              <a:rPr lang="en-US" altLang="pt-BR" sz="2400" b="1" dirty="0" smtClean="0">
                <a:solidFill>
                  <a:srgbClr val="336699"/>
                </a:solidFill>
                <a:latin typeface="Arial" panose="020B0604020202020204" pitchFamily="34" charset="0"/>
                <a:ea typeface="ＭＳ 明朝" panose="02020609040205080304" pitchFamily="49" charset="-128"/>
              </a:rPr>
              <a:t> ‘</a:t>
            </a:r>
            <a:r>
              <a:rPr lang="en-US" altLang="pt-BR" sz="2400" b="1" dirty="0" err="1" smtClean="0">
                <a:solidFill>
                  <a:srgbClr val="336699"/>
                </a:solidFill>
                <a:latin typeface="Arial" panose="020B0604020202020204" pitchFamily="34" charset="0"/>
                <a:ea typeface="ＭＳ 明朝" panose="02020609040205080304" pitchFamily="49" charset="-128"/>
              </a:rPr>
              <a:t>Requisição</a:t>
            </a:r>
            <a:r>
              <a:rPr lang="en-US" altLang="pt-BR" sz="2400" b="1" dirty="0" smtClean="0">
                <a:solidFill>
                  <a:srgbClr val="336699"/>
                </a:solidFill>
                <a:latin typeface="Arial" panose="020B0604020202020204" pitchFamily="34" charset="0"/>
                <a:ea typeface="ＭＳ 明朝" panose="02020609040205080304" pitchFamily="49" charset="-128"/>
              </a:rPr>
              <a:t> de </a:t>
            </a:r>
            <a:r>
              <a:rPr lang="en-US" altLang="pt-BR" sz="2400" b="1" dirty="0" err="1" smtClean="0">
                <a:solidFill>
                  <a:srgbClr val="336699"/>
                </a:solidFill>
                <a:latin typeface="Arial" panose="020B0604020202020204" pitchFamily="34" charset="0"/>
                <a:ea typeface="ＭＳ 明朝" panose="02020609040205080304" pitchFamily="49" charset="-128"/>
              </a:rPr>
              <a:t>materiais</a:t>
            </a:r>
            <a:r>
              <a:rPr lang="en-US" altLang="pt-BR" sz="2400" b="1" dirty="0" smtClean="0">
                <a:solidFill>
                  <a:srgbClr val="336699"/>
                </a:solidFill>
                <a:latin typeface="Arial" panose="020B0604020202020204" pitchFamily="34" charset="0"/>
                <a:ea typeface="ＭＳ 明朝" panose="02020609040205080304" pitchFamily="49" charset="-128"/>
              </a:rPr>
              <a:t>’ </a:t>
            </a:r>
            <a:endParaRPr lang="pt-BR" altLang="pt-BR" sz="2400" b="1" dirty="0">
              <a:solidFill>
                <a:srgbClr val="336699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78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11414" y="726595"/>
            <a:ext cx="12180586" cy="45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algn="ctr">
              <a:spcBef>
                <a:spcPct val="20000"/>
              </a:spcBef>
              <a:defRPr sz="2800">
                <a:solidFill>
                  <a:schemeClr val="tx1"/>
                </a:solidFill>
                <a:latin typeface="Arial" charset="0"/>
              </a:defRPr>
            </a:lvl2pPr>
            <a:lvl3pPr algn="ctr">
              <a:spcBef>
                <a:spcPct val="2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</a:defRPr>
            </a:lvl4pPr>
            <a:lvl5pPr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2400"/>
              </a:spcBef>
            </a:pPr>
            <a:r>
              <a:rPr lang="pt-BR" altLang="pt-BR" sz="1600" b="1" dirty="0" smtClean="0">
                <a:solidFill>
                  <a:schemeClr val="accent6">
                    <a:lumMod val="50000"/>
                  </a:schemeClr>
                </a:solidFill>
                <a:ea typeface="ＭＳ 明朝" pitchFamily="49" charset="-128"/>
              </a:rPr>
              <a:t>    Área Solicitante       Almoxarifado </a:t>
            </a:r>
            <a:r>
              <a:rPr lang="pt-BR" altLang="pt-BR" sz="1600" b="1" dirty="0">
                <a:solidFill>
                  <a:schemeClr val="accent6">
                    <a:lumMod val="50000"/>
                  </a:schemeClr>
                </a:solidFill>
                <a:ea typeface="ＭＳ 明朝" pitchFamily="49" charset="-128"/>
              </a:rPr>
              <a:t>de </a:t>
            </a:r>
            <a:r>
              <a:rPr lang="pt-BR" altLang="pt-BR" sz="1600" b="1" dirty="0" smtClean="0">
                <a:solidFill>
                  <a:schemeClr val="accent6">
                    <a:lumMod val="50000"/>
                  </a:schemeClr>
                </a:solidFill>
                <a:ea typeface="ＭＳ 明朝" pitchFamily="49" charset="-128"/>
              </a:rPr>
              <a:t>Materiais                   Compras                      Contas </a:t>
            </a:r>
            <a:r>
              <a:rPr lang="pt-BR" altLang="pt-BR" sz="1600" b="1" dirty="0">
                <a:solidFill>
                  <a:schemeClr val="accent6">
                    <a:lumMod val="50000"/>
                  </a:schemeClr>
                </a:solidFill>
                <a:ea typeface="ＭＳ 明朝" pitchFamily="49" charset="-128"/>
              </a:rPr>
              <a:t>a </a:t>
            </a:r>
            <a:r>
              <a:rPr lang="pt-BR" altLang="pt-BR" sz="1600" b="1" dirty="0" smtClean="0">
                <a:solidFill>
                  <a:schemeClr val="accent6">
                    <a:lumMod val="50000"/>
                  </a:schemeClr>
                </a:solidFill>
                <a:ea typeface="ＭＳ 明朝" pitchFamily="49" charset="-128"/>
              </a:rPr>
              <a:t>Pagar               Contabilidade</a:t>
            </a:r>
          </a:p>
        </p:txBody>
      </p:sp>
      <p:cxnSp>
        <p:nvCxnSpPr>
          <p:cNvPr id="3" name="Conector reto 2"/>
          <p:cNvCxnSpPr/>
          <p:nvPr/>
        </p:nvCxnSpPr>
        <p:spPr>
          <a:xfrm>
            <a:off x="2128345" y="726594"/>
            <a:ext cx="0" cy="6131406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>
            <a:off x="4929433" y="752866"/>
            <a:ext cx="0" cy="6131406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7698989" y="779138"/>
            <a:ext cx="0" cy="6131406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>
            <a:off x="10121693" y="773878"/>
            <a:ext cx="0" cy="6131406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10262230" y="5342595"/>
            <a:ext cx="684213" cy="52306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xxxxx</a:t>
            </a:r>
            <a:endParaRPr kumimoji="0" lang="pt-BR" altLang="pt-BR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Losango 15"/>
          <p:cNvSpPr/>
          <p:nvPr/>
        </p:nvSpPr>
        <p:spPr>
          <a:xfrm>
            <a:off x="11177754" y="5342595"/>
            <a:ext cx="756745" cy="648302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 smtClean="0">
                <a:solidFill>
                  <a:schemeClr val="tx1"/>
                </a:solidFill>
              </a:rPr>
              <a:t>Xx</a:t>
            </a:r>
            <a:r>
              <a:rPr lang="pt-BR" sz="1000" dirty="0" smtClean="0">
                <a:solidFill>
                  <a:schemeClr val="tx1"/>
                </a:solidFill>
              </a:rPr>
              <a:t> ?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19" name="Triângulo isósceles 18"/>
          <p:cNvSpPr/>
          <p:nvPr/>
        </p:nvSpPr>
        <p:spPr>
          <a:xfrm>
            <a:off x="10301863" y="5990897"/>
            <a:ext cx="707644" cy="51522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 smtClean="0">
                <a:solidFill>
                  <a:schemeClr val="tx1"/>
                </a:solidFill>
              </a:rPr>
              <a:t>xxx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21" name="AutoShape 2"/>
          <p:cNvSpPr>
            <a:spLocks noChangeArrowheads="1"/>
          </p:cNvSpPr>
          <p:nvPr/>
        </p:nvSpPr>
        <p:spPr bwMode="auto">
          <a:xfrm>
            <a:off x="11218755" y="4813519"/>
            <a:ext cx="684213" cy="36830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xxxxx</a:t>
            </a:r>
            <a:endParaRPr kumimoji="0" lang="pt-BR" altLang="pt-BR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Fluxograma: Documento 19"/>
          <p:cNvSpPr/>
          <p:nvPr/>
        </p:nvSpPr>
        <p:spPr>
          <a:xfrm>
            <a:off x="11225051" y="6143513"/>
            <a:ext cx="725214" cy="567558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 smtClean="0">
                <a:solidFill>
                  <a:schemeClr val="tx1"/>
                </a:solidFill>
              </a:rPr>
              <a:t>xxxx</a:t>
            </a:r>
            <a:endParaRPr lang="pt-BR" sz="1000" dirty="0">
              <a:solidFill>
                <a:schemeClr val="tx1"/>
              </a:solidFill>
            </a:endParaRPr>
          </a:p>
        </p:txBody>
      </p:sp>
      <p:cxnSp>
        <p:nvCxnSpPr>
          <p:cNvPr id="13" name="Conector de seta reta 12"/>
          <p:cNvCxnSpPr/>
          <p:nvPr/>
        </p:nvCxnSpPr>
        <p:spPr>
          <a:xfrm flipH="1">
            <a:off x="10415144" y="4879922"/>
            <a:ext cx="1" cy="27135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uxograma: Conector 1"/>
          <p:cNvSpPr/>
          <p:nvPr/>
        </p:nvSpPr>
        <p:spPr>
          <a:xfrm>
            <a:off x="10719868" y="4741370"/>
            <a:ext cx="342106" cy="409904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A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325141" y="121722"/>
            <a:ext cx="9962802" cy="42786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pt-BR" sz="2400" b="1" dirty="0" err="1" smtClean="0">
                <a:solidFill>
                  <a:srgbClr val="336699"/>
                </a:solidFill>
                <a:latin typeface="Arial" panose="020B0604020202020204" pitchFamily="34" charset="0"/>
                <a:ea typeface="ＭＳ 明朝" panose="02020609040205080304" pitchFamily="49" charset="-128"/>
              </a:rPr>
              <a:t>Fluxograma</a:t>
            </a:r>
            <a:r>
              <a:rPr lang="en-US" altLang="pt-BR" sz="2400" b="1" dirty="0" smtClean="0">
                <a:solidFill>
                  <a:srgbClr val="336699"/>
                </a:solidFill>
                <a:latin typeface="Arial" panose="020B0604020202020204" pitchFamily="34" charset="0"/>
                <a:ea typeface="ＭＳ 明朝" panose="02020609040205080304" pitchFamily="49" charset="-128"/>
              </a:rPr>
              <a:t> do </a:t>
            </a:r>
            <a:r>
              <a:rPr lang="en-US" altLang="pt-BR" sz="2400" b="1" dirty="0" err="1" smtClean="0">
                <a:solidFill>
                  <a:srgbClr val="336699"/>
                </a:solidFill>
                <a:latin typeface="Arial" panose="020B0604020202020204" pitchFamily="34" charset="0"/>
                <a:ea typeface="ＭＳ 明朝" panose="02020609040205080304" pitchFamily="49" charset="-128"/>
              </a:rPr>
              <a:t>processo</a:t>
            </a:r>
            <a:r>
              <a:rPr lang="en-US" altLang="pt-BR" sz="2400" b="1" dirty="0" smtClean="0">
                <a:solidFill>
                  <a:srgbClr val="336699"/>
                </a:solidFill>
                <a:latin typeface="Arial" panose="020B0604020202020204" pitchFamily="34" charset="0"/>
                <a:ea typeface="ＭＳ 明朝" panose="02020609040205080304" pitchFamily="49" charset="-128"/>
              </a:rPr>
              <a:t> de </a:t>
            </a:r>
            <a:r>
              <a:rPr lang="en-US" altLang="pt-BR" sz="2400" b="1" dirty="0" err="1" smtClean="0">
                <a:solidFill>
                  <a:srgbClr val="336699"/>
                </a:solidFill>
                <a:latin typeface="Arial" panose="020B0604020202020204" pitchFamily="34" charset="0"/>
                <a:ea typeface="ＭＳ 明朝" panose="02020609040205080304" pitchFamily="49" charset="-128"/>
              </a:rPr>
              <a:t>negócio</a:t>
            </a:r>
            <a:r>
              <a:rPr lang="en-US" altLang="pt-BR" sz="2400" b="1" dirty="0" smtClean="0">
                <a:solidFill>
                  <a:srgbClr val="336699"/>
                </a:solidFill>
                <a:latin typeface="Arial" panose="020B0604020202020204" pitchFamily="34" charset="0"/>
                <a:ea typeface="ＭＳ 明朝" panose="02020609040205080304" pitchFamily="49" charset="-128"/>
              </a:rPr>
              <a:t> ‘</a:t>
            </a:r>
            <a:r>
              <a:rPr lang="en-US" altLang="pt-BR" sz="2400" b="1" dirty="0" err="1" smtClean="0">
                <a:solidFill>
                  <a:srgbClr val="336699"/>
                </a:solidFill>
                <a:latin typeface="Arial" panose="020B0604020202020204" pitchFamily="34" charset="0"/>
                <a:ea typeface="ＭＳ 明朝" panose="02020609040205080304" pitchFamily="49" charset="-128"/>
              </a:rPr>
              <a:t>Requisição</a:t>
            </a:r>
            <a:r>
              <a:rPr lang="en-US" altLang="pt-BR" sz="2400" b="1" dirty="0" smtClean="0">
                <a:solidFill>
                  <a:srgbClr val="336699"/>
                </a:solidFill>
                <a:latin typeface="Arial" panose="020B0604020202020204" pitchFamily="34" charset="0"/>
                <a:ea typeface="ＭＳ 明朝" panose="02020609040205080304" pitchFamily="49" charset="-128"/>
              </a:rPr>
              <a:t> de </a:t>
            </a:r>
            <a:r>
              <a:rPr lang="en-US" altLang="pt-BR" sz="2400" b="1" dirty="0" err="1" smtClean="0">
                <a:solidFill>
                  <a:srgbClr val="336699"/>
                </a:solidFill>
                <a:latin typeface="Arial" panose="020B0604020202020204" pitchFamily="34" charset="0"/>
                <a:ea typeface="ＭＳ 明朝" panose="02020609040205080304" pitchFamily="49" charset="-128"/>
              </a:rPr>
              <a:t>materiais</a:t>
            </a:r>
            <a:r>
              <a:rPr lang="en-US" altLang="pt-BR" sz="2400" b="1" dirty="0" smtClean="0">
                <a:solidFill>
                  <a:srgbClr val="336699"/>
                </a:solidFill>
                <a:latin typeface="Arial" panose="020B0604020202020204" pitchFamily="34" charset="0"/>
                <a:ea typeface="ＭＳ 明朝" panose="02020609040205080304" pitchFamily="49" charset="-128"/>
              </a:rPr>
              <a:t>’ </a:t>
            </a:r>
            <a:endParaRPr lang="pt-BR" altLang="pt-BR" sz="2400" b="1" dirty="0">
              <a:solidFill>
                <a:srgbClr val="336699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5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11414" y="726595"/>
            <a:ext cx="12180586" cy="45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algn="ctr">
              <a:spcBef>
                <a:spcPct val="20000"/>
              </a:spcBef>
              <a:defRPr sz="2800">
                <a:solidFill>
                  <a:schemeClr val="tx1"/>
                </a:solidFill>
                <a:latin typeface="Arial" charset="0"/>
              </a:defRPr>
            </a:lvl2pPr>
            <a:lvl3pPr algn="ctr">
              <a:spcBef>
                <a:spcPct val="2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</a:defRPr>
            </a:lvl4pPr>
            <a:lvl5pPr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2400"/>
              </a:spcBef>
            </a:pPr>
            <a:r>
              <a:rPr lang="pt-BR" altLang="pt-BR" sz="1600" b="1" dirty="0" smtClean="0">
                <a:solidFill>
                  <a:schemeClr val="accent6">
                    <a:lumMod val="50000"/>
                  </a:schemeClr>
                </a:solidFill>
                <a:ea typeface="ＭＳ 明朝" pitchFamily="49" charset="-128"/>
              </a:rPr>
              <a:t>    Área Solicitante       Almoxarifado </a:t>
            </a:r>
            <a:r>
              <a:rPr lang="pt-BR" altLang="pt-BR" sz="1600" b="1" dirty="0">
                <a:solidFill>
                  <a:schemeClr val="accent6">
                    <a:lumMod val="50000"/>
                  </a:schemeClr>
                </a:solidFill>
                <a:ea typeface="ＭＳ 明朝" pitchFamily="49" charset="-128"/>
              </a:rPr>
              <a:t>de </a:t>
            </a:r>
            <a:r>
              <a:rPr lang="pt-BR" altLang="pt-BR" sz="1600" b="1" dirty="0" smtClean="0">
                <a:solidFill>
                  <a:schemeClr val="accent6">
                    <a:lumMod val="50000"/>
                  </a:schemeClr>
                </a:solidFill>
                <a:ea typeface="ＭＳ 明朝" pitchFamily="49" charset="-128"/>
              </a:rPr>
              <a:t>Materiais                   Compras                      Contas </a:t>
            </a:r>
            <a:r>
              <a:rPr lang="pt-BR" altLang="pt-BR" sz="1600" b="1" dirty="0">
                <a:solidFill>
                  <a:schemeClr val="accent6">
                    <a:lumMod val="50000"/>
                  </a:schemeClr>
                </a:solidFill>
                <a:ea typeface="ＭＳ 明朝" pitchFamily="49" charset="-128"/>
              </a:rPr>
              <a:t>a </a:t>
            </a:r>
            <a:r>
              <a:rPr lang="pt-BR" altLang="pt-BR" sz="1600" b="1" dirty="0" smtClean="0">
                <a:solidFill>
                  <a:schemeClr val="accent6">
                    <a:lumMod val="50000"/>
                  </a:schemeClr>
                </a:solidFill>
                <a:ea typeface="ＭＳ 明朝" pitchFamily="49" charset="-128"/>
              </a:rPr>
              <a:t>Pagar               Contabilidade</a:t>
            </a:r>
          </a:p>
        </p:txBody>
      </p:sp>
      <p:cxnSp>
        <p:nvCxnSpPr>
          <p:cNvPr id="3" name="Conector reto 2"/>
          <p:cNvCxnSpPr/>
          <p:nvPr/>
        </p:nvCxnSpPr>
        <p:spPr>
          <a:xfrm>
            <a:off x="2128345" y="726594"/>
            <a:ext cx="0" cy="6131406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>
            <a:off x="4929433" y="752866"/>
            <a:ext cx="0" cy="6131406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7698989" y="779138"/>
            <a:ext cx="0" cy="6131406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>
            <a:off x="10121693" y="773878"/>
            <a:ext cx="0" cy="6131406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10262230" y="5342595"/>
            <a:ext cx="684213" cy="52306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xxxxx</a:t>
            </a:r>
            <a:endParaRPr kumimoji="0" lang="pt-BR" altLang="pt-BR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Losango 15"/>
          <p:cNvSpPr/>
          <p:nvPr/>
        </p:nvSpPr>
        <p:spPr>
          <a:xfrm>
            <a:off x="11177754" y="5342595"/>
            <a:ext cx="756745" cy="648302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 smtClean="0">
                <a:solidFill>
                  <a:schemeClr val="tx1"/>
                </a:solidFill>
              </a:rPr>
              <a:t>Xx</a:t>
            </a:r>
            <a:r>
              <a:rPr lang="pt-BR" sz="1000" dirty="0" smtClean="0">
                <a:solidFill>
                  <a:schemeClr val="tx1"/>
                </a:solidFill>
              </a:rPr>
              <a:t> ?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19" name="Triângulo isósceles 18"/>
          <p:cNvSpPr/>
          <p:nvPr/>
        </p:nvSpPr>
        <p:spPr>
          <a:xfrm>
            <a:off x="10301863" y="5990897"/>
            <a:ext cx="707644" cy="51522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 smtClean="0">
                <a:solidFill>
                  <a:schemeClr val="tx1"/>
                </a:solidFill>
              </a:rPr>
              <a:t>xxx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21" name="AutoShape 2"/>
          <p:cNvSpPr>
            <a:spLocks noChangeArrowheads="1"/>
          </p:cNvSpPr>
          <p:nvPr/>
        </p:nvSpPr>
        <p:spPr bwMode="auto">
          <a:xfrm>
            <a:off x="11218755" y="4813519"/>
            <a:ext cx="684213" cy="36830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xxxxx</a:t>
            </a:r>
            <a:endParaRPr kumimoji="0" lang="pt-BR" altLang="pt-BR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Fluxograma: Documento 19"/>
          <p:cNvSpPr/>
          <p:nvPr/>
        </p:nvSpPr>
        <p:spPr>
          <a:xfrm>
            <a:off x="11225051" y="6143513"/>
            <a:ext cx="725214" cy="567558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 smtClean="0">
                <a:solidFill>
                  <a:schemeClr val="tx1"/>
                </a:solidFill>
              </a:rPr>
              <a:t>xxxx</a:t>
            </a:r>
            <a:endParaRPr lang="pt-BR" sz="1000" dirty="0">
              <a:solidFill>
                <a:schemeClr val="tx1"/>
              </a:solidFill>
            </a:endParaRPr>
          </a:p>
        </p:txBody>
      </p:sp>
      <p:cxnSp>
        <p:nvCxnSpPr>
          <p:cNvPr id="13" name="Conector de seta reta 12"/>
          <p:cNvCxnSpPr/>
          <p:nvPr/>
        </p:nvCxnSpPr>
        <p:spPr>
          <a:xfrm flipH="1">
            <a:off x="10415144" y="4879922"/>
            <a:ext cx="1" cy="27135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uxograma: Conector 1"/>
          <p:cNvSpPr/>
          <p:nvPr/>
        </p:nvSpPr>
        <p:spPr>
          <a:xfrm>
            <a:off x="10719868" y="4741370"/>
            <a:ext cx="342106" cy="409904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A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325141" y="121722"/>
            <a:ext cx="9962802" cy="42786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pt-BR" sz="2400" b="1" dirty="0" err="1" smtClean="0">
                <a:solidFill>
                  <a:srgbClr val="336699"/>
                </a:solidFill>
                <a:latin typeface="Arial" panose="020B0604020202020204" pitchFamily="34" charset="0"/>
                <a:ea typeface="ＭＳ 明朝" panose="02020609040205080304" pitchFamily="49" charset="-128"/>
              </a:rPr>
              <a:t>Fluxograma</a:t>
            </a:r>
            <a:r>
              <a:rPr lang="en-US" altLang="pt-BR" sz="2400" b="1" dirty="0" smtClean="0">
                <a:solidFill>
                  <a:srgbClr val="336699"/>
                </a:solidFill>
                <a:latin typeface="Arial" panose="020B0604020202020204" pitchFamily="34" charset="0"/>
                <a:ea typeface="ＭＳ 明朝" panose="02020609040205080304" pitchFamily="49" charset="-128"/>
              </a:rPr>
              <a:t> do </a:t>
            </a:r>
            <a:r>
              <a:rPr lang="en-US" altLang="pt-BR" sz="2400" b="1" dirty="0" err="1" smtClean="0">
                <a:solidFill>
                  <a:srgbClr val="336699"/>
                </a:solidFill>
                <a:latin typeface="Arial" panose="020B0604020202020204" pitchFamily="34" charset="0"/>
                <a:ea typeface="ＭＳ 明朝" panose="02020609040205080304" pitchFamily="49" charset="-128"/>
              </a:rPr>
              <a:t>processo</a:t>
            </a:r>
            <a:r>
              <a:rPr lang="en-US" altLang="pt-BR" sz="2400" b="1" dirty="0" smtClean="0">
                <a:solidFill>
                  <a:srgbClr val="336699"/>
                </a:solidFill>
                <a:latin typeface="Arial" panose="020B0604020202020204" pitchFamily="34" charset="0"/>
                <a:ea typeface="ＭＳ 明朝" panose="02020609040205080304" pitchFamily="49" charset="-128"/>
              </a:rPr>
              <a:t> de </a:t>
            </a:r>
            <a:r>
              <a:rPr lang="en-US" altLang="pt-BR" sz="2400" b="1" dirty="0" err="1" smtClean="0">
                <a:solidFill>
                  <a:srgbClr val="336699"/>
                </a:solidFill>
                <a:latin typeface="Arial" panose="020B0604020202020204" pitchFamily="34" charset="0"/>
                <a:ea typeface="ＭＳ 明朝" panose="02020609040205080304" pitchFamily="49" charset="-128"/>
              </a:rPr>
              <a:t>negócio</a:t>
            </a:r>
            <a:r>
              <a:rPr lang="en-US" altLang="pt-BR" sz="2400" b="1" dirty="0" smtClean="0">
                <a:solidFill>
                  <a:srgbClr val="336699"/>
                </a:solidFill>
                <a:latin typeface="Arial" panose="020B0604020202020204" pitchFamily="34" charset="0"/>
                <a:ea typeface="ＭＳ 明朝" panose="02020609040205080304" pitchFamily="49" charset="-128"/>
              </a:rPr>
              <a:t> ‘</a:t>
            </a:r>
            <a:r>
              <a:rPr lang="en-US" altLang="pt-BR" sz="2400" b="1" dirty="0" err="1" smtClean="0">
                <a:solidFill>
                  <a:srgbClr val="336699"/>
                </a:solidFill>
                <a:latin typeface="Arial" panose="020B0604020202020204" pitchFamily="34" charset="0"/>
                <a:ea typeface="ＭＳ 明朝" panose="02020609040205080304" pitchFamily="49" charset="-128"/>
              </a:rPr>
              <a:t>Requisição</a:t>
            </a:r>
            <a:r>
              <a:rPr lang="en-US" altLang="pt-BR" sz="2400" b="1" dirty="0" smtClean="0">
                <a:solidFill>
                  <a:srgbClr val="336699"/>
                </a:solidFill>
                <a:latin typeface="Arial" panose="020B0604020202020204" pitchFamily="34" charset="0"/>
                <a:ea typeface="ＭＳ 明朝" panose="02020609040205080304" pitchFamily="49" charset="-128"/>
              </a:rPr>
              <a:t> de </a:t>
            </a:r>
            <a:r>
              <a:rPr lang="en-US" altLang="pt-BR" sz="2400" b="1" dirty="0" err="1" smtClean="0">
                <a:solidFill>
                  <a:srgbClr val="336699"/>
                </a:solidFill>
                <a:latin typeface="Arial" panose="020B0604020202020204" pitchFamily="34" charset="0"/>
                <a:ea typeface="ＭＳ 明朝" panose="02020609040205080304" pitchFamily="49" charset="-128"/>
              </a:rPr>
              <a:t>materiais</a:t>
            </a:r>
            <a:r>
              <a:rPr lang="en-US" altLang="pt-BR" sz="2400" b="1" dirty="0" smtClean="0">
                <a:solidFill>
                  <a:srgbClr val="336699"/>
                </a:solidFill>
                <a:latin typeface="Arial" panose="020B0604020202020204" pitchFamily="34" charset="0"/>
                <a:ea typeface="ＭＳ 明朝" panose="02020609040205080304" pitchFamily="49" charset="-128"/>
              </a:rPr>
              <a:t>’ </a:t>
            </a:r>
            <a:endParaRPr lang="pt-BR" altLang="pt-BR" sz="2400" b="1" dirty="0">
              <a:solidFill>
                <a:srgbClr val="336699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82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11414" y="726595"/>
            <a:ext cx="12180586" cy="45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algn="ctr">
              <a:spcBef>
                <a:spcPct val="20000"/>
              </a:spcBef>
              <a:defRPr sz="2800">
                <a:solidFill>
                  <a:schemeClr val="tx1"/>
                </a:solidFill>
                <a:latin typeface="Arial" charset="0"/>
              </a:defRPr>
            </a:lvl2pPr>
            <a:lvl3pPr algn="ctr">
              <a:spcBef>
                <a:spcPct val="2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</a:defRPr>
            </a:lvl4pPr>
            <a:lvl5pPr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2400"/>
              </a:spcBef>
            </a:pPr>
            <a:r>
              <a:rPr lang="pt-BR" altLang="pt-BR" sz="1600" b="1" dirty="0" smtClean="0">
                <a:solidFill>
                  <a:schemeClr val="accent6">
                    <a:lumMod val="50000"/>
                  </a:schemeClr>
                </a:solidFill>
                <a:ea typeface="ＭＳ 明朝" pitchFamily="49" charset="-128"/>
              </a:rPr>
              <a:t>    Área Solicitante       Almoxarifado </a:t>
            </a:r>
            <a:r>
              <a:rPr lang="pt-BR" altLang="pt-BR" sz="1600" b="1" dirty="0">
                <a:solidFill>
                  <a:schemeClr val="accent6">
                    <a:lumMod val="50000"/>
                  </a:schemeClr>
                </a:solidFill>
                <a:ea typeface="ＭＳ 明朝" pitchFamily="49" charset="-128"/>
              </a:rPr>
              <a:t>de </a:t>
            </a:r>
            <a:r>
              <a:rPr lang="pt-BR" altLang="pt-BR" sz="1600" b="1" dirty="0" smtClean="0">
                <a:solidFill>
                  <a:schemeClr val="accent6">
                    <a:lumMod val="50000"/>
                  </a:schemeClr>
                </a:solidFill>
                <a:ea typeface="ＭＳ 明朝" pitchFamily="49" charset="-128"/>
              </a:rPr>
              <a:t>Materiais                   Compras                      Contas </a:t>
            </a:r>
            <a:r>
              <a:rPr lang="pt-BR" altLang="pt-BR" sz="1600" b="1" dirty="0">
                <a:solidFill>
                  <a:schemeClr val="accent6">
                    <a:lumMod val="50000"/>
                  </a:schemeClr>
                </a:solidFill>
                <a:ea typeface="ＭＳ 明朝" pitchFamily="49" charset="-128"/>
              </a:rPr>
              <a:t>a </a:t>
            </a:r>
            <a:r>
              <a:rPr lang="pt-BR" altLang="pt-BR" sz="1600" b="1" dirty="0" smtClean="0">
                <a:solidFill>
                  <a:schemeClr val="accent6">
                    <a:lumMod val="50000"/>
                  </a:schemeClr>
                </a:solidFill>
                <a:ea typeface="ＭＳ 明朝" pitchFamily="49" charset="-128"/>
              </a:rPr>
              <a:t>Pagar               Contabilidade</a:t>
            </a:r>
          </a:p>
        </p:txBody>
      </p:sp>
      <p:cxnSp>
        <p:nvCxnSpPr>
          <p:cNvPr id="3" name="Conector reto 2"/>
          <p:cNvCxnSpPr/>
          <p:nvPr/>
        </p:nvCxnSpPr>
        <p:spPr>
          <a:xfrm>
            <a:off x="2128345" y="726594"/>
            <a:ext cx="0" cy="6131406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>
            <a:off x="4929433" y="752866"/>
            <a:ext cx="0" cy="6131406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7698989" y="779138"/>
            <a:ext cx="0" cy="6131406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>
            <a:off x="10121693" y="773878"/>
            <a:ext cx="0" cy="6131406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10262230" y="5342595"/>
            <a:ext cx="684213" cy="52306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xxxxx</a:t>
            </a:r>
            <a:endParaRPr kumimoji="0" lang="pt-BR" altLang="pt-BR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Losango 15"/>
          <p:cNvSpPr/>
          <p:nvPr/>
        </p:nvSpPr>
        <p:spPr>
          <a:xfrm>
            <a:off x="11177754" y="5342595"/>
            <a:ext cx="756745" cy="648302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 smtClean="0">
                <a:solidFill>
                  <a:schemeClr val="tx1"/>
                </a:solidFill>
              </a:rPr>
              <a:t>Xx</a:t>
            </a:r>
            <a:r>
              <a:rPr lang="pt-BR" sz="1000" dirty="0" smtClean="0">
                <a:solidFill>
                  <a:schemeClr val="tx1"/>
                </a:solidFill>
              </a:rPr>
              <a:t> ?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19" name="Triângulo isósceles 18"/>
          <p:cNvSpPr/>
          <p:nvPr/>
        </p:nvSpPr>
        <p:spPr>
          <a:xfrm>
            <a:off x="10301863" y="5990897"/>
            <a:ext cx="707644" cy="51522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 smtClean="0">
                <a:solidFill>
                  <a:schemeClr val="tx1"/>
                </a:solidFill>
              </a:rPr>
              <a:t>xxx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21" name="AutoShape 2"/>
          <p:cNvSpPr>
            <a:spLocks noChangeArrowheads="1"/>
          </p:cNvSpPr>
          <p:nvPr/>
        </p:nvSpPr>
        <p:spPr bwMode="auto">
          <a:xfrm>
            <a:off x="11218755" y="4813519"/>
            <a:ext cx="684213" cy="36830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xxxxx</a:t>
            </a:r>
            <a:endParaRPr kumimoji="0" lang="pt-BR" altLang="pt-BR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Fluxograma: Documento 19"/>
          <p:cNvSpPr/>
          <p:nvPr/>
        </p:nvSpPr>
        <p:spPr>
          <a:xfrm>
            <a:off x="11225051" y="6143513"/>
            <a:ext cx="725214" cy="567558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 smtClean="0">
                <a:solidFill>
                  <a:schemeClr val="tx1"/>
                </a:solidFill>
              </a:rPr>
              <a:t>xxxx</a:t>
            </a:r>
            <a:endParaRPr lang="pt-BR" sz="1000" dirty="0">
              <a:solidFill>
                <a:schemeClr val="tx1"/>
              </a:solidFill>
            </a:endParaRPr>
          </a:p>
        </p:txBody>
      </p:sp>
      <p:cxnSp>
        <p:nvCxnSpPr>
          <p:cNvPr id="13" name="Conector de seta reta 12"/>
          <p:cNvCxnSpPr/>
          <p:nvPr/>
        </p:nvCxnSpPr>
        <p:spPr>
          <a:xfrm flipH="1">
            <a:off x="10415144" y="4879922"/>
            <a:ext cx="1" cy="27135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uxograma: Conector 1"/>
          <p:cNvSpPr/>
          <p:nvPr/>
        </p:nvSpPr>
        <p:spPr>
          <a:xfrm>
            <a:off x="10719868" y="4741370"/>
            <a:ext cx="342106" cy="409904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A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325141" y="121722"/>
            <a:ext cx="9962802" cy="42786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pt-BR" sz="2400" b="1" dirty="0" err="1" smtClean="0">
                <a:solidFill>
                  <a:srgbClr val="336699"/>
                </a:solidFill>
                <a:latin typeface="Arial" panose="020B0604020202020204" pitchFamily="34" charset="0"/>
                <a:ea typeface="ＭＳ 明朝" panose="02020609040205080304" pitchFamily="49" charset="-128"/>
              </a:rPr>
              <a:t>Fluxograma</a:t>
            </a:r>
            <a:r>
              <a:rPr lang="en-US" altLang="pt-BR" sz="2400" b="1" dirty="0" smtClean="0">
                <a:solidFill>
                  <a:srgbClr val="336699"/>
                </a:solidFill>
                <a:latin typeface="Arial" panose="020B0604020202020204" pitchFamily="34" charset="0"/>
                <a:ea typeface="ＭＳ 明朝" panose="02020609040205080304" pitchFamily="49" charset="-128"/>
              </a:rPr>
              <a:t> do </a:t>
            </a:r>
            <a:r>
              <a:rPr lang="en-US" altLang="pt-BR" sz="2400" b="1" dirty="0" err="1" smtClean="0">
                <a:solidFill>
                  <a:srgbClr val="336699"/>
                </a:solidFill>
                <a:latin typeface="Arial" panose="020B0604020202020204" pitchFamily="34" charset="0"/>
                <a:ea typeface="ＭＳ 明朝" panose="02020609040205080304" pitchFamily="49" charset="-128"/>
              </a:rPr>
              <a:t>processo</a:t>
            </a:r>
            <a:r>
              <a:rPr lang="en-US" altLang="pt-BR" sz="2400" b="1" dirty="0" smtClean="0">
                <a:solidFill>
                  <a:srgbClr val="336699"/>
                </a:solidFill>
                <a:latin typeface="Arial" panose="020B0604020202020204" pitchFamily="34" charset="0"/>
                <a:ea typeface="ＭＳ 明朝" panose="02020609040205080304" pitchFamily="49" charset="-128"/>
              </a:rPr>
              <a:t> de </a:t>
            </a:r>
            <a:r>
              <a:rPr lang="en-US" altLang="pt-BR" sz="2400" b="1" dirty="0" err="1" smtClean="0">
                <a:solidFill>
                  <a:srgbClr val="336699"/>
                </a:solidFill>
                <a:latin typeface="Arial" panose="020B0604020202020204" pitchFamily="34" charset="0"/>
                <a:ea typeface="ＭＳ 明朝" panose="02020609040205080304" pitchFamily="49" charset="-128"/>
              </a:rPr>
              <a:t>negócio</a:t>
            </a:r>
            <a:r>
              <a:rPr lang="en-US" altLang="pt-BR" sz="2400" b="1" dirty="0" smtClean="0">
                <a:solidFill>
                  <a:srgbClr val="336699"/>
                </a:solidFill>
                <a:latin typeface="Arial" panose="020B0604020202020204" pitchFamily="34" charset="0"/>
                <a:ea typeface="ＭＳ 明朝" panose="02020609040205080304" pitchFamily="49" charset="-128"/>
              </a:rPr>
              <a:t> ‘</a:t>
            </a:r>
            <a:r>
              <a:rPr lang="en-US" altLang="pt-BR" sz="2400" b="1" dirty="0" err="1" smtClean="0">
                <a:solidFill>
                  <a:srgbClr val="336699"/>
                </a:solidFill>
                <a:latin typeface="Arial" panose="020B0604020202020204" pitchFamily="34" charset="0"/>
                <a:ea typeface="ＭＳ 明朝" panose="02020609040205080304" pitchFamily="49" charset="-128"/>
              </a:rPr>
              <a:t>Requisição</a:t>
            </a:r>
            <a:r>
              <a:rPr lang="en-US" altLang="pt-BR" sz="2400" b="1" dirty="0" smtClean="0">
                <a:solidFill>
                  <a:srgbClr val="336699"/>
                </a:solidFill>
                <a:latin typeface="Arial" panose="020B0604020202020204" pitchFamily="34" charset="0"/>
                <a:ea typeface="ＭＳ 明朝" panose="02020609040205080304" pitchFamily="49" charset="-128"/>
              </a:rPr>
              <a:t> de </a:t>
            </a:r>
            <a:r>
              <a:rPr lang="en-US" altLang="pt-BR" sz="2400" b="1" dirty="0" err="1" smtClean="0">
                <a:solidFill>
                  <a:srgbClr val="336699"/>
                </a:solidFill>
                <a:latin typeface="Arial" panose="020B0604020202020204" pitchFamily="34" charset="0"/>
                <a:ea typeface="ＭＳ 明朝" panose="02020609040205080304" pitchFamily="49" charset="-128"/>
              </a:rPr>
              <a:t>materiais</a:t>
            </a:r>
            <a:r>
              <a:rPr lang="en-US" altLang="pt-BR" sz="2400" b="1" dirty="0" smtClean="0">
                <a:solidFill>
                  <a:srgbClr val="336699"/>
                </a:solidFill>
                <a:latin typeface="Arial" panose="020B0604020202020204" pitchFamily="34" charset="0"/>
                <a:ea typeface="ＭＳ 明朝" panose="02020609040205080304" pitchFamily="49" charset="-128"/>
              </a:rPr>
              <a:t>’ </a:t>
            </a:r>
            <a:endParaRPr lang="pt-BR" altLang="pt-BR" sz="2400" b="1" dirty="0">
              <a:solidFill>
                <a:srgbClr val="336699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82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</TotalTime>
  <Words>185</Words>
  <Application>Microsoft Office PowerPoint</Application>
  <PresentationFormat>Personalizar</PresentationFormat>
  <Paragraphs>75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Marcos Antonio Gaspar</dc:creator>
  <cp:lastModifiedBy>User</cp:lastModifiedBy>
  <cp:revision>161</cp:revision>
  <cp:lastPrinted>2021-04-06T06:17:31Z</cp:lastPrinted>
  <dcterms:created xsi:type="dcterms:W3CDTF">2014-08-26T15:58:25Z</dcterms:created>
  <dcterms:modified xsi:type="dcterms:W3CDTF">2021-04-20T19:38:18Z</dcterms:modified>
</cp:coreProperties>
</file>