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346" r:id="rId4"/>
    <p:sldId id="311" r:id="rId5"/>
    <p:sldId id="349" r:id="rId6"/>
    <p:sldId id="347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-8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01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7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8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4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7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E74C-3674-4024-9547-5E7480FB26AC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DB22-BB4E-432D-BEB8-CED546A68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8588" y="709661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060822" y="6103531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Prof. Dr. Marcos Antonio </a:t>
            </a:r>
            <a:r>
              <a:rPr lang="pt-BR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GASPAR</a:t>
            </a:r>
            <a:endParaRPr lang="pt-BR" dirty="0">
              <a:latin typeface="Arial" charset="0"/>
            </a:endParaRPr>
          </a:p>
          <a:p>
            <a:pPr algn="ctr">
              <a:defRPr/>
            </a:pPr>
            <a:endParaRPr lang="pt-BR" dirty="0">
              <a:latin typeface="Arial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26865" y="4216310"/>
            <a:ext cx="9412862" cy="102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pt-BR" sz="29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29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Fluxogramação</a:t>
            </a:r>
            <a:r>
              <a:rPr lang="pt-BR" sz="29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de  processos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1179" y="1891576"/>
            <a:ext cx="107149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CURSO  DE  TECNOLOGIA  EM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ANÁLISE  E  DESENVOLVIMENTO  DE  SISTEMAS</a:t>
            </a:r>
            <a:endParaRPr lang="pt-BR" sz="32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75109" y="3248857"/>
            <a:ext cx="8713788" cy="107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9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29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PROCESSOS  DE  NEGÓCIO</a:t>
            </a:r>
            <a:endParaRPr lang="pt-BR" sz="29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>
            <a:spLocks noRot="1" noChangeArrowheads="1"/>
          </p:cNvSpPr>
          <p:nvPr/>
        </p:nvSpPr>
        <p:spPr bwMode="auto">
          <a:xfrm>
            <a:off x="565979" y="683093"/>
            <a:ext cx="11117860" cy="555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</a:pPr>
            <a:endParaRPr lang="pt-BR" altLang="pt-BR" sz="300" dirty="0">
              <a:effectLst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2800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pt-BR" altLang="pt-BR" sz="2800" b="1" dirty="0" err="1" smtClean="0">
                <a:solidFill>
                  <a:srgbClr val="0000FF"/>
                </a:solidFill>
                <a:effectLst/>
              </a:rPr>
              <a:t>Proc</a:t>
            </a:r>
            <a:r>
              <a:rPr lang="pt-BR" altLang="pt-BR" sz="2800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pt-BR" altLang="pt-BR" sz="2800" b="1" dirty="0" err="1" smtClean="0">
                <a:solidFill>
                  <a:srgbClr val="0000FF"/>
                </a:solidFill>
                <a:effectLst/>
              </a:rPr>
              <a:t>Neg_Caso</a:t>
            </a:r>
            <a:r>
              <a:rPr lang="pt-BR" altLang="pt-BR" sz="2800" b="1" dirty="0" smtClean="0">
                <a:solidFill>
                  <a:srgbClr val="0000FF"/>
                </a:solidFill>
                <a:effectLst/>
              </a:rPr>
              <a:t> 07ab_Respostas</a:t>
            </a:r>
            <a:endParaRPr lang="pt-BR" altLang="pt-BR" sz="2800" b="1" dirty="0">
              <a:solidFill>
                <a:srgbClr val="0000FF"/>
              </a:solidFill>
              <a:effectLst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endParaRPr lang="pt-BR" altLang="pt-BR" sz="1200" dirty="0" smtClean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endParaRPr lang="pt-BR" altLang="pt-BR" sz="1200" dirty="0" smtClean="0">
              <a:solidFill>
                <a:srgbClr val="000000"/>
              </a:solidFill>
              <a:effectLst/>
            </a:endParaRPr>
          </a:p>
          <a:p>
            <a:r>
              <a:rPr lang="pt-BR" altLang="pt-BR" sz="2200" b="1" dirty="0" smtClean="0">
                <a:effectLst/>
              </a:rPr>
              <a:t>			</a:t>
            </a:r>
            <a:r>
              <a:rPr lang="pt-BR" altLang="pt-BR" sz="2200" dirty="0" smtClean="0">
                <a:effectLst/>
              </a:rPr>
              <a:t>	</a:t>
            </a:r>
            <a:r>
              <a:rPr lang="pt-BR" sz="2400" dirty="0">
                <a:effectLst/>
              </a:rPr>
              <a:t> </a:t>
            </a:r>
          </a:p>
          <a:p>
            <a:r>
              <a:rPr lang="pt-BR" sz="2400" dirty="0">
                <a:effectLst/>
              </a:rPr>
              <a:t>Alunos: </a:t>
            </a:r>
            <a:endParaRPr lang="pt-BR" sz="2400" dirty="0" smtClean="0">
              <a:effectLst/>
            </a:endParaRPr>
          </a:p>
          <a:p>
            <a:r>
              <a:rPr lang="pt-BR" sz="2400" dirty="0">
                <a:effectLst/>
              </a:rPr>
              <a:t> </a:t>
            </a:r>
            <a:r>
              <a:rPr lang="pt-BR" sz="2400" dirty="0" smtClean="0">
                <a:effectLst/>
              </a:rPr>
              <a:t> </a:t>
            </a:r>
          </a:p>
          <a:p>
            <a:r>
              <a:rPr lang="pt-BR" sz="2200" dirty="0" smtClean="0">
                <a:effectLst/>
              </a:rPr>
              <a:t>Nome </a:t>
            </a:r>
            <a:r>
              <a:rPr lang="pt-BR" sz="2200" dirty="0">
                <a:effectLst/>
              </a:rPr>
              <a:t>aluno </a:t>
            </a:r>
            <a:r>
              <a:rPr lang="pt-BR" sz="2200" dirty="0" smtClean="0">
                <a:effectLst/>
              </a:rPr>
              <a:t>1:  </a:t>
            </a:r>
            <a:r>
              <a:rPr lang="pt-BR" sz="2200" dirty="0">
                <a:effectLst/>
              </a:rPr>
              <a:t>_____________________________ </a:t>
            </a:r>
            <a:r>
              <a:rPr lang="pt-BR" sz="2200" dirty="0" smtClean="0">
                <a:effectLst/>
              </a:rPr>
              <a:t>  RA</a:t>
            </a:r>
            <a:r>
              <a:rPr lang="pt-BR" sz="2200" dirty="0">
                <a:effectLst/>
              </a:rPr>
              <a:t>: _______________</a:t>
            </a:r>
          </a:p>
          <a:p>
            <a:r>
              <a:rPr lang="pt-BR" sz="2200" dirty="0" smtClean="0">
                <a:effectLst/>
              </a:rPr>
              <a:t>Nome </a:t>
            </a:r>
            <a:r>
              <a:rPr lang="pt-BR" sz="2200" dirty="0">
                <a:effectLst/>
              </a:rPr>
              <a:t>aluno </a:t>
            </a:r>
            <a:r>
              <a:rPr lang="pt-BR" sz="2200" dirty="0" smtClean="0">
                <a:effectLst/>
              </a:rPr>
              <a:t>2: </a:t>
            </a:r>
            <a:r>
              <a:rPr lang="pt-BR" sz="2200" dirty="0">
                <a:effectLst/>
              </a:rPr>
              <a:t>_____________________________ </a:t>
            </a:r>
            <a:r>
              <a:rPr lang="pt-BR" sz="2200" dirty="0" smtClean="0">
                <a:effectLst/>
              </a:rPr>
              <a:t>  RA</a:t>
            </a:r>
            <a:r>
              <a:rPr lang="pt-BR" sz="2200" dirty="0">
                <a:effectLst/>
              </a:rPr>
              <a:t>: _______________</a:t>
            </a:r>
          </a:p>
          <a:p>
            <a:r>
              <a:rPr lang="pt-BR" sz="2200" dirty="0" smtClean="0">
                <a:effectLst/>
              </a:rPr>
              <a:t>Nome </a:t>
            </a:r>
            <a:r>
              <a:rPr lang="pt-BR" sz="2200" dirty="0">
                <a:effectLst/>
              </a:rPr>
              <a:t>aluno </a:t>
            </a:r>
            <a:r>
              <a:rPr lang="pt-BR" sz="2200" dirty="0" smtClean="0">
                <a:effectLst/>
              </a:rPr>
              <a:t>3: </a:t>
            </a:r>
            <a:r>
              <a:rPr lang="pt-BR" sz="2200" dirty="0">
                <a:effectLst/>
              </a:rPr>
              <a:t>_____________________________ </a:t>
            </a:r>
            <a:r>
              <a:rPr lang="pt-BR" sz="2200" dirty="0" smtClean="0">
                <a:effectLst/>
              </a:rPr>
              <a:t>  RA</a:t>
            </a:r>
            <a:r>
              <a:rPr lang="pt-BR" sz="2200" dirty="0">
                <a:effectLst/>
              </a:rPr>
              <a:t>: _______________</a:t>
            </a:r>
          </a:p>
          <a:p>
            <a:r>
              <a:rPr lang="pt-BR" sz="2200" dirty="0" smtClean="0">
                <a:effectLst/>
              </a:rPr>
              <a:t>Nome </a:t>
            </a:r>
            <a:r>
              <a:rPr lang="pt-BR" sz="2200" dirty="0">
                <a:effectLst/>
              </a:rPr>
              <a:t>aluno </a:t>
            </a:r>
            <a:r>
              <a:rPr lang="pt-BR" sz="2200" dirty="0" smtClean="0">
                <a:effectLst/>
              </a:rPr>
              <a:t>4: </a:t>
            </a:r>
            <a:r>
              <a:rPr lang="pt-BR" sz="2200" dirty="0">
                <a:effectLst/>
              </a:rPr>
              <a:t>_____________________________ </a:t>
            </a:r>
            <a:r>
              <a:rPr lang="pt-BR" sz="2200" dirty="0" smtClean="0">
                <a:effectLst/>
              </a:rPr>
              <a:t>  RA</a:t>
            </a:r>
            <a:r>
              <a:rPr lang="pt-BR" sz="2200" dirty="0">
                <a:effectLst/>
              </a:rPr>
              <a:t>: _______________</a:t>
            </a:r>
          </a:p>
          <a:p>
            <a:r>
              <a:rPr lang="pt-BR" sz="2200" dirty="0" smtClean="0">
                <a:effectLst/>
              </a:rPr>
              <a:t>Nome </a:t>
            </a:r>
            <a:r>
              <a:rPr lang="pt-BR" sz="2200" dirty="0">
                <a:effectLst/>
              </a:rPr>
              <a:t>aluno </a:t>
            </a:r>
            <a:r>
              <a:rPr lang="pt-BR" sz="2200" dirty="0" smtClean="0">
                <a:effectLst/>
              </a:rPr>
              <a:t>5: </a:t>
            </a:r>
            <a:r>
              <a:rPr lang="pt-BR" sz="2200" dirty="0">
                <a:effectLst/>
              </a:rPr>
              <a:t>_____________________________ </a:t>
            </a:r>
            <a:r>
              <a:rPr lang="pt-BR" sz="2200" dirty="0" smtClean="0">
                <a:effectLst/>
              </a:rPr>
              <a:t>  RA</a:t>
            </a:r>
            <a:r>
              <a:rPr lang="pt-BR" sz="2200" dirty="0">
                <a:effectLst/>
              </a:rPr>
              <a:t>: _______________</a:t>
            </a:r>
          </a:p>
          <a:p>
            <a:r>
              <a:rPr lang="pt-BR" sz="2200" dirty="0" smtClean="0">
                <a:effectLst/>
              </a:rPr>
              <a:t>Nome </a:t>
            </a:r>
            <a:r>
              <a:rPr lang="pt-BR" sz="2200" dirty="0">
                <a:effectLst/>
              </a:rPr>
              <a:t>aluno </a:t>
            </a:r>
            <a:r>
              <a:rPr lang="pt-BR" sz="2200" dirty="0" smtClean="0">
                <a:effectLst/>
              </a:rPr>
              <a:t>6: </a:t>
            </a:r>
            <a:r>
              <a:rPr lang="pt-BR" sz="2200" dirty="0">
                <a:effectLst/>
              </a:rPr>
              <a:t>_____________________________ </a:t>
            </a:r>
            <a:r>
              <a:rPr lang="pt-BR" sz="2200" dirty="0" smtClean="0">
                <a:effectLst/>
              </a:rPr>
              <a:t>  RA</a:t>
            </a:r>
            <a:r>
              <a:rPr lang="pt-BR" sz="2200" dirty="0">
                <a:effectLst/>
              </a:rPr>
              <a:t>: _______________</a:t>
            </a:r>
          </a:p>
          <a:p>
            <a:r>
              <a:rPr lang="pt-BR" sz="2400" dirty="0">
                <a:effectLst/>
              </a:rPr>
              <a:t> </a:t>
            </a:r>
          </a:p>
          <a:p>
            <a:pPr algn="just">
              <a:lnSpc>
                <a:spcPct val="160000"/>
              </a:lnSpc>
              <a:spcBef>
                <a:spcPts val="900"/>
              </a:spcBef>
            </a:pPr>
            <a:endParaRPr lang="pt-BR" altLang="pt-BR" sz="2200" dirty="0" smtClean="0">
              <a:effectLst/>
            </a:endParaRPr>
          </a:p>
          <a:p>
            <a:pPr algn="just">
              <a:lnSpc>
                <a:spcPct val="160000"/>
              </a:lnSpc>
              <a:spcBef>
                <a:spcPts val="1200"/>
              </a:spcBef>
            </a:pPr>
            <a:endParaRPr lang="pt-BR" altLang="pt-BR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2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5141" y="247850"/>
            <a:ext cx="8906219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6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endParaRPr lang="pt-BR" altLang="pt-BR" sz="26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0906" y="947865"/>
            <a:ext cx="1142016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pt-BR" sz="2200" b="1" dirty="0" smtClean="0"/>
              <a:t>Caso </a:t>
            </a:r>
            <a:r>
              <a:rPr lang="pt-BR" sz="2200" b="1" dirty="0" err="1"/>
              <a:t>Proc</a:t>
            </a:r>
            <a:r>
              <a:rPr lang="pt-BR" sz="2200" b="1" dirty="0"/>
              <a:t> </a:t>
            </a:r>
            <a:r>
              <a:rPr lang="pt-BR" sz="2200" b="1" dirty="0" smtClean="0"/>
              <a:t>Neg_07ab	-	Aula </a:t>
            </a:r>
            <a:r>
              <a:rPr lang="pt-BR" sz="2200" b="1" dirty="0"/>
              <a:t>07</a:t>
            </a:r>
            <a:endParaRPr lang="pt-BR" sz="2200" dirty="0"/>
          </a:p>
          <a:p>
            <a:endParaRPr lang="pt-BR" sz="2200" dirty="0" smtClean="0"/>
          </a:p>
          <a:p>
            <a:pPr algn="just"/>
            <a:r>
              <a:rPr lang="pt-BR" sz="2200" dirty="0" smtClean="0"/>
              <a:t>Escolha </a:t>
            </a:r>
            <a:r>
              <a:rPr lang="pt-BR" sz="2200" b="1" dirty="0"/>
              <a:t>um dos processos cotidianos</a:t>
            </a:r>
            <a:r>
              <a:rPr lang="pt-BR" sz="2200" dirty="0"/>
              <a:t> abaixo e </a:t>
            </a:r>
            <a:r>
              <a:rPr lang="pt-BR" sz="2200" b="1" dirty="0"/>
              <a:t>elabore o português estruturado  e  o fluxograma de processo simples</a:t>
            </a:r>
            <a:r>
              <a:rPr lang="pt-BR" sz="2200" dirty="0"/>
              <a:t> para representar a </a:t>
            </a:r>
            <a:r>
              <a:rPr lang="pt-BR" sz="2200" b="1" dirty="0"/>
              <a:t>sequência de passos (ações)</a:t>
            </a:r>
            <a:r>
              <a:rPr lang="pt-BR" sz="2200" dirty="0"/>
              <a:t> necessária para atingir o objetivo indicado.</a:t>
            </a:r>
          </a:p>
          <a:p>
            <a:r>
              <a:rPr lang="pt-BR" sz="2200" dirty="0"/>
              <a:t> 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1) </a:t>
            </a:r>
            <a:r>
              <a:rPr lang="pt-BR" sz="1800" b="1" dirty="0" err="1">
                <a:solidFill>
                  <a:srgbClr val="0000FF"/>
                </a:solidFill>
              </a:rPr>
              <a:t>Instragram</a:t>
            </a:r>
            <a:r>
              <a:rPr lang="pt-BR" sz="1800" dirty="0">
                <a:solidFill>
                  <a:srgbClr val="0000FF"/>
                </a:solidFill>
              </a:rPr>
              <a:t> – fazer um post com mensagem e foto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2) </a:t>
            </a:r>
            <a:r>
              <a:rPr lang="pt-BR" sz="1800" b="1" dirty="0" err="1">
                <a:solidFill>
                  <a:srgbClr val="0000FF"/>
                </a:solidFill>
              </a:rPr>
              <a:t>Instragram</a:t>
            </a:r>
            <a:r>
              <a:rPr lang="pt-BR" sz="1800" dirty="0">
                <a:solidFill>
                  <a:srgbClr val="0000FF"/>
                </a:solidFill>
              </a:rPr>
              <a:t> – fazer um </a:t>
            </a:r>
            <a:r>
              <a:rPr lang="pt-BR" sz="1800" dirty="0" err="1">
                <a:solidFill>
                  <a:srgbClr val="0000FF"/>
                </a:solidFill>
              </a:rPr>
              <a:t>story</a:t>
            </a:r>
            <a:r>
              <a:rPr lang="pt-BR" sz="1800" dirty="0">
                <a:solidFill>
                  <a:srgbClr val="0000FF"/>
                </a:solidFill>
              </a:rPr>
              <a:t> com texto e vídeo </a:t>
            </a:r>
            <a:r>
              <a:rPr lang="pt-BR" sz="1800" dirty="0" err="1">
                <a:solidFill>
                  <a:srgbClr val="0000FF"/>
                </a:solidFill>
              </a:rPr>
              <a:t>boomerang</a:t>
            </a:r>
            <a:r>
              <a:rPr lang="pt-BR" sz="1800" dirty="0">
                <a:solidFill>
                  <a:srgbClr val="0000FF"/>
                </a:solidFill>
              </a:rPr>
              <a:t>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3) </a:t>
            </a:r>
            <a:r>
              <a:rPr lang="pt-BR" sz="1800" b="1" dirty="0" err="1">
                <a:solidFill>
                  <a:srgbClr val="0000FF"/>
                </a:solidFill>
              </a:rPr>
              <a:t>Twitter</a:t>
            </a:r>
            <a:r>
              <a:rPr lang="pt-BR" sz="1800" dirty="0">
                <a:solidFill>
                  <a:srgbClr val="0000FF"/>
                </a:solidFill>
              </a:rPr>
              <a:t> – fazer um </a:t>
            </a:r>
            <a:r>
              <a:rPr lang="pt-BR" sz="1800" dirty="0" err="1">
                <a:solidFill>
                  <a:srgbClr val="0000FF"/>
                </a:solidFill>
              </a:rPr>
              <a:t>tweet</a:t>
            </a:r>
            <a:r>
              <a:rPr lang="pt-BR" sz="1800" dirty="0">
                <a:solidFill>
                  <a:srgbClr val="0000FF"/>
                </a:solidFill>
              </a:rPr>
              <a:t>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4) </a:t>
            </a:r>
            <a:r>
              <a:rPr lang="pt-BR" sz="1800" b="1" dirty="0" err="1">
                <a:solidFill>
                  <a:srgbClr val="0000FF"/>
                </a:solidFill>
              </a:rPr>
              <a:t>Tik</a:t>
            </a:r>
            <a:r>
              <a:rPr lang="pt-BR" sz="1800" b="1" dirty="0">
                <a:solidFill>
                  <a:srgbClr val="0000FF"/>
                </a:solidFill>
              </a:rPr>
              <a:t> </a:t>
            </a:r>
            <a:r>
              <a:rPr lang="pt-BR" sz="1800" b="1" dirty="0" err="1">
                <a:solidFill>
                  <a:srgbClr val="0000FF"/>
                </a:solidFill>
              </a:rPr>
              <a:t>tok</a:t>
            </a:r>
            <a:r>
              <a:rPr lang="pt-BR" sz="1800" dirty="0">
                <a:solidFill>
                  <a:srgbClr val="0000FF"/>
                </a:solidFill>
              </a:rPr>
              <a:t> – postar um vídeo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5) </a:t>
            </a:r>
            <a:r>
              <a:rPr lang="pt-BR" sz="1800" b="1" dirty="0" err="1">
                <a:solidFill>
                  <a:srgbClr val="0000FF"/>
                </a:solidFill>
              </a:rPr>
              <a:t>Facebook</a:t>
            </a:r>
            <a:r>
              <a:rPr lang="pt-BR" sz="1800" dirty="0">
                <a:solidFill>
                  <a:srgbClr val="0000FF"/>
                </a:solidFill>
              </a:rPr>
              <a:t> – postar um mensagem e foto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6) </a:t>
            </a:r>
            <a:r>
              <a:rPr lang="pt-BR" sz="1800" b="1" dirty="0" err="1">
                <a:solidFill>
                  <a:srgbClr val="0000FF"/>
                </a:solidFill>
              </a:rPr>
              <a:t>Whatsapp</a:t>
            </a:r>
            <a:r>
              <a:rPr lang="pt-BR" sz="1800" dirty="0">
                <a:solidFill>
                  <a:srgbClr val="0000FF"/>
                </a:solidFill>
              </a:rPr>
              <a:t> – enviar um vídeo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7) </a:t>
            </a:r>
            <a:r>
              <a:rPr lang="pt-BR" sz="1800" b="1" dirty="0" err="1">
                <a:solidFill>
                  <a:srgbClr val="0000FF"/>
                </a:solidFill>
              </a:rPr>
              <a:t>Amazon</a:t>
            </a:r>
            <a:r>
              <a:rPr lang="pt-BR" sz="1800" dirty="0">
                <a:solidFill>
                  <a:srgbClr val="0000FF"/>
                </a:solidFill>
              </a:rPr>
              <a:t> – comprar um produto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8) </a:t>
            </a:r>
            <a:r>
              <a:rPr lang="pt-BR" sz="1800" b="1" dirty="0" err="1">
                <a:solidFill>
                  <a:srgbClr val="0000FF"/>
                </a:solidFill>
              </a:rPr>
              <a:t>Uber</a:t>
            </a:r>
            <a:r>
              <a:rPr lang="pt-BR" sz="1800" dirty="0">
                <a:solidFill>
                  <a:srgbClr val="0000FF"/>
                </a:solidFill>
              </a:rPr>
              <a:t> – solicitar uma corrida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9) </a:t>
            </a:r>
            <a:r>
              <a:rPr lang="pt-BR" sz="1800" b="1" dirty="0" err="1">
                <a:solidFill>
                  <a:srgbClr val="0000FF"/>
                </a:solidFill>
              </a:rPr>
              <a:t>Ifood</a:t>
            </a:r>
            <a:r>
              <a:rPr lang="pt-BR" sz="1800" dirty="0">
                <a:solidFill>
                  <a:srgbClr val="0000FF"/>
                </a:solidFill>
              </a:rPr>
              <a:t> – solicitar uma refeição usando um notebook</a:t>
            </a:r>
          </a:p>
          <a:p>
            <a:pPr marL="1435100" algn="just"/>
            <a:r>
              <a:rPr lang="pt-BR" sz="1800" dirty="0">
                <a:solidFill>
                  <a:srgbClr val="0000FF"/>
                </a:solidFill>
              </a:rPr>
              <a:t>10) </a:t>
            </a:r>
            <a:r>
              <a:rPr lang="pt-BR" sz="1800" b="1" dirty="0" err="1">
                <a:solidFill>
                  <a:srgbClr val="0000FF"/>
                </a:solidFill>
              </a:rPr>
              <a:t>Rappy</a:t>
            </a:r>
            <a:r>
              <a:rPr lang="pt-BR" sz="1800" dirty="0">
                <a:solidFill>
                  <a:srgbClr val="0000FF"/>
                </a:solidFill>
              </a:rPr>
              <a:t> – solicitar uma entrega usando um notebook</a:t>
            </a:r>
          </a:p>
          <a:p>
            <a:r>
              <a:rPr lang="pt-BR" sz="2200" dirty="0"/>
              <a:t> 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pt-BR" altLang="pt-BR" sz="2200" dirty="0" smtClean="0">
              <a:ea typeface="ＭＳ 明朝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5141" y="247850"/>
            <a:ext cx="8906219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6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endParaRPr lang="pt-BR" altLang="pt-BR" sz="26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0906" y="947865"/>
            <a:ext cx="1142016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pt-BR" sz="2200" b="1" dirty="0" smtClean="0"/>
              <a:t>Caso </a:t>
            </a:r>
            <a:r>
              <a:rPr lang="pt-BR" sz="2200" b="1" dirty="0" err="1"/>
              <a:t>Proc</a:t>
            </a:r>
            <a:r>
              <a:rPr lang="pt-BR" sz="2200" b="1" dirty="0"/>
              <a:t> </a:t>
            </a:r>
            <a:r>
              <a:rPr lang="pt-BR" sz="2200" b="1" dirty="0" smtClean="0"/>
              <a:t>Neg_07ab	-	Aula </a:t>
            </a:r>
            <a:r>
              <a:rPr lang="pt-BR" sz="2200" b="1" dirty="0"/>
              <a:t>07</a:t>
            </a:r>
            <a:endParaRPr lang="pt-BR" sz="2200" dirty="0"/>
          </a:p>
          <a:p>
            <a:pPr algn="just"/>
            <a:endParaRPr lang="pt-BR" sz="2200" dirty="0"/>
          </a:p>
          <a:p>
            <a:pPr algn="just"/>
            <a:r>
              <a:rPr lang="pt-BR" sz="2200" dirty="0">
                <a:solidFill>
                  <a:srgbClr val="FF0000"/>
                </a:solidFill>
              </a:rPr>
              <a:t>7a) Português estruturado</a:t>
            </a:r>
          </a:p>
          <a:p>
            <a:pPr algn="just"/>
            <a:r>
              <a:rPr lang="pt-BR" sz="2200" dirty="0">
                <a:solidFill>
                  <a:srgbClr val="FF0000"/>
                </a:solidFill>
              </a:rPr>
              <a:t>RESPOSTA:</a:t>
            </a:r>
          </a:p>
          <a:p>
            <a:pPr algn="just"/>
            <a:r>
              <a:rPr lang="pt-BR" sz="2200" dirty="0"/>
              <a:t>	</a:t>
            </a:r>
          </a:p>
          <a:p>
            <a:pPr marL="725488" algn="just"/>
            <a:r>
              <a:rPr lang="pt-BR" sz="2200" dirty="0"/>
              <a:t>Início</a:t>
            </a:r>
          </a:p>
          <a:p>
            <a:pPr marL="725488" algn="just"/>
            <a:r>
              <a:rPr lang="pt-BR" sz="2200" dirty="0"/>
              <a:t>- Frase 1 </a:t>
            </a:r>
            <a:r>
              <a:rPr lang="pt-BR" sz="2200" dirty="0" err="1"/>
              <a:t>blá</a:t>
            </a:r>
            <a:r>
              <a:rPr lang="pt-BR" sz="2200" dirty="0"/>
              <a:t>, </a:t>
            </a:r>
            <a:r>
              <a:rPr lang="pt-BR" sz="2200" dirty="0" err="1"/>
              <a:t>blá</a:t>
            </a:r>
            <a:r>
              <a:rPr lang="pt-BR" sz="2200" dirty="0"/>
              <a:t>, </a:t>
            </a:r>
            <a:r>
              <a:rPr lang="pt-BR" sz="2200" dirty="0" err="1"/>
              <a:t>blá</a:t>
            </a:r>
            <a:r>
              <a:rPr lang="pt-BR" sz="2200" dirty="0"/>
              <a:t>...</a:t>
            </a:r>
          </a:p>
          <a:p>
            <a:pPr marL="725488" algn="just"/>
            <a:r>
              <a:rPr lang="pt-BR" sz="2200" dirty="0"/>
              <a:t>- Frase 2 </a:t>
            </a:r>
            <a:r>
              <a:rPr lang="pt-BR" sz="2200" dirty="0" err="1"/>
              <a:t>blá</a:t>
            </a:r>
            <a:r>
              <a:rPr lang="pt-BR" sz="2200" dirty="0"/>
              <a:t>, </a:t>
            </a:r>
            <a:r>
              <a:rPr lang="pt-BR" sz="2200" dirty="0" err="1"/>
              <a:t>blá</a:t>
            </a:r>
            <a:r>
              <a:rPr lang="pt-BR" sz="2200" dirty="0"/>
              <a:t>, </a:t>
            </a:r>
            <a:r>
              <a:rPr lang="pt-BR" sz="2200" dirty="0" err="1"/>
              <a:t>blá</a:t>
            </a:r>
            <a:r>
              <a:rPr lang="pt-BR" sz="2200" dirty="0"/>
              <a:t>...</a:t>
            </a:r>
          </a:p>
          <a:p>
            <a:pPr marL="725488" algn="just"/>
            <a:r>
              <a:rPr lang="pt-BR" sz="2200" dirty="0"/>
              <a:t>- Frase 3 ...</a:t>
            </a:r>
          </a:p>
          <a:p>
            <a:pPr marL="725488" algn="just"/>
            <a:r>
              <a:rPr lang="pt-BR" sz="2200" dirty="0"/>
              <a:t>- ...</a:t>
            </a:r>
          </a:p>
          <a:p>
            <a:pPr marL="725488" algn="just"/>
            <a:r>
              <a:rPr lang="pt-BR" sz="2200" dirty="0"/>
              <a:t>Fim</a:t>
            </a:r>
          </a:p>
          <a:p>
            <a:pPr marL="725488" algn="just"/>
            <a:endParaRPr lang="pt-BR" sz="2200" dirty="0"/>
          </a:p>
          <a:p>
            <a:pPr marL="725488" algn="just"/>
            <a:r>
              <a:rPr lang="pt-BR" sz="2200" dirty="0" err="1" smtClean="0"/>
              <a:t>xxxxxx</a:t>
            </a:r>
            <a:endParaRPr lang="pt-BR" sz="1800" dirty="0" smtClean="0">
              <a:solidFill>
                <a:srgbClr val="0000FF"/>
              </a:solidFill>
            </a:endParaRPr>
          </a:p>
          <a:p>
            <a:r>
              <a:rPr lang="pt-BR" sz="2200" dirty="0"/>
              <a:t> 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pt-BR" altLang="pt-BR" sz="2200" dirty="0" smtClean="0">
              <a:ea typeface="ＭＳ 明朝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5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5141" y="247850"/>
            <a:ext cx="8906219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6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endParaRPr lang="pt-BR" altLang="pt-BR" sz="26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0906" y="947866"/>
            <a:ext cx="11420169" cy="190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pt-BR" sz="2200" b="1" dirty="0" smtClean="0"/>
              <a:t>Caso </a:t>
            </a:r>
            <a:r>
              <a:rPr lang="pt-BR" sz="2200" b="1" dirty="0" err="1"/>
              <a:t>Proc</a:t>
            </a:r>
            <a:r>
              <a:rPr lang="pt-BR" sz="2200" b="1" dirty="0"/>
              <a:t> </a:t>
            </a:r>
            <a:r>
              <a:rPr lang="pt-BR" sz="2200" b="1" dirty="0" smtClean="0"/>
              <a:t>Neg_07ab	-	Aula </a:t>
            </a:r>
            <a:r>
              <a:rPr lang="pt-BR" sz="2200" b="1" dirty="0"/>
              <a:t>07</a:t>
            </a:r>
            <a:endParaRPr lang="pt-BR" sz="2200" dirty="0"/>
          </a:p>
          <a:p>
            <a:pPr algn="just"/>
            <a:endParaRPr lang="pt-BR" sz="2200" dirty="0"/>
          </a:p>
          <a:p>
            <a:pPr algn="just"/>
            <a:r>
              <a:rPr lang="pt-BR" sz="2200" dirty="0" smtClean="0">
                <a:solidFill>
                  <a:srgbClr val="FF0000"/>
                </a:solidFill>
              </a:rPr>
              <a:t>7b) Fluxograma</a:t>
            </a:r>
            <a:endParaRPr lang="pt-BR" sz="2200" dirty="0">
              <a:solidFill>
                <a:srgbClr val="FF0000"/>
              </a:solidFill>
            </a:endParaRPr>
          </a:p>
          <a:p>
            <a:pPr algn="just"/>
            <a:r>
              <a:rPr lang="pt-BR" sz="2200" dirty="0">
                <a:solidFill>
                  <a:srgbClr val="FF0000"/>
                </a:solidFill>
              </a:rPr>
              <a:t>RESPOSTA:</a:t>
            </a:r>
          </a:p>
          <a:p>
            <a:pPr algn="just"/>
            <a:r>
              <a:rPr lang="pt-BR" sz="2200" dirty="0"/>
              <a:t>	</a:t>
            </a:r>
            <a:endParaRPr lang="pt-BR" altLang="pt-BR" sz="2200" dirty="0" smtClean="0">
              <a:ea typeface="ＭＳ 明朝" pitchFamily="49" charset="-128"/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533400" y="3590925"/>
            <a:ext cx="684213" cy="3683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Início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11288" y="3435350"/>
            <a:ext cx="620712" cy="658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Acessar site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41550" y="3430588"/>
            <a:ext cx="619125" cy="66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xxxxxx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71888" y="3441094"/>
            <a:ext cx="619125" cy="66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xxxxxx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50" name="AutoShape 6"/>
          <p:cNvCxnSpPr>
            <a:cxnSpLocks noChangeShapeType="1"/>
          </p:cNvCxnSpPr>
          <p:nvPr/>
        </p:nvCxnSpPr>
        <p:spPr bwMode="auto">
          <a:xfrm>
            <a:off x="1225550" y="3771900"/>
            <a:ext cx="184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7"/>
          <p:cNvCxnSpPr>
            <a:cxnSpLocks noChangeShapeType="1"/>
          </p:cNvCxnSpPr>
          <p:nvPr/>
        </p:nvCxnSpPr>
        <p:spPr bwMode="auto">
          <a:xfrm>
            <a:off x="2032000" y="3768725"/>
            <a:ext cx="1825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AutoShape 8"/>
          <p:cNvCxnSpPr>
            <a:cxnSpLocks noChangeShapeType="1"/>
          </p:cNvCxnSpPr>
          <p:nvPr/>
        </p:nvCxnSpPr>
        <p:spPr bwMode="auto">
          <a:xfrm>
            <a:off x="2860675" y="3765550"/>
            <a:ext cx="184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9"/>
          <p:cNvCxnSpPr>
            <a:cxnSpLocks noChangeShapeType="1"/>
          </p:cNvCxnSpPr>
          <p:nvPr/>
        </p:nvCxnSpPr>
        <p:spPr bwMode="auto">
          <a:xfrm>
            <a:off x="3657600" y="3768725"/>
            <a:ext cx="1825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40163" y="3430588"/>
            <a:ext cx="620712" cy="66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xxxxx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003925" y="3532188"/>
            <a:ext cx="684213" cy="369887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Fim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_uninov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943" y="193242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5141" y="247850"/>
            <a:ext cx="8906219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Atividade</a:t>
            </a:r>
            <a:r>
              <a:rPr lang="en-US" altLang="pt-BR" sz="2600" b="1" dirty="0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 </a:t>
            </a:r>
            <a:r>
              <a:rPr lang="en-US" altLang="pt-BR" sz="2600" b="1" dirty="0" err="1" smtClean="0">
                <a:solidFill>
                  <a:srgbClr val="336699"/>
                </a:solidFill>
                <a:latin typeface="Arial" panose="020B0604020202020204" pitchFamily="34" charset="0"/>
                <a:ea typeface="ＭＳ 明朝" panose="02020609040205080304" pitchFamily="49" charset="-128"/>
              </a:rPr>
              <a:t>prática</a:t>
            </a:r>
            <a:endParaRPr lang="pt-BR" altLang="pt-BR" sz="2600" b="1" dirty="0">
              <a:solidFill>
                <a:srgbClr val="33669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0906" y="947865"/>
            <a:ext cx="1142016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800"/>
              </a:spcBef>
            </a:pPr>
            <a:endParaRPr lang="pt-BR" altLang="pt-BR" sz="2200" dirty="0" smtClean="0">
              <a:ea typeface="ＭＳ 明朝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2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50</Words>
  <Application>Microsoft Office PowerPoint</Application>
  <PresentationFormat>Personalizar</PresentationFormat>
  <Paragraphs>65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Gaspar</dc:creator>
  <cp:lastModifiedBy>User</cp:lastModifiedBy>
  <cp:revision>149</cp:revision>
  <cp:lastPrinted>2021-04-06T06:17:31Z</cp:lastPrinted>
  <dcterms:created xsi:type="dcterms:W3CDTF">2014-08-26T15:58:25Z</dcterms:created>
  <dcterms:modified xsi:type="dcterms:W3CDTF">2021-04-06T19:13:11Z</dcterms:modified>
</cp:coreProperties>
</file>