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1" r:id="rId4"/>
    <p:sldId id="1697" r:id="rId5"/>
    <p:sldId id="1700" r:id="rId6"/>
    <p:sldId id="1701" r:id="rId7"/>
    <p:sldId id="1671" r:id="rId8"/>
    <p:sldId id="269" r:id="rId9"/>
    <p:sldId id="1703" r:id="rId10"/>
    <p:sldId id="270" r:id="rId11"/>
    <p:sldId id="1668" r:id="rId12"/>
    <p:sldId id="1670" r:id="rId13"/>
    <p:sldId id="1666" r:id="rId14"/>
    <p:sldId id="1667" r:id="rId15"/>
    <p:sldId id="1661" r:id="rId16"/>
    <p:sldId id="1662" r:id="rId17"/>
    <p:sldId id="1672" r:id="rId18"/>
    <p:sldId id="1678" r:id="rId19"/>
    <p:sldId id="1677" r:id="rId20"/>
    <p:sldId id="1679" r:id="rId21"/>
    <p:sldId id="1680" r:id="rId22"/>
    <p:sldId id="1685" r:id="rId23"/>
    <p:sldId id="1686" r:id="rId24"/>
    <p:sldId id="1687" r:id="rId25"/>
    <p:sldId id="1688" r:id="rId26"/>
    <p:sldId id="1684" r:id="rId27"/>
    <p:sldId id="1681" r:id="rId28"/>
    <p:sldId id="1682" r:id="rId29"/>
    <p:sldId id="1683" r:id="rId30"/>
    <p:sldId id="1704" r:id="rId31"/>
    <p:sldId id="1689" r:id="rId32"/>
    <p:sldId id="1690" r:id="rId33"/>
    <p:sldId id="1691" r:id="rId34"/>
    <p:sldId id="1692" r:id="rId35"/>
    <p:sldId id="1693" r:id="rId36"/>
    <p:sldId id="1705" r:id="rId37"/>
    <p:sldId id="1673" r:id="rId38"/>
    <p:sldId id="262" r:id="rId39"/>
    <p:sldId id="1694" r:id="rId40"/>
    <p:sldId id="1696" r:id="rId41"/>
    <p:sldId id="169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Jigan" initials="IJ" lastIdx="1" clrIdx="0">
    <p:extLst>
      <p:ext uri="{19B8F6BF-5375-455C-9EA6-DF929625EA0E}">
        <p15:presenceInfo xmlns:p15="http://schemas.microsoft.com/office/powerpoint/2012/main" userId="5c1deafbbca2f2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67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A09D7-4FE3-425B-8B5C-526518BDF8E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AF1D2D-E2F8-4955-A434-D951655E275E}">
      <dgm:prSet phldrT="[Text]"/>
      <dgm:spPr/>
      <dgm:t>
        <a:bodyPr/>
        <a:lstStyle/>
        <a:p>
          <a:r>
            <a:rPr lang="en-US" dirty="0"/>
            <a:t>HTTP Module / MVC Filters</a:t>
          </a:r>
        </a:p>
      </dgm:t>
    </dgm:pt>
    <dgm:pt modelId="{E8E0DD1F-7F82-492F-B37B-A40A722F11C8}" type="parTrans" cxnId="{0C27D672-4A69-4CAE-9BCE-91C18ED3152D}">
      <dgm:prSet/>
      <dgm:spPr/>
      <dgm:t>
        <a:bodyPr/>
        <a:lstStyle/>
        <a:p>
          <a:endParaRPr lang="en-US"/>
        </a:p>
      </dgm:t>
    </dgm:pt>
    <dgm:pt modelId="{36811467-D529-4E07-BB1B-59FE71C6C7AC}" type="sibTrans" cxnId="{0C27D672-4A69-4CAE-9BCE-91C18ED3152D}">
      <dgm:prSet/>
      <dgm:spPr/>
      <dgm:t>
        <a:bodyPr/>
        <a:lstStyle/>
        <a:p>
          <a:endParaRPr lang="en-US"/>
        </a:p>
      </dgm:t>
    </dgm:pt>
    <dgm:pt modelId="{25EB3434-35E1-4A80-B13B-BBE580A46DF2}">
      <dgm:prSet phldrT="[Text]"/>
      <dgm:spPr/>
      <dgm:t>
        <a:bodyPr/>
        <a:lstStyle/>
        <a:p>
          <a:r>
            <a:rPr lang="en-US" dirty="0"/>
            <a:t>Middleware</a:t>
          </a:r>
        </a:p>
      </dgm:t>
    </dgm:pt>
    <dgm:pt modelId="{4C1548CA-2ED5-4C79-9E4B-6EC6E9A3AB96}" type="parTrans" cxnId="{C839FE83-742E-4C09-93CE-8CFD095534D4}">
      <dgm:prSet/>
      <dgm:spPr/>
      <dgm:t>
        <a:bodyPr/>
        <a:lstStyle/>
        <a:p>
          <a:endParaRPr lang="en-US"/>
        </a:p>
      </dgm:t>
    </dgm:pt>
    <dgm:pt modelId="{DDEA80BE-C5CA-4DFD-87CB-0A4DB644202D}" type="sibTrans" cxnId="{C839FE83-742E-4C09-93CE-8CFD095534D4}">
      <dgm:prSet/>
      <dgm:spPr/>
      <dgm:t>
        <a:bodyPr/>
        <a:lstStyle/>
        <a:p>
          <a:endParaRPr lang="en-US"/>
        </a:p>
      </dgm:t>
    </dgm:pt>
    <dgm:pt modelId="{6AC343F3-8ED9-4E54-91B1-BCFEDC6CF298}" type="pres">
      <dgm:prSet presAssocID="{CBCA09D7-4FE3-425B-8B5C-526518BDF8EF}" presName="Name0" presStyleCnt="0">
        <dgm:presLayoutVars>
          <dgm:dir/>
          <dgm:resizeHandles val="exact"/>
        </dgm:presLayoutVars>
      </dgm:prSet>
      <dgm:spPr/>
    </dgm:pt>
    <dgm:pt modelId="{10D2C41E-B644-472E-9146-6E79C94FC4F2}" type="pres">
      <dgm:prSet presAssocID="{47AF1D2D-E2F8-4955-A434-D951655E275E}" presName="node" presStyleLbl="node1" presStyleIdx="0" presStyleCnt="2">
        <dgm:presLayoutVars>
          <dgm:bulletEnabled val="1"/>
        </dgm:presLayoutVars>
      </dgm:prSet>
      <dgm:spPr/>
    </dgm:pt>
    <dgm:pt modelId="{282E6106-66D8-463C-8BD0-7430175A8FC8}" type="pres">
      <dgm:prSet presAssocID="{36811467-D529-4E07-BB1B-59FE71C6C7AC}" presName="sibTrans" presStyleLbl="sibTrans2D1" presStyleIdx="0" presStyleCnt="1"/>
      <dgm:spPr/>
    </dgm:pt>
    <dgm:pt modelId="{AE131D46-EC22-44F5-8B4F-6477B8138A10}" type="pres">
      <dgm:prSet presAssocID="{36811467-D529-4E07-BB1B-59FE71C6C7AC}" presName="connectorText" presStyleLbl="sibTrans2D1" presStyleIdx="0" presStyleCnt="1"/>
      <dgm:spPr/>
    </dgm:pt>
    <dgm:pt modelId="{20856A93-11DC-4E46-BBF2-18D130656198}" type="pres">
      <dgm:prSet presAssocID="{25EB3434-35E1-4A80-B13B-BBE580A46DF2}" presName="node" presStyleLbl="node1" presStyleIdx="1" presStyleCnt="2">
        <dgm:presLayoutVars>
          <dgm:bulletEnabled val="1"/>
        </dgm:presLayoutVars>
      </dgm:prSet>
      <dgm:spPr/>
    </dgm:pt>
  </dgm:ptLst>
  <dgm:cxnLst>
    <dgm:cxn modelId="{D23F3D17-F6D6-4A64-9B12-47635AF8EC62}" type="presOf" srcId="{36811467-D529-4E07-BB1B-59FE71C6C7AC}" destId="{AE131D46-EC22-44F5-8B4F-6477B8138A10}" srcOrd="1" destOrd="0" presId="urn:microsoft.com/office/officeart/2005/8/layout/process1"/>
    <dgm:cxn modelId="{5D2CDB5C-C9AB-44DD-A18E-416D8C09B093}" type="presOf" srcId="{25EB3434-35E1-4A80-B13B-BBE580A46DF2}" destId="{20856A93-11DC-4E46-BBF2-18D130656198}" srcOrd="0" destOrd="0" presId="urn:microsoft.com/office/officeart/2005/8/layout/process1"/>
    <dgm:cxn modelId="{A9032641-E81B-4EEF-B562-AB8AE65999AD}" type="presOf" srcId="{36811467-D529-4E07-BB1B-59FE71C6C7AC}" destId="{282E6106-66D8-463C-8BD0-7430175A8FC8}" srcOrd="0" destOrd="0" presId="urn:microsoft.com/office/officeart/2005/8/layout/process1"/>
    <dgm:cxn modelId="{0C27D672-4A69-4CAE-9BCE-91C18ED3152D}" srcId="{CBCA09D7-4FE3-425B-8B5C-526518BDF8EF}" destId="{47AF1D2D-E2F8-4955-A434-D951655E275E}" srcOrd="0" destOrd="0" parTransId="{E8E0DD1F-7F82-492F-B37B-A40A722F11C8}" sibTransId="{36811467-D529-4E07-BB1B-59FE71C6C7AC}"/>
    <dgm:cxn modelId="{C839FE83-742E-4C09-93CE-8CFD095534D4}" srcId="{CBCA09D7-4FE3-425B-8B5C-526518BDF8EF}" destId="{25EB3434-35E1-4A80-B13B-BBE580A46DF2}" srcOrd="1" destOrd="0" parTransId="{4C1548CA-2ED5-4C79-9E4B-6EC6E9A3AB96}" sibTransId="{DDEA80BE-C5CA-4DFD-87CB-0A4DB644202D}"/>
    <dgm:cxn modelId="{7FD0E9BF-8EE4-4ACA-9D29-05E1F7971427}" type="presOf" srcId="{CBCA09D7-4FE3-425B-8B5C-526518BDF8EF}" destId="{6AC343F3-8ED9-4E54-91B1-BCFEDC6CF298}" srcOrd="0" destOrd="0" presId="urn:microsoft.com/office/officeart/2005/8/layout/process1"/>
    <dgm:cxn modelId="{CA839EED-88B0-4A8C-8DF1-81F9A89A24D9}" type="presOf" srcId="{47AF1D2D-E2F8-4955-A434-D951655E275E}" destId="{10D2C41E-B644-472E-9146-6E79C94FC4F2}" srcOrd="0" destOrd="0" presId="urn:microsoft.com/office/officeart/2005/8/layout/process1"/>
    <dgm:cxn modelId="{5DC2DAF0-366A-47CB-A686-E1523837565F}" type="presParOf" srcId="{6AC343F3-8ED9-4E54-91B1-BCFEDC6CF298}" destId="{10D2C41E-B644-472E-9146-6E79C94FC4F2}" srcOrd="0" destOrd="0" presId="urn:microsoft.com/office/officeart/2005/8/layout/process1"/>
    <dgm:cxn modelId="{6171F951-6F39-48F4-8476-9A2EEB3F3952}" type="presParOf" srcId="{6AC343F3-8ED9-4E54-91B1-BCFEDC6CF298}" destId="{282E6106-66D8-463C-8BD0-7430175A8FC8}" srcOrd="1" destOrd="0" presId="urn:microsoft.com/office/officeart/2005/8/layout/process1"/>
    <dgm:cxn modelId="{4EB4AF23-F64E-4C75-94E9-EDE93C991E4C}" type="presParOf" srcId="{282E6106-66D8-463C-8BD0-7430175A8FC8}" destId="{AE131D46-EC22-44F5-8B4F-6477B8138A10}" srcOrd="0" destOrd="0" presId="urn:microsoft.com/office/officeart/2005/8/layout/process1"/>
    <dgm:cxn modelId="{4D2BD934-EE08-4CE3-800F-02F5F5820D0B}" type="presParOf" srcId="{6AC343F3-8ED9-4E54-91B1-BCFEDC6CF298}" destId="{20856A93-11DC-4E46-BBF2-18D13065619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2C41E-B644-472E-9146-6E79C94FC4F2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HTTP Module / MVC Filters</a:t>
          </a:r>
        </a:p>
      </dsp:txBody>
      <dsp:txXfrm>
        <a:off x="61079" y="1753222"/>
        <a:ext cx="3266359" cy="1912222"/>
      </dsp:txXfrm>
    </dsp:sp>
    <dsp:sp modelId="{282E6106-66D8-463C-8BD0-7430175A8FC8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725465" y="2457463"/>
        <a:ext cx="502384" cy="503739"/>
      </dsp:txXfrm>
    </dsp:sp>
    <dsp:sp modelId="{20856A93-11DC-4E46-BBF2-18D130656198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Middleware</a:t>
          </a:r>
        </a:p>
      </dsp:txBody>
      <dsp:txXfrm>
        <a:off x="4800560" y="1753222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AF98A-DDEB-402A-999D-9969AF4724D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2BA24-A594-42FE-968E-B893334C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1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https://github.com/dotnet/cli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ordering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7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source with specific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0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source with specific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1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logging.AddConsole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r>
              <a:rPr lang="en-US" dirty="0"/>
              <a:t>                  </a:t>
            </a:r>
          </a:p>
          <a:p>
            <a:r>
              <a:rPr lang="en-US" dirty="0" err="1"/>
              <a:t>logging.AddDebug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r>
              <a:rPr lang="en-US" dirty="0"/>
              <a:t>                   </a:t>
            </a:r>
          </a:p>
          <a:p>
            <a:r>
              <a:rPr lang="en-US" dirty="0" err="1"/>
              <a:t>logging.AddEventSourceLogger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ClearProviders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1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0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7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7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2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package and can be used in other type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1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apps configure and launch a </a:t>
            </a:r>
            <a:r>
              <a:rPr lang="en-US" i="1" dirty="0"/>
              <a:t>host</a:t>
            </a:r>
            <a:r>
              <a:rPr lang="en-US" dirty="0"/>
              <a:t>. The host is responsible for app startup and lifetime management. At a minimum, the host configures a server and a request processing pipeline.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Generic Host will eventually replace the Web Host.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5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7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the Generic Host is to decouple the HTTP pipeline from the Web Host API to enable a wider array of host scenarios.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58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Kestrel is generally recommended for best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0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1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0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3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4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dependency injection into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4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3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7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https://github.com/dotnet/cli Command Line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ackagesearch.azurewebsites.net/" TargetMode="External"/><Relationship Id="rId3" Type="http://schemas.openxmlformats.org/officeDocument/2006/relationships/hyperlink" Target="https://github.com/dotnet/standard/blob/master/docs/faq.md" TargetMode="External"/><Relationship Id="rId7" Type="http://schemas.openxmlformats.org/officeDocument/2006/relationships/hyperlink" Target="https://icanhasdot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/dotnet/standard" TargetMode="External"/><Relationship Id="rId5" Type="http://schemas.openxmlformats.org/officeDocument/2006/relationships/hyperlink" Target="https://apiof.net/" TargetMode="External"/><Relationship Id="rId4" Type="http://schemas.openxmlformats.org/officeDocument/2006/relationships/hyperlink" Target="https://github.com/dotnet/standard/blob/master/docs/metaphor.md" TargetMode="External"/><Relationship Id="rId9" Type="http://schemas.openxmlformats.org/officeDocument/2006/relationships/hyperlink" Target="https://github.com/dotnet/standard/blob/master/docs/versions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palme/IocPerformanc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core.gaprogman.com/2018/02/23/net-core-histor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attwarren.org/images/2018/10/History%20of%20.NET%20Runtimes%20-%20Timeline.png" TargetMode="External"/><Relationship Id="rId4" Type="http://schemas.openxmlformats.org/officeDocument/2006/relationships/hyperlink" Target="https://dotnetcore.show/episode-1-a-brief-history-of-net-cor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8726">
              <a:srgbClr val="1C75A5"/>
            </a:gs>
            <a:gs pos="22000">
              <a:srgbClr val="2987B3"/>
            </a:gs>
            <a:gs pos="16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A334-6FEA-4881-8A00-5336E856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" y="2167127"/>
            <a:ext cx="8247888" cy="145389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ASP.NET Core</a:t>
            </a:r>
            <a:endParaRPr lang="en-US" sz="8000" dirty="0"/>
          </a:p>
        </p:txBody>
      </p:sp>
      <p:sp>
        <p:nvSpPr>
          <p:cNvPr id="7" name="CasetăText 6"/>
          <p:cNvSpPr txBox="1"/>
          <p:nvPr/>
        </p:nvSpPr>
        <p:spPr>
          <a:xfrm>
            <a:off x="8833104" y="6309360"/>
            <a:ext cx="36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21.01.2019</a:t>
            </a:r>
          </a:p>
        </p:txBody>
      </p:sp>
    </p:spTree>
    <p:extLst>
      <p:ext uri="{BB962C8B-B14F-4D97-AF65-F5344CB8AC3E}">
        <p14:creationId xmlns:p14="http://schemas.microsoft.com/office/powerpoint/2010/main" val="281985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5A4F8-EF84-4DA4-AE9C-DF74D5C36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5169881"/>
            <a:ext cx="8535990" cy="860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08B5ED-24FD-4E25-909F-248AB7809FAE}"/>
              </a:ext>
            </a:extLst>
          </p:cNvPr>
          <p:cNvSpPr/>
          <p:nvPr/>
        </p:nvSpPr>
        <p:spPr bwMode="auto">
          <a:xfrm>
            <a:off x="6408918" y="1404147"/>
            <a:ext cx="2912968" cy="2086084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D789D-9DE5-4C90-B80E-A2D998F3C741}"/>
              </a:ext>
            </a:extLst>
          </p:cNvPr>
          <p:cNvSpPr/>
          <p:nvPr/>
        </p:nvSpPr>
        <p:spPr bwMode="auto">
          <a:xfrm>
            <a:off x="493418" y="1404146"/>
            <a:ext cx="2912968" cy="2086084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UWP</a:t>
            </a:r>
          </a:p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28411-F8F1-450D-93A7-F78162FFC2A0}"/>
              </a:ext>
            </a:extLst>
          </p:cNvPr>
          <p:cNvSpPr/>
          <p:nvPr/>
        </p:nvSpPr>
        <p:spPr bwMode="auto">
          <a:xfrm>
            <a:off x="3451167" y="1404146"/>
            <a:ext cx="2912968" cy="2086084"/>
          </a:xfrm>
          <a:prstGeom prst="rect">
            <a:avLst/>
          </a:prstGeom>
          <a:solidFill>
            <a:srgbClr val="0078D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CORE</a:t>
            </a: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4023E-46EB-42FF-864F-A91CE8CF7BDD}"/>
              </a:ext>
            </a:extLst>
          </p:cNvPr>
          <p:cNvSpPr txBox="1"/>
          <p:nvPr/>
        </p:nvSpPr>
        <p:spPr>
          <a:xfrm>
            <a:off x="493354" y="5099526"/>
            <a:ext cx="8828532" cy="1503126"/>
          </a:xfrm>
          <a:prstGeom prst="rect">
            <a:avLst/>
          </a:prstGeom>
          <a:solidFill>
            <a:srgbClr val="D2D2D2"/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lnSpc>
                <a:spcPct val="90000"/>
              </a:lnSpc>
              <a:defRPr/>
            </a:pPr>
            <a:endParaRPr lang="en-US" sz="1567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EEA4F-CB17-4E88-8EB8-7571C603CAB0}"/>
              </a:ext>
            </a:extLst>
          </p:cNvPr>
          <p:cNvSpPr txBox="1"/>
          <p:nvPr/>
        </p:nvSpPr>
        <p:spPr>
          <a:xfrm>
            <a:off x="582619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b="1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latin typeface="Segoe UI"/>
                <a:cs typeface="Segoe UI Semilight" panose="020B0402040204020203" pitchFamily="34" charset="0"/>
              </a:rPr>
              <a:t>Compilers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DAFF-FDF8-464D-BB52-8AF7644784C4}"/>
              </a:ext>
            </a:extLst>
          </p:cNvPr>
          <p:cNvSpPr txBox="1"/>
          <p:nvPr/>
        </p:nvSpPr>
        <p:spPr>
          <a:xfrm>
            <a:off x="3540401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C3CC7-FECD-44CC-ABB1-025B98FBE8ED}"/>
              </a:ext>
            </a:extLst>
          </p:cNvPr>
          <p:cNvSpPr txBox="1"/>
          <p:nvPr/>
        </p:nvSpPr>
        <p:spPr>
          <a:xfrm>
            <a:off x="6498184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Runtime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1A7B0-B938-4BBC-AD55-5BA7330C529B}"/>
              </a:ext>
            </a:extLst>
          </p:cNvPr>
          <p:cNvSpPr txBox="1"/>
          <p:nvPr/>
        </p:nvSpPr>
        <p:spPr>
          <a:xfrm>
            <a:off x="493354" y="5075813"/>
            <a:ext cx="8828532" cy="403334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COMMON INFRASTRUCTURE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4E4EC-34D1-49CD-B705-4F9897D25DB5}"/>
              </a:ext>
            </a:extLst>
          </p:cNvPr>
          <p:cNvSpPr txBox="1"/>
          <p:nvPr/>
        </p:nvSpPr>
        <p:spPr>
          <a:xfrm>
            <a:off x="493355" y="3600265"/>
            <a:ext cx="8828532" cy="1389227"/>
          </a:xfrm>
          <a:prstGeom prst="rect">
            <a:avLst/>
          </a:prstGeom>
          <a:solidFill>
            <a:srgbClr val="FF8C00"/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961" b="1" dirty="0">
                <a:solidFill>
                  <a:schemeClr val="bg1"/>
                </a:solidFill>
                <a:latin typeface="Segoe UI"/>
              </a:rPr>
              <a:t>.NET STANDARD LIBRARY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C6E8D-43B5-43AB-A701-B42B9AC1CB3D}"/>
              </a:ext>
            </a:extLst>
          </p:cNvPr>
          <p:cNvGrpSpPr/>
          <p:nvPr/>
        </p:nvGrpSpPr>
        <p:grpSpPr>
          <a:xfrm>
            <a:off x="9411153" y="1404147"/>
            <a:ext cx="1927041" cy="5195531"/>
            <a:chOff x="7489548" y="1582077"/>
            <a:chExt cx="1929967" cy="5197742"/>
          </a:xfrm>
          <a:solidFill>
            <a:srgbClr val="FFFFFF">
              <a:lumMod val="85000"/>
            </a:srgb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9C6A5F-48E5-43A9-AC82-8B54A9E19562}"/>
                </a:ext>
              </a:extLst>
            </p:cNvPr>
            <p:cNvSpPr/>
            <p:nvPr/>
          </p:nvSpPr>
          <p:spPr bwMode="auto">
            <a:xfrm>
              <a:off x="7489549" y="1582078"/>
              <a:ext cx="1929966" cy="51977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259" tIns="143407" rIns="179259" bIns="143407" numCol="1" rtlCol="0" anchor="t" anchorCtr="0" compatLnSpc="1">
              <a:prstTxWarp prst="textNoShape">
                <a:avLst/>
              </a:prstTxWarp>
            </a:bodyPr>
            <a:lstStyle/>
            <a:p>
              <a:pPr defTabSz="894448">
                <a:defRPr/>
              </a:pPr>
              <a:r>
                <a:rPr lang="en-US" sz="2742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910EB5-DBEE-45D6-8632-049675C7875D}"/>
                </a:ext>
              </a:extLst>
            </p:cNvPr>
            <p:cNvSpPr txBox="1"/>
            <p:nvPr/>
          </p:nvSpPr>
          <p:spPr>
            <a:xfrm>
              <a:off x="7489548" y="1582077"/>
              <a:ext cx="1929965" cy="627675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79259" tIns="143407" rIns="179259" bIns="14340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algn="l" defTabSz="914048">
                <a:defRPr/>
              </a:pPr>
              <a:r>
                <a:rPr lang="en-US" sz="1961" dirty="0"/>
                <a:t>TOOLS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FA9423-899F-4C11-8200-2C47C3B8BDD7}"/>
              </a:ext>
            </a:extLst>
          </p:cNvPr>
          <p:cNvGrpSpPr/>
          <p:nvPr/>
        </p:nvGrpSpPr>
        <p:grpSpPr>
          <a:xfrm>
            <a:off x="9615802" y="2165977"/>
            <a:ext cx="1517743" cy="1324254"/>
            <a:chOff x="10404342" y="1920240"/>
            <a:chExt cx="1548397" cy="1351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FC8DEAE-5304-4EFF-A997-C0C0ABCAC9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267" r="9586"/>
            <a:stretch/>
          </p:blipFill>
          <p:spPr bwMode="auto">
            <a:xfrm>
              <a:off x="10831921" y="1920240"/>
              <a:ext cx="693238" cy="117455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E8176E-2D05-4D7E-A419-60B144EF3CFE}"/>
                </a:ext>
              </a:extLst>
            </p:cNvPr>
            <p:cNvSpPr txBox="1"/>
            <p:nvPr/>
          </p:nvSpPr>
          <p:spPr>
            <a:xfrm>
              <a:off x="10404342" y="2763859"/>
              <a:ext cx="1548397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algn="ctr" defTabSz="896042">
                <a:lnSpc>
                  <a:spcPct val="90000"/>
                </a:lnSpc>
                <a:defRPr/>
              </a:pPr>
              <a:r>
                <a:rPr lang="en-US" sz="150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2EDA69-48F8-40E3-8DA0-C13972F1AF58}"/>
              </a:ext>
            </a:extLst>
          </p:cNvPr>
          <p:cNvGrpSpPr/>
          <p:nvPr/>
        </p:nvGrpSpPr>
        <p:grpSpPr>
          <a:xfrm>
            <a:off x="9413000" y="4830893"/>
            <a:ext cx="1927040" cy="1324253"/>
            <a:chOff x="10195561" y="3458117"/>
            <a:chExt cx="1965960" cy="1350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159464-8C1A-4A17-BC29-A56C9A645CF2}"/>
                </a:ext>
              </a:extLst>
            </p:cNvPr>
            <p:cNvSpPr txBox="1"/>
            <p:nvPr/>
          </p:nvSpPr>
          <p:spPr>
            <a:xfrm>
              <a:off x="10195561" y="4301735"/>
              <a:ext cx="1965960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algn="ctr" defTabSz="896042">
                <a:lnSpc>
                  <a:spcPct val="90000"/>
                </a:lnSpc>
                <a:defRPr/>
              </a:pPr>
              <a:r>
                <a:rPr lang="en-US" sz="150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 Code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F34EAF3-25BC-4F65-B618-DF83CAEF4B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rgbClr val="0078D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414" r="11806"/>
            <a:stretch/>
          </p:blipFill>
          <p:spPr bwMode="auto">
            <a:xfrm>
              <a:off x="10852015" y="3458117"/>
              <a:ext cx="653051" cy="117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B98FDFD-E78A-4228-9DBB-4D2921D5DF37}"/>
              </a:ext>
            </a:extLst>
          </p:cNvPr>
          <p:cNvSpPr txBox="1"/>
          <p:nvPr/>
        </p:nvSpPr>
        <p:spPr>
          <a:xfrm>
            <a:off x="9408527" y="4491695"/>
            <a:ext cx="1927040" cy="705113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91427" tIns="143407" rIns="91427" bIns="143407" rtlCol="0">
            <a:spAutoFit/>
          </a:bodyPr>
          <a:lstStyle/>
          <a:p>
            <a:pPr algn="ctr" defTabSz="896042">
              <a:lnSpc>
                <a:spcPct val="90000"/>
              </a:lnSpc>
              <a:defRPr/>
            </a:pPr>
            <a:r>
              <a:rPr lang="en-US" sz="1500" kern="0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rPr>
              <a:t>Visual Studio for Mac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AD21D891-D0CC-49DC-A17B-FC22CD3DCEE2}"/>
              </a:ext>
            </a:extLst>
          </p:cNvPr>
          <p:cNvSpPr txBox="1"/>
          <p:nvPr/>
        </p:nvSpPr>
        <p:spPr>
          <a:xfrm>
            <a:off x="493357" y="1404147"/>
            <a:ext cx="2913030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DESKTOP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87028DF4-6A29-4A29-915B-4C5FD6DEC607}"/>
              </a:ext>
            </a:extLst>
          </p:cNvPr>
          <p:cNvSpPr txBox="1"/>
          <p:nvPr/>
        </p:nvSpPr>
        <p:spPr>
          <a:xfrm>
            <a:off x="3451169" y="1406820"/>
            <a:ext cx="2912968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AA93D4FC-0457-4317-88BC-DEDFF936FEE8}"/>
              </a:ext>
            </a:extLst>
          </p:cNvPr>
          <p:cNvSpPr txBox="1"/>
          <p:nvPr/>
        </p:nvSpPr>
        <p:spPr>
          <a:xfrm>
            <a:off x="6408918" y="1404147"/>
            <a:ext cx="2912970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MOBILE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8153220-4C60-4E2F-A138-D309BD96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8" y="3555542"/>
            <a:ext cx="910616" cy="910616"/>
          </a:xfrm>
          <a:prstGeom prst="rect">
            <a:avLst/>
          </a:prstGeom>
        </p:spPr>
      </p:pic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What is .Net Core</a:t>
            </a:r>
          </a:p>
        </p:txBody>
      </p:sp>
      <p:cxnSp>
        <p:nvCxnSpPr>
          <p:cNvPr id="29" name="Conector drept 18">
            <a:extLst>
              <a:ext uri="{FF2B5EF4-FFF2-40B4-BE49-F238E27FC236}">
                <a16:creationId xmlns:a16="http://schemas.microsoft.com/office/drawing/2014/main" id="{E3C0092C-361F-45C3-ACF6-DA70DE644C98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19">
            <a:extLst>
              <a:ext uri="{FF2B5EF4-FFF2-40B4-BE49-F238E27FC236}">
                <a16:creationId xmlns:a16="http://schemas.microsoft.com/office/drawing/2014/main" id="{DA6BA47A-7D66-4C5F-850B-CD2A306E58CF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20">
            <a:extLst>
              <a:ext uri="{FF2B5EF4-FFF2-40B4-BE49-F238E27FC236}">
                <a16:creationId xmlns:a16="http://schemas.microsoft.com/office/drawing/2014/main" id="{F5E31AEA-EC59-45D5-92EC-362DE2001D27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rept 21">
            <a:extLst>
              <a:ext uri="{FF2B5EF4-FFF2-40B4-BE49-F238E27FC236}">
                <a16:creationId xmlns:a16="http://schemas.microsoft.com/office/drawing/2014/main" id="{895BFC64-586B-400D-A626-F022D38F3D9F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9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Standard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AA8827-F5CE-4FA6-BD80-63E739A6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82CF6-0658-4C53-B3B4-18BECBCC94DB}"/>
              </a:ext>
            </a:extLst>
          </p:cNvPr>
          <p:cNvSpPr/>
          <p:nvPr/>
        </p:nvSpPr>
        <p:spPr>
          <a:xfrm>
            <a:off x="836868" y="3082139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3CAFEA-F61E-4F94-B3F8-14A039C82F11}"/>
              </a:ext>
            </a:extLst>
          </p:cNvPr>
          <p:cNvSpPr/>
          <p:nvPr/>
        </p:nvSpPr>
        <p:spPr>
          <a:xfrm>
            <a:off x="5275961" y="3082139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46D0B7-A12F-48EB-AA75-C39263D3FB3D}"/>
              </a:ext>
            </a:extLst>
          </p:cNvPr>
          <p:cNvSpPr/>
          <p:nvPr/>
        </p:nvSpPr>
        <p:spPr>
          <a:xfrm>
            <a:off x="6784569" y="3082139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65543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Standard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AA8827-F5CE-4FA6-BD80-63E739A6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43369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https://github.com/dotnet/standard/blob/master/docs/faq.md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https://github.com/dotnet/standard/blob/master/docs/metaphor.md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https://apiof.net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https://github/dotnet/standard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https://icanhasdot.net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https://packagesearch.azurewebsites.net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https://github.com/dotnet/standard/blob/master/docs/versions.md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5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Core vs .NET Framework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765EA-1771-4444-8437-ACA236F2EFB4}"/>
              </a:ext>
            </a:extLst>
          </p:cNvPr>
          <p:cNvSpPr txBox="1"/>
          <p:nvPr/>
        </p:nvSpPr>
        <p:spPr>
          <a:xfrm>
            <a:off x="2700787" y="2161999"/>
            <a:ext cx="788733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920B75-D0A3-461A-B5C7-640F1DC1798D}"/>
              </a:ext>
            </a:extLst>
          </p:cNvPr>
          <p:cNvSpPr txBox="1"/>
          <p:nvPr/>
        </p:nvSpPr>
        <p:spPr>
          <a:xfrm>
            <a:off x="460119" y="2161999"/>
            <a:ext cx="2984824" cy="4033868"/>
          </a:xfrm>
          <a:prstGeom prst="homePlate">
            <a:avLst>
              <a:gd name="adj" fmla="val 20154"/>
            </a:avLst>
          </a:prstGeom>
          <a:solidFill>
            <a:srgbClr val="0078D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921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Similarities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F30787-E425-40F9-A032-605C5E17D93D}"/>
              </a:ext>
            </a:extLst>
          </p:cNvPr>
          <p:cNvSpPr txBox="1"/>
          <p:nvPr/>
        </p:nvSpPr>
        <p:spPr>
          <a:xfrm>
            <a:off x="3489519" y="2161999"/>
            <a:ext cx="8086524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charset="0"/>
              <a:buChar char="•"/>
            </a:pPr>
            <a:endParaRPr lang="en-US" sz="3137" dirty="0"/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Support the latest C#, VB.NET, F#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Implements .NET Standard API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Supports ASP.NET Core and EF Core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Best experience in Visual Studio 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Great experience in Visual Studio Code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Can be used in/with Docker</a:t>
            </a:r>
          </a:p>
          <a:p>
            <a:pPr marL="342834" indent="-342834">
              <a:buFont typeface="Arial" charset="0"/>
              <a:buChar char="•"/>
            </a:pPr>
            <a:endParaRPr lang="en-US" sz="3137" dirty="0"/>
          </a:p>
        </p:txBody>
      </p:sp>
      <p:cxnSp>
        <p:nvCxnSpPr>
          <p:cNvPr id="32" name="Conector drept 18">
            <a:extLst>
              <a:ext uri="{FF2B5EF4-FFF2-40B4-BE49-F238E27FC236}">
                <a16:creationId xmlns:a16="http://schemas.microsoft.com/office/drawing/2014/main" id="{8F75CB96-42C4-43C3-BDA7-2F4F724460E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rept 19">
            <a:extLst>
              <a:ext uri="{FF2B5EF4-FFF2-40B4-BE49-F238E27FC236}">
                <a16:creationId xmlns:a16="http://schemas.microsoft.com/office/drawing/2014/main" id="{C9ED08BF-1EF8-47ED-A6E6-2167AD34A577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rept 20">
            <a:extLst>
              <a:ext uri="{FF2B5EF4-FFF2-40B4-BE49-F238E27FC236}">
                <a16:creationId xmlns:a16="http://schemas.microsoft.com/office/drawing/2014/main" id="{B97C57D5-161D-482E-B532-358B92D401F2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rept 21">
            <a:extLst>
              <a:ext uri="{FF2B5EF4-FFF2-40B4-BE49-F238E27FC236}">
                <a16:creationId xmlns:a16="http://schemas.microsoft.com/office/drawing/2014/main" id="{48EBF365-1C55-4581-B795-531476451CCE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Core vs .NET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9D28B-71E6-46AE-AF27-AD1D494C43C2}"/>
              </a:ext>
            </a:extLst>
          </p:cNvPr>
          <p:cNvSpPr txBox="1"/>
          <p:nvPr/>
        </p:nvSpPr>
        <p:spPr>
          <a:xfrm>
            <a:off x="2700787" y="2142119"/>
            <a:ext cx="788733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A8008-B7CA-4E70-AF4F-268F517F9A52}"/>
              </a:ext>
            </a:extLst>
          </p:cNvPr>
          <p:cNvSpPr txBox="1"/>
          <p:nvPr/>
        </p:nvSpPr>
        <p:spPr>
          <a:xfrm>
            <a:off x="460119" y="2142119"/>
            <a:ext cx="2984824" cy="4033868"/>
          </a:xfrm>
          <a:prstGeom prst="homePlate">
            <a:avLst>
              <a:gd name="adj" fmla="val 20154"/>
            </a:avLst>
          </a:prstGeom>
          <a:solidFill>
            <a:srgbClr val="0078D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529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Differences</a:t>
            </a:r>
            <a:endParaRPr lang="en-US" sz="3921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12E86-8E23-4B22-A13D-E613BFF16D16}"/>
              </a:ext>
            </a:extLst>
          </p:cNvPr>
          <p:cNvSpPr txBox="1"/>
          <p:nvPr/>
        </p:nvSpPr>
        <p:spPr>
          <a:xfrm>
            <a:off x="3489519" y="2142119"/>
            <a:ext cx="8086524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Framework comes with Windows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installs side-by-side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is cross-platform and OSS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works on Nano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has a strong CLI experience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3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77FBA5-9846-4C5E-8334-5A7535A2A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68361"/>
              </p:ext>
            </p:extLst>
          </p:nvPr>
        </p:nvGraphicFramePr>
        <p:xfrm>
          <a:off x="155980" y="704031"/>
          <a:ext cx="11880039" cy="562884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65668">
                  <a:extLst>
                    <a:ext uri="{9D8B030D-6E8A-4147-A177-3AD203B41FA5}">
                      <a16:colId xmlns:a16="http://schemas.microsoft.com/office/drawing/2014/main" val="319874364"/>
                    </a:ext>
                  </a:extLst>
                </a:gridCol>
                <a:gridCol w="9414371">
                  <a:extLst>
                    <a:ext uri="{9D8B030D-6E8A-4147-A177-3AD203B41FA5}">
                      <a16:colId xmlns:a16="http://schemas.microsoft.com/office/drawing/2014/main" val="1744255638"/>
                    </a:ext>
                  </a:extLst>
                </a:gridCol>
              </a:tblGrid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Command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Purpose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818613867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new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Initialize .NET projects.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847847860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restore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Restore dependencies specified in the .NET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1977054690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run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Compiles and immediately executes a .NET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3346013994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build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Builds a .NET project.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52659758"/>
                  </a:ext>
                </a:extLst>
              </a:tr>
              <a:tr h="51706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publish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Publishes a .NET project for deployment (incl. runtime).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176473586"/>
                  </a:ext>
                </a:extLst>
              </a:tr>
              <a:tr h="841333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test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Runs unit tests using the test runner specified in the project.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704518248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pack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Creates a NuGet package.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442031860"/>
                  </a:ext>
                </a:extLst>
              </a:tr>
              <a:tr h="101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migrate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Migrates </a:t>
                      </a:r>
                      <a:r>
                        <a:rPr lang="en-US" sz="2700" u="none" strike="noStrike" dirty="0" err="1">
                          <a:effectLst/>
                        </a:rPr>
                        <a:t>project.json</a:t>
                      </a:r>
                      <a:r>
                        <a:rPr lang="en-US" sz="2700" u="none" strike="noStrike" dirty="0">
                          <a:effectLst/>
                        </a:rPr>
                        <a:t> project to </a:t>
                      </a:r>
                      <a:r>
                        <a:rPr lang="en-US" sz="2700" u="none" strike="noStrike" dirty="0" err="1">
                          <a:effectLst/>
                        </a:rPr>
                        <a:t>msbuild</a:t>
                      </a:r>
                      <a:r>
                        <a:rPr lang="en-US" sz="2700" u="none" strike="noStrike" dirty="0">
                          <a:effectLst/>
                        </a:rPr>
                        <a:t> based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4856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29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F2B0AF-51EF-44C9-BFE6-9AC451174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10281"/>
              </p:ext>
            </p:extLst>
          </p:nvPr>
        </p:nvGraphicFramePr>
        <p:xfrm>
          <a:off x="36870" y="608973"/>
          <a:ext cx="12118259" cy="604703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515110">
                  <a:extLst>
                    <a:ext uri="{9D8B030D-6E8A-4147-A177-3AD203B41FA5}">
                      <a16:colId xmlns:a16="http://schemas.microsoft.com/office/drawing/2014/main" val="319874364"/>
                    </a:ext>
                  </a:extLst>
                </a:gridCol>
                <a:gridCol w="9603149">
                  <a:extLst>
                    <a:ext uri="{9D8B030D-6E8A-4147-A177-3AD203B41FA5}">
                      <a16:colId xmlns:a16="http://schemas.microsoft.com/office/drawing/2014/main" val="1744255638"/>
                    </a:ext>
                  </a:extLst>
                </a:gridCol>
              </a:tblGrid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Command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Purpose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18613867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clean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build output(s).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47847860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sln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solution (SLN) files.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977054690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add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reference to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346013994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remove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reference from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52659758"/>
                  </a:ext>
                </a:extLst>
              </a:tr>
              <a:tr h="52743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list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reference in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176473586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nuget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additional NuGet commands.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704518248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msbuild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Microsoft Build Engine (MSBuild).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442031860"/>
                  </a:ext>
                </a:extLst>
              </a:tr>
              <a:tr h="10388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</a:t>
                      </a:r>
                      <a:r>
                        <a:rPr lang="en-US" sz="2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vstest</a:t>
                      </a: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Microsoft Test Execution Command Line Tool.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4856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0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334978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6DF11D6-2015-4103-82F3-7A054AE75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6047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146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C5214F-9B09-4304-AFA0-4269512FB941}"/>
              </a:ext>
            </a:extLst>
          </p:cNvPr>
          <p:cNvGrpSpPr/>
          <p:nvPr/>
        </p:nvGrpSpPr>
        <p:grpSpPr>
          <a:xfrm>
            <a:off x="147085" y="1692947"/>
            <a:ext cx="5906859" cy="4749141"/>
            <a:chOff x="150034" y="1726397"/>
            <a:chExt cx="6025304" cy="484437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38BF5E-9519-4D63-A755-F1D099458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196"/>
            <a:stretch/>
          </p:blipFill>
          <p:spPr>
            <a:xfrm>
              <a:off x="503237" y="2354261"/>
              <a:ext cx="4864865" cy="4216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681EBE-4090-41DA-BF8E-124B057C25AD}"/>
                </a:ext>
              </a:extLst>
            </p:cNvPr>
            <p:cNvSpPr txBox="1"/>
            <p:nvPr/>
          </p:nvSpPr>
          <p:spPr>
            <a:xfrm>
              <a:off x="150034" y="1726397"/>
              <a:ext cx="6025304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Traditional ASP.NET Application Model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C3F0A5-FD81-4A69-8F39-6193F1E63CDD}"/>
              </a:ext>
            </a:extLst>
          </p:cNvPr>
          <p:cNvGrpSpPr/>
          <p:nvPr/>
        </p:nvGrpSpPr>
        <p:grpSpPr>
          <a:xfrm>
            <a:off x="6693617" y="1692946"/>
            <a:ext cx="4769232" cy="4749142"/>
            <a:chOff x="6827837" y="1726397"/>
            <a:chExt cx="4864865" cy="48443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E56D00-8E9C-43E3-A37F-4BAA1A613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6"/>
            <a:stretch/>
          </p:blipFill>
          <p:spPr>
            <a:xfrm>
              <a:off x="6827837" y="2354261"/>
              <a:ext cx="4864865" cy="421650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D8F407-8934-47A3-87AD-381DF4177868}"/>
                </a:ext>
              </a:extLst>
            </p:cNvPr>
            <p:cNvSpPr txBox="1"/>
            <p:nvPr/>
          </p:nvSpPr>
          <p:spPr>
            <a:xfrm>
              <a:off x="7325316" y="1726397"/>
              <a:ext cx="4241359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ASP.NET Core Middleware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6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ăgeată la dreapta 16"/>
          <p:cNvSpPr/>
          <p:nvPr/>
        </p:nvSpPr>
        <p:spPr>
          <a:xfrm>
            <a:off x="7263103" y="5138928"/>
            <a:ext cx="1856922" cy="1572768"/>
          </a:xfrm>
          <a:prstGeom prst="rightArrow">
            <a:avLst/>
          </a:prstGeom>
          <a:solidFill>
            <a:schemeClr val="accent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.Net Core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7"/>
            <a:ext cx="9159369" cy="25905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ASP.NET, C# Developer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5 years software engineer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More then 10 project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me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Săgeată la dreapta 13"/>
          <p:cNvSpPr/>
          <p:nvPr/>
        </p:nvSpPr>
        <p:spPr>
          <a:xfrm>
            <a:off x="574740" y="5212080"/>
            <a:ext cx="1954995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ASP </a:t>
            </a:r>
            <a:r>
              <a:rPr lang="ro-RO" sz="2000" dirty="0" err="1"/>
              <a:t>Classic</a:t>
            </a:r>
            <a:endParaRPr lang="en-US" sz="2000" dirty="0"/>
          </a:p>
        </p:txBody>
      </p:sp>
      <p:sp>
        <p:nvSpPr>
          <p:cNvPr id="15" name="Săgeată la dreapta 14"/>
          <p:cNvSpPr/>
          <p:nvPr/>
        </p:nvSpPr>
        <p:spPr>
          <a:xfrm>
            <a:off x="2879974" y="5212080"/>
            <a:ext cx="1825881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Web </a:t>
            </a:r>
            <a:r>
              <a:rPr lang="ro-RO" sz="2000" dirty="0" err="1"/>
              <a:t>Forms</a:t>
            </a:r>
            <a:endParaRPr lang="en-US" sz="2000" dirty="0"/>
          </a:p>
        </p:txBody>
      </p:sp>
      <p:sp>
        <p:nvSpPr>
          <p:cNvPr id="16" name="Săgeată la dreapta 15"/>
          <p:cNvSpPr/>
          <p:nvPr/>
        </p:nvSpPr>
        <p:spPr>
          <a:xfrm>
            <a:off x="5056094" y="5212080"/>
            <a:ext cx="1856770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MVC</a:t>
            </a:r>
            <a:endParaRPr lang="en-US" sz="2000" dirty="0"/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build="p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83F72E1-EDAC-427E-8EBE-A833B5E0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67" y="1516628"/>
            <a:ext cx="8117866" cy="5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486111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Configuration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Key-value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Keys are case-insensitive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Same key is set by same or different configuration =&gt; 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Values are strings.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Null values can't be stored in configuration or bound to objects.</a:t>
            </a:r>
          </a:p>
        </p:txBody>
      </p:sp>
    </p:spTree>
    <p:extLst>
      <p:ext uri="{BB962C8B-B14F-4D97-AF65-F5344CB8AC3E}">
        <p14:creationId xmlns:p14="http://schemas.microsoft.com/office/powerpoint/2010/main" val="215438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Sources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 	  </a:t>
            </a:r>
            <a:r>
              <a:rPr lang="en-US" sz="2500" dirty="0"/>
              <a:t>Azure Key Vault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Command-line arguments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Custom providers (installed or created)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Directory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Environment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In-memory .NET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Settings files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85387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Providers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File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Azure Key Vault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User secrets</a:t>
            </a:r>
            <a:endParaRPr lang="en-US" sz="25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Environment Variables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Command-line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Custom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Key-per-file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Memory Configuration Provider</a:t>
            </a:r>
          </a:p>
        </p:txBody>
      </p:sp>
    </p:spTree>
    <p:extLst>
      <p:ext uri="{BB962C8B-B14F-4D97-AF65-F5344CB8AC3E}">
        <p14:creationId xmlns:p14="http://schemas.microsoft.com/office/powerpoint/2010/main" val="2218506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Microsoft.Extensions.Configuration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77919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Logging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12193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/>
              <a:t>Console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Debug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EventSource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EventLog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TraceSource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4971A3-1885-47DB-870A-0A0E09933E5D}"/>
              </a:ext>
            </a:extLst>
          </p:cNvPr>
          <p:cNvSpPr txBox="1">
            <a:spLocks/>
          </p:cNvSpPr>
          <p:nvPr/>
        </p:nvSpPr>
        <p:spPr>
          <a:xfrm>
            <a:off x="5084465" y="1805166"/>
            <a:ext cx="5516859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0187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6D66CE-95A1-452E-9528-58B927FE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38" y="1693442"/>
            <a:ext cx="7875924" cy="443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8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Autofac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Ninject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StructureMap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many others</a:t>
            </a:r>
            <a:endParaRPr lang="en-US" sz="25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A9335C-2037-422D-A64A-2DEAC68F91AE}"/>
              </a:ext>
            </a:extLst>
          </p:cNvPr>
          <p:cNvCxnSpPr>
            <a:cxnSpLocks/>
          </p:cNvCxnSpPr>
          <p:nvPr/>
        </p:nvCxnSpPr>
        <p:spPr>
          <a:xfrm>
            <a:off x="311499" y="1078991"/>
            <a:ext cx="2843683" cy="2729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509920-2DEE-4666-B124-12FCBE511F59}"/>
              </a:ext>
            </a:extLst>
          </p:cNvPr>
          <p:cNvCxnSpPr>
            <a:cxnSpLocks/>
          </p:cNvCxnSpPr>
          <p:nvPr/>
        </p:nvCxnSpPr>
        <p:spPr>
          <a:xfrm flipH="1">
            <a:off x="460120" y="1306286"/>
            <a:ext cx="3138861" cy="2401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Transient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Scoped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Singleton </a:t>
            </a:r>
          </a:p>
        </p:txBody>
      </p:sp>
    </p:spTree>
    <p:extLst>
      <p:ext uri="{BB962C8B-B14F-4D97-AF65-F5344CB8AC3E}">
        <p14:creationId xmlns:p14="http://schemas.microsoft.com/office/powerpoint/2010/main" val="301495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r>
              <a:rPr lang="en-US" sz="2500" b="1" dirty="0" err="1"/>
              <a:t>Microsoft.Extensions.DependencyInjection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1778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6"/>
            <a:ext cx="3430332" cy="444683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Intro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History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 err="1"/>
              <a:t>.Net</a:t>
            </a:r>
            <a:r>
              <a:rPr lang="en-US" sz="1700" dirty="0"/>
              <a:t> Standard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CLI (command line tooling)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Project structure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12193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Web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Generic Host(2.1)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4971A3-1885-47DB-870A-0A0E09933E5D}"/>
              </a:ext>
            </a:extLst>
          </p:cNvPr>
          <p:cNvSpPr txBox="1">
            <a:spLocks/>
          </p:cNvSpPr>
          <p:nvPr/>
        </p:nvSpPr>
        <p:spPr>
          <a:xfrm>
            <a:off x="5084465" y="1805166"/>
            <a:ext cx="5516859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=&gt; Web apps.</a:t>
            </a:r>
          </a:p>
          <a:p>
            <a:r>
              <a:rPr lang="en-US" sz="2500" b="1" dirty="0"/>
              <a:t>=&gt; Non-web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5438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Web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IWebHostBuilder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866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Generic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IHostBuilder</a:t>
            </a:r>
            <a:r>
              <a:rPr lang="en-US" sz="2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8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684638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Kestrel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HTTP.sys -&gt; </a:t>
            </a:r>
            <a:r>
              <a:rPr lang="en-US" sz="2500" b="1" dirty="0" err="1"/>
              <a:t>WebListener</a:t>
            </a: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2B238F-4ED8-4213-8EC9-4B17D1BED194}"/>
              </a:ext>
            </a:extLst>
          </p:cNvPr>
          <p:cNvSpPr txBox="1">
            <a:spLocks/>
          </p:cNvSpPr>
          <p:nvPr/>
        </p:nvSpPr>
        <p:spPr>
          <a:xfrm>
            <a:off x="5975420" y="1741541"/>
            <a:ext cx="3430332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=&gt; Cross platform</a:t>
            </a:r>
          </a:p>
          <a:p>
            <a:r>
              <a:rPr lang="en-US" sz="2500" b="1" dirty="0"/>
              <a:t>=&gt; Windows</a:t>
            </a:r>
          </a:p>
        </p:txBody>
      </p:sp>
    </p:spTree>
    <p:extLst>
      <p:ext uri="{BB962C8B-B14F-4D97-AF65-F5344CB8AC3E}">
        <p14:creationId xmlns:p14="http://schemas.microsoft.com/office/powerpoint/2010/main" val="35907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899AB5C-96AF-4C16-A9B7-A318AB2C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34" y="3938114"/>
            <a:ext cx="8620426" cy="1102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A69D7-B68C-4076-87D4-35EC5FF0E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34" y="1939212"/>
            <a:ext cx="5982366" cy="11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Custom servers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OWIN</a:t>
            </a:r>
          </a:p>
        </p:txBody>
      </p:sp>
    </p:spTree>
    <p:extLst>
      <p:ext uri="{BB962C8B-B14F-4D97-AF65-F5344CB8AC3E}">
        <p14:creationId xmlns:p14="http://schemas.microsoft.com/office/powerpoint/2010/main" val="862059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Handler errors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89050-CA4E-43ED-8A9C-C02F7216D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71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899596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All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MVC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2933258-58C3-498D-899E-3B6FF2146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42" r="18709" b="6179"/>
          <a:stretch/>
        </p:blipFill>
        <p:spPr>
          <a:xfrm>
            <a:off x="1224495" y="1314431"/>
            <a:ext cx="7944905" cy="52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1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Controller &amp; </a:t>
            </a:r>
            <a:r>
              <a:rPr lang="en-US" sz="4000" dirty="0" err="1">
                <a:solidFill>
                  <a:srgbClr val="002060"/>
                </a:solidFill>
                <a:latin typeface="+mj-lt"/>
              </a:rPr>
              <a:t>Api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0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Fundamentals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Startup and Middleware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Application configuration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Host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Web servers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Diagnostics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Handle errors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Static files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URL Redirect/Rewriting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Localization and Globalization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 Memory Caching (</a:t>
            </a:r>
            <a:r>
              <a:rPr lang="en-US" dirty="0" err="1"/>
              <a:t>a.k.a</a:t>
            </a:r>
            <a:r>
              <a:rPr lang="en-US" dirty="0"/>
              <a:t> local cache)</a:t>
            </a:r>
          </a:p>
        </p:txBody>
      </p:sp>
    </p:spTree>
    <p:extLst>
      <p:ext uri="{BB962C8B-B14F-4D97-AF65-F5344CB8AC3E}">
        <p14:creationId xmlns:p14="http://schemas.microsoft.com/office/powerpoint/2010/main" val="424274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Razor pages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676C77-1066-4274-9D30-6D36EBC18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/>
              <a:t>@page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Pages –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369348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Tag Helpers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F12B91-B6F5-4748-9DFE-BF1351B3D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r>
              <a:rPr lang="en-US" sz="2500" b="1" dirty="0"/>
              <a:t>Tag Helpers enable server-side code to participate in creating and rendering HTML elements in Razor files.</a:t>
            </a:r>
          </a:p>
        </p:txBody>
      </p:sp>
    </p:spTree>
    <p:extLst>
      <p:ext uri="{BB962C8B-B14F-4D97-AF65-F5344CB8AC3E}">
        <p14:creationId xmlns:p14="http://schemas.microsoft.com/office/powerpoint/2010/main" val="424675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Web App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Work with MVC Views and Razor Pages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Controllers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23814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Testing MVC App</a:t>
            </a:r>
          </a:p>
        </p:txBody>
      </p:sp>
    </p:spTree>
    <p:extLst>
      <p:ext uri="{BB962C8B-B14F-4D97-AF65-F5344CB8AC3E}">
        <p14:creationId xmlns:p14="http://schemas.microsoft.com/office/powerpoint/2010/main" val="3417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53224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History</a:t>
            </a:r>
            <a:endParaRPr lang="ro-RO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https://dotnetcore.gaprogman.com/2018/02/23/net-core-history/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https://dotnetcore.show/episode-1-a-brief-history-of-net-core/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https://mattwarren.org/images/2018/10/History%20of%20.NET%20Runtimes%20-%20Timeline.png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719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What is .Net Core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Open-Source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Cross-platform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Web applications, IOT apps and mobile </a:t>
            </a:r>
            <a:r>
              <a:rPr lang="en-US" sz="3200" dirty="0" err="1">
                <a:solidFill>
                  <a:schemeClr val="tx1"/>
                </a:solidFill>
              </a:rPr>
              <a:t>backends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Cloud ready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Built-In Dependency Injection</a:t>
            </a: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68783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4727</TotalTime>
  <Words>930</Words>
  <Application>Microsoft Office PowerPoint</Application>
  <PresentationFormat>Widescreen</PresentationFormat>
  <Paragraphs>279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ADAM</vt:lpstr>
      <vt:lpstr>Arial</vt:lpstr>
      <vt:lpstr>Calibri</vt:lpstr>
      <vt:lpstr>Century Gothic</vt:lpstr>
      <vt:lpstr>Segoe UI</vt:lpstr>
      <vt:lpstr>Segoe UI Light</vt:lpstr>
      <vt:lpstr>Segoe UI Semibold</vt:lpstr>
      <vt:lpstr>Segoe UI Semilight</vt:lpstr>
      <vt:lpstr>Wingdings 3</vt:lpstr>
      <vt:lpstr>Slice</vt:lpstr>
      <vt:lpstr>ASP.NET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Jigan</dc:creator>
  <cp:lastModifiedBy>Igor Jigan</cp:lastModifiedBy>
  <cp:revision>215</cp:revision>
  <dcterms:created xsi:type="dcterms:W3CDTF">2018-04-13T17:31:48Z</dcterms:created>
  <dcterms:modified xsi:type="dcterms:W3CDTF">2019-01-20T17:14:39Z</dcterms:modified>
</cp:coreProperties>
</file>