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1" r:id="rId4"/>
    <p:sldId id="262" r:id="rId5"/>
    <p:sldId id="268" r:id="rId6"/>
    <p:sldId id="269" r:id="rId7"/>
    <p:sldId id="277" r:id="rId8"/>
    <p:sldId id="284" r:id="rId9"/>
    <p:sldId id="283" r:id="rId10"/>
    <p:sldId id="285" r:id="rId11"/>
    <p:sldId id="286" r:id="rId12"/>
    <p:sldId id="270" r:id="rId13"/>
    <p:sldId id="275" r:id="rId14"/>
    <p:sldId id="276" r:id="rId15"/>
    <p:sldId id="271" r:id="rId16"/>
    <p:sldId id="272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297" r:id="rId32"/>
    <p:sldId id="307" r:id="rId33"/>
    <p:sldId id="308" r:id="rId34"/>
    <p:sldId id="309" r:id="rId35"/>
    <p:sldId id="311" r:id="rId36"/>
    <p:sldId id="310" r:id="rId37"/>
    <p:sldId id="312" r:id="rId38"/>
    <p:sldId id="313" r:id="rId39"/>
    <p:sldId id="299" r:id="rId40"/>
    <p:sldId id="314" r:id="rId41"/>
    <p:sldId id="315" r:id="rId42"/>
    <p:sldId id="316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67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AF98A-DDEB-402A-999D-9969AF4724D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2BA24-A594-42FE-968E-B893334C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dependency-injection?view=aspnetcore-2.1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1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47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25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81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5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5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1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9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4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63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2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69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Razor is a markup syntax for embedding server-based code into webpages.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34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57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51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0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73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77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46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46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38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13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a parameter is bound, model binding stops looking for values with that name and it moves on to bind the next parameter.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08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a parameter is bound, model binding stops looking for values with that name and it moves on to bind the next parameter.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Used to cancel activity in asynchronous controllers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17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07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binding fails, MVC doesn't throw an error. Every action which accepts user input should check the </a:t>
            </a:r>
            <a:r>
              <a:rPr lang="en-US" dirty="0" err="1"/>
              <a:t>ModelState.IsValid</a:t>
            </a:r>
            <a:r>
              <a:rPr lang="en-US" dirty="0"/>
              <a:t>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05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attribute uses </a:t>
            </a:r>
            <a:r>
              <a:rPr lang="en-US" dirty="0">
                <a:hlinkClick r:id="rId3"/>
              </a:rPr>
              <a:t>dependency injection</a:t>
            </a:r>
            <a:r>
              <a:rPr lang="en-US" dirty="0"/>
              <a:t> to bind parameters from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348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02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40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8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22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62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1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8726">
              <a:srgbClr val="1C75A5"/>
            </a:gs>
            <a:gs pos="22000">
              <a:srgbClr val="2987B3"/>
            </a:gs>
            <a:gs pos="16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A334-6FEA-4881-8A00-5336E856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" y="2167127"/>
            <a:ext cx="8247888" cy="145389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ASP.NET Core</a:t>
            </a:r>
            <a:endParaRPr lang="en-US" sz="8000" dirty="0"/>
          </a:p>
        </p:txBody>
      </p:sp>
      <p:sp>
        <p:nvSpPr>
          <p:cNvPr id="7" name="CasetăText 6"/>
          <p:cNvSpPr txBox="1"/>
          <p:nvPr/>
        </p:nvSpPr>
        <p:spPr>
          <a:xfrm>
            <a:off x="8833104" y="6309360"/>
            <a:ext cx="360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14-15</a:t>
            </a:r>
            <a:r>
              <a:rPr lang="ro-RO" dirty="0"/>
              <a:t> th </a:t>
            </a:r>
            <a:r>
              <a:rPr lang="en-US" dirty="0"/>
              <a:t>April</a:t>
            </a:r>
            <a:r>
              <a:rPr lang="ro-RO" dirty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5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Action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Methods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13843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Any Public method exposed by a Controller is called an Action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 txBox="1">
            <a:spLocks/>
          </p:cNvSpPr>
          <p:nvPr/>
        </p:nvSpPr>
        <p:spPr>
          <a:xfrm>
            <a:off x="1971419" y="3695700"/>
            <a:ext cx="9293481" cy="1384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http://localhost/Customer/</a:t>
            </a:r>
            <a:r>
              <a:rPr lang="en-US" sz="3600" b="1" dirty="0">
                <a:solidFill>
                  <a:schemeClr val="tx1"/>
                </a:solidFill>
              </a:rPr>
              <a:t>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145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Action method results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ViewResult</a:t>
            </a:r>
            <a:r>
              <a:rPr lang="en-US" sz="3200" dirty="0">
                <a:solidFill>
                  <a:schemeClr val="tx1"/>
                </a:solidFill>
              </a:rPr>
              <a:t> – </a:t>
            </a:r>
            <a:r>
              <a:rPr lang="en-US" sz="2600" dirty="0">
                <a:solidFill>
                  <a:schemeClr val="tx1"/>
                </a:solidFill>
              </a:rPr>
              <a:t>Represents HTML and markup</a:t>
            </a:r>
            <a:endParaRPr lang="ro-RO" sz="2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EmptyResult</a:t>
            </a:r>
            <a:r>
              <a:rPr lang="en-US" sz="3200" dirty="0">
                <a:solidFill>
                  <a:schemeClr val="tx1"/>
                </a:solidFill>
              </a:rPr>
              <a:t> – </a:t>
            </a:r>
            <a:r>
              <a:rPr lang="en-US" sz="2600" dirty="0">
                <a:solidFill>
                  <a:schemeClr val="tx1"/>
                </a:solidFill>
              </a:rPr>
              <a:t>Represents no 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RedirectResult</a:t>
            </a:r>
            <a:r>
              <a:rPr lang="en-US" sz="3200" dirty="0">
                <a:solidFill>
                  <a:schemeClr val="tx1"/>
                </a:solidFill>
              </a:rPr>
              <a:t> – </a:t>
            </a:r>
            <a:r>
              <a:rPr lang="en-US" sz="2600" dirty="0">
                <a:solidFill>
                  <a:schemeClr val="tx1"/>
                </a:solidFill>
              </a:rPr>
              <a:t>Represents a redirection to a new URL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JsonResult</a:t>
            </a:r>
            <a:r>
              <a:rPr lang="en-US" sz="3200" dirty="0">
                <a:solidFill>
                  <a:schemeClr val="tx1"/>
                </a:solidFill>
              </a:rPr>
              <a:t> – </a:t>
            </a:r>
            <a:r>
              <a:rPr lang="en-US" sz="2600" dirty="0">
                <a:solidFill>
                  <a:schemeClr val="tx1"/>
                </a:solidFill>
              </a:rPr>
              <a:t>Represents a JavaScript Object Notation result that can be used in an AJAX application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JavaScriptResult</a:t>
            </a:r>
            <a:r>
              <a:rPr lang="en-US" sz="3200" dirty="0">
                <a:solidFill>
                  <a:schemeClr val="tx1"/>
                </a:solidFill>
              </a:rPr>
              <a:t> – </a:t>
            </a:r>
            <a:r>
              <a:rPr lang="en-US" sz="2600" dirty="0">
                <a:solidFill>
                  <a:schemeClr val="tx1"/>
                </a:solidFill>
              </a:rPr>
              <a:t>Represents a JavaScript 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ContentResult</a:t>
            </a:r>
            <a:r>
              <a:rPr lang="en-US" sz="3200" dirty="0">
                <a:solidFill>
                  <a:schemeClr val="tx1"/>
                </a:solidFill>
              </a:rPr>
              <a:t> – </a:t>
            </a:r>
            <a:r>
              <a:rPr lang="en-US" sz="2600" dirty="0">
                <a:solidFill>
                  <a:schemeClr val="tx1"/>
                </a:solidFill>
              </a:rPr>
              <a:t>Represents a text result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FileContentResult</a:t>
            </a:r>
            <a:r>
              <a:rPr lang="en-US" sz="3200" dirty="0">
                <a:solidFill>
                  <a:schemeClr val="tx1"/>
                </a:solidFill>
              </a:rPr>
              <a:t> – </a:t>
            </a:r>
            <a:r>
              <a:rPr lang="en-US" sz="2600" dirty="0">
                <a:solidFill>
                  <a:schemeClr val="tx1"/>
                </a:solidFill>
              </a:rPr>
              <a:t>Represents a downloadable file (with the binary content)</a:t>
            </a:r>
            <a:endParaRPr lang="ro-RO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FilePathResult</a:t>
            </a:r>
            <a:r>
              <a:rPr lang="en-US" sz="3200" dirty="0">
                <a:solidFill>
                  <a:schemeClr val="tx1"/>
                </a:solidFill>
              </a:rPr>
              <a:t> – </a:t>
            </a:r>
            <a:r>
              <a:rPr lang="en-US" sz="2600" dirty="0">
                <a:solidFill>
                  <a:schemeClr val="tx1"/>
                </a:solidFill>
              </a:rPr>
              <a:t>Represents a downloadable file (with a path)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FileStreamResult</a:t>
            </a:r>
            <a:r>
              <a:rPr lang="en-US" sz="3200" dirty="0">
                <a:solidFill>
                  <a:schemeClr val="tx1"/>
                </a:solidFill>
              </a:rPr>
              <a:t> – </a:t>
            </a:r>
            <a:r>
              <a:rPr lang="en-US" sz="2600" dirty="0">
                <a:solidFill>
                  <a:schemeClr val="tx1"/>
                </a:solidFill>
              </a:rPr>
              <a:t>Represents a downloadable file (with a file stream)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719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A334-6FEA-4881-8A00-5336E856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" y="2167127"/>
            <a:ext cx="8247888" cy="14538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/>
              <a:t>Routing in ASP.NET Core</a:t>
            </a:r>
            <a:endParaRPr lang="en-US" sz="8000" dirty="0">
              <a:latin typeface="AD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8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What is Routing in ASP.NET Core?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map any incoming request to a routing handler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find a route handler based on the URL or the information provided in the 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generate URLs used in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897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27000" y="88900"/>
            <a:ext cx="11927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+mj-lt"/>
              </a:rPr>
              <a:t>What are the components used in a simple routing operation?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476725" y="13931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747968" y="1441745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60119" y="142053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747968" y="143882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119" y="1866900"/>
            <a:ext cx="9293481" cy="4381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RouteCollection</a:t>
            </a:r>
            <a:r>
              <a:rPr lang="en-US" sz="3200" dirty="0">
                <a:solidFill>
                  <a:schemeClr val="tx1"/>
                </a:solidFill>
              </a:rPr>
              <a:t> of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RouterMiddleware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519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latin typeface="+mj-lt"/>
              </a:rPr>
              <a:t>ROUTING IN ASP.NET MVC Core</a:t>
            </a:r>
            <a:endParaRPr lang="en-US" sz="4000" dirty="0"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in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" t="14815" r="2381" b="2469"/>
          <a:stretch/>
        </p:blipFill>
        <p:spPr>
          <a:xfrm>
            <a:off x="460119" y="1497832"/>
            <a:ext cx="8656771" cy="48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92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latin typeface="+mj-lt"/>
              </a:rPr>
              <a:t>HOW ROUTING WORKS IN </a:t>
            </a:r>
            <a:r>
              <a:rPr lang="ro-RO" sz="4000" dirty="0" err="1">
                <a:latin typeface="+mj-lt"/>
              </a:rPr>
              <a:t>ASP.Net</a:t>
            </a:r>
            <a:r>
              <a:rPr lang="ro-RO" sz="4000" dirty="0">
                <a:latin typeface="+mj-lt"/>
              </a:rPr>
              <a:t> Core?</a:t>
            </a:r>
            <a:endParaRPr lang="en-US" sz="4000" dirty="0"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in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" t="9322" r="951" b="1879"/>
          <a:stretch/>
        </p:blipFill>
        <p:spPr>
          <a:xfrm>
            <a:off x="574740" y="1314431"/>
            <a:ext cx="6664260" cy="521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61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How to Set up Routes 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Convention-based routing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Attribute routing </a:t>
            </a:r>
          </a:p>
        </p:txBody>
      </p:sp>
    </p:spTree>
    <p:extLst>
      <p:ext uri="{BB962C8B-B14F-4D97-AF65-F5344CB8AC3E}">
        <p14:creationId xmlns:p14="http://schemas.microsoft.com/office/powerpoint/2010/main" val="233524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Convention Based Routing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29C1BFD-C1FA-4874-BE52-5B2C74D07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7" t="20204" r="1012" b="2105"/>
          <a:stretch/>
        </p:blipFill>
        <p:spPr>
          <a:xfrm>
            <a:off x="449129" y="1576874"/>
            <a:ext cx="9897981" cy="31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5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URL Patterns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EF65124-5181-4544-AD04-1667176646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1" t="17327" r="4484" b="1483"/>
          <a:stretch/>
        </p:blipFill>
        <p:spPr>
          <a:xfrm>
            <a:off x="449129" y="1436916"/>
            <a:ext cx="8564242" cy="50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0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646057"/>
            <a:ext cx="9159369" cy="25905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ASP.NET, C# Developer</a:t>
            </a:r>
            <a:endParaRPr lang="ro-RO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5 years software engineer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More then 10 project</a:t>
            </a:r>
            <a:endParaRPr lang="ro-RO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About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me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" name="Săgeată la dreapta 13"/>
          <p:cNvSpPr/>
          <p:nvPr/>
        </p:nvSpPr>
        <p:spPr>
          <a:xfrm>
            <a:off x="574740" y="5212080"/>
            <a:ext cx="1954995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ASP </a:t>
            </a:r>
            <a:r>
              <a:rPr lang="ro-RO" sz="2000" dirty="0" err="1"/>
              <a:t>Classic</a:t>
            </a:r>
            <a:endParaRPr lang="en-US" sz="2000" dirty="0"/>
          </a:p>
        </p:txBody>
      </p:sp>
      <p:sp>
        <p:nvSpPr>
          <p:cNvPr id="15" name="Săgeată la dreapta 14"/>
          <p:cNvSpPr/>
          <p:nvPr/>
        </p:nvSpPr>
        <p:spPr>
          <a:xfrm>
            <a:off x="2879974" y="5212080"/>
            <a:ext cx="1825881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Web </a:t>
            </a:r>
            <a:r>
              <a:rPr lang="ro-RO" sz="2000" dirty="0" err="1"/>
              <a:t>Forms</a:t>
            </a:r>
            <a:endParaRPr lang="en-US" sz="2000" dirty="0"/>
          </a:p>
        </p:txBody>
      </p:sp>
      <p:sp>
        <p:nvSpPr>
          <p:cNvPr id="16" name="Săgeată la dreapta 15"/>
          <p:cNvSpPr/>
          <p:nvPr/>
        </p:nvSpPr>
        <p:spPr>
          <a:xfrm>
            <a:off x="5056094" y="5212080"/>
            <a:ext cx="1856770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MVC</a:t>
            </a:r>
            <a:endParaRPr lang="en-US" sz="2000" dirty="0"/>
          </a:p>
        </p:txBody>
      </p:sp>
      <p:sp>
        <p:nvSpPr>
          <p:cNvPr id="17" name="Săgeată la dreapta 16"/>
          <p:cNvSpPr/>
          <p:nvPr/>
        </p:nvSpPr>
        <p:spPr>
          <a:xfrm>
            <a:off x="7229294" y="5065776"/>
            <a:ext cx="1856922" cy="1572768"/>
          </a:xfrm>
          <a:prstGeom prst="rightArrow">
            <a:avLst/>
          </a:prstGeom>
          <a:solidFill>
            <a:schemeClr val="accent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.Net Core</a:t>
            </a:r>
            <a:endParaRPr lang="en-US" sz="2000" dirty="0"/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49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URL Matching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6211B1A-9CD6-42A0-B14B-46C51A815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9" t="16946" r="18571" b="3226"/>
          <a:stretch/>
        </p:blipFill>
        <p:spPr>
          <a:xfrm>
            <a:off x="1578133" y="1314431"/>
            <a:ext cx="6278242" cy="492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32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327830" y="572590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Routing in Action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966625" y="1470506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1228753" y="1536426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841014" y="1452218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1228753" y="1385195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C9044D-33A2-42EF-A45D-E77F0BDE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06889">
            <a:off x="1895373" y="1913650"/>
            <a:ext cx="6586153" cy="4382785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521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002060"/>
                </a:solidFill>
                <a:latin typeface="+mj-lt"/>
              </a:rPr>
              <a:t>Attribute Routing in ASP.NET Core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The attribute routing uses the attributes defined directly on the controller action to define the routes.</a:t>
            </a:r>
          </a:p>
        </p:txBody>
      </p:sp>
    </p:spTree>
    <p:extLst>
      <p:ext uri="{BB962C8B-B14F-4D97-AF65-F5344CB8AC3E}">
        <p14:creationId xmlns:p14="http://schemas.microsoft.com/office/powerpoint/2010/main" val="3545455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A334-6FEA-4881-8A00-5336E856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" y="2167127"/>
            <a:ext cx="8247888" cy="145389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Razors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898919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What is Razor?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3807081" cy="20204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Razor markup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979C4-FC8B-43F3-ADAD-3D32064D0EDB}"/>
              </a:ext>
            </a:extLst>
          </p:cNvPr>
          <p:cNvSpPr txBox="1"/>
          <p:nvPr/>
        </p:nvSpPr>
        <p:spPr>
          <a:xfrm>
            <a:off x="4631635" y="1918252"/>
            <a:ext cx="102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=&gt;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1FDDC-24EC-4444-A248-2E183519397E}"/>
              </a:ext>
            </a:extLst>
          </p:cNvPr>
          <p:cNvSpPr txBox="1"/>
          <p:nvPr/>
        </p:nvSpPr>
        <p:spPr>
          <a:xfrm>
            <a:off x="6689034" y="1995196"/>
            <a:ext cx="2101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/>
              <a:t>.</a:t>
            </a:r>
            <a:r>
              <a:rPr lang="en-US" sz="4400" i="1" dirty="0" err="1"/>
              <a:t>cshtml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99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Razor syntax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20390" y="2364925"/>
            <a:ext cx="3807081" cy="2020404"/>
          </a:xfrm>
        </p:spPr>
        <p:txBody>
          <a:bodyPr>
            <a:normAutofit/>
          </a:bodyPr>
          <a:lstStyle/>
          <a:p>
            <a:pPr algn="ctr"/>
            <a:r>
              <a:rPr lang="en-US" sz="11500" dirty="0">
                <a:solidFill>
                  <a:schemeClr val="tx1"/>
                </a:solidFill>
              </a:rPr>
              <a:t>@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E8B63-1862-4379-B367-DA5DCA2F2D84}"/>
              </a:ext>
            </a:extLst>
          </p:cNvPr>
          <p:cNvSpPr txBox="1"/>
          <p:nvPr/>
        </p:nvSpPr>
        <p:spPr>
          <a:xfrm>
            <a:off x="3586691" y="2364925"/>
            <a:ext cx="107753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4B226-8525-4B14-8A9F-BEAE7F3028BA}"/>
              </a:ext>
            </a:extLst>
          </p:cNvPr>
          <p:cNvSpPr txBox="1"/>
          <p:nvPr/>
        </p:nvSpPr>
        <p:spPr>
          <a:xfrm>
            <a:off x="5015070" y="2364925"/>
            <a:ext cx="645080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81118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Implicit Razor expressions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F09B9A-D297-40B5-8D47-53EC4AA0E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6446B98-4842-42F4-AF9F-45AFEB6B9360}"/>
              </a:ext>
            </a:extLst>
          </p:cNvPr>
          <p:cNvSpPr txBox="1">
            <a:spLocks/>
          </p:cNvSpPr>
          <p:nvPr/>
        </p:nvSpPr>
        <p:spPr>
          <a:xfrm>
            <a:off x="460119" y="1587500"/>
            <a:ext cx="9293481" cy="4381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&lt;p&gt;@</a:t>
            </a:r>
            <a:r>
              <a:rPr lang="en-US" altLang="en-US" sz="3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DateTime.Now</a:t>
            </a:r>
            <a:r>
              <a:rPr lang="en-US" altLang="en-US" sz="3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&lt;/p&gt;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i="1" dirty="0">
                <a:solidFill>
                  <a:schemeClr val="tx1"/>
                </a:solidFill>
              </a:rPr>
              <a:t>&lt;p&gt;@await DoSomething("hello", "world")&lt;/p&gt;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rgbClr val="C00000"/>
                </a:solidFill>
              </a:rPr>
              <a:t>&lt;p&gt;@</a:t>
            </a:r>
            <a:r>
              <a:rPr lang="en-US" altLang="en-US" sz="2400" i="1" dirty="0" err="1">
                <a:solidFill>
                  <a:srgbClr val="C00000"/>
                </a:solidFill>
              </a:rPr>
              <a:t>GenericMethod</a:t>
            </a:r>
            <a:r>
              <a:rPr lang="en-US" altLang="en-US" sz="2400" i="1" dirty="0">
                <a:solidFill>
                  <a:srgbClr val="C00000"/>
                </a:solidFill>
              </a:rPr>
              <a:t>&lt;</a:t>
            </a:r>
            <a:r>
              <a:rPr lang="en-US" altLang="en-US" sz="2400" i="1" dirty="0" err="1">
                <a:solidFill>
                  <a:srgbClr val="C00000"/>
                </a:solidFill>
              </a:rPr>
              <a:t>int</a:t>
            </a:r>
            <a:r>
              <a:rPr lang="en-US" altLang="en-US" sz="2400" i="1" dirty="0">
                <a:solidFill>
                  <a:srgbClr val="C00000"/>
                </a:solidFill>
              </a:rPr>
              <a:t>&gt;()&lt;/p&gt;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i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6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49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Explicit Razor expressions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F09B9A-D297-40B5-8D47-53EC4AA0E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A9575-A2F2-4BFC-BB16-0E2E62B3A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29" y="1703939"/>
            <a:ext cx="9978634" cy="2937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F777E8-53C8-4D97-8DB8-1E17F4A8847C}"/>
              </a:ext>
            </a:extLst>
          </p:cNvPr>
          <p:cNvSpPr/>
          <p:nvPr/>
        </p:nvSpPr>
        <p:spPr>
          <a:xfrm>
            <a:off x="755374" y="3071191"/>
            <a:ext cx="3511826" cy="596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Razor code blocks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467D6D0-1592-4D5D-A332-84F894A40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28" y="1541394"/>
            <a:ext cx="9649029" cy="2769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AD7515-2256-4F8D-94CC-A14C2A8D9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28" y="4697980"/>
            <a:ext cx="4987576" cy="187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6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Control Structures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6446B98-4842-42F4-AF9F-45AFEB6B9360}"/>
              </a:ext>
            </a:extLst>
          </p:cNvPr>
          <p:cNvSpPr txBox="1">
            <a:spLocks/>
          </p:cNvSpPr>
          <p:nvPr/>
        </p:nvSpPr>
        <p:spPr>
          <a:xfrm>
            <a:off x="460119" y="1587500"/>
            <a:ext cx="5851229" cy="4381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Conditionals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@if, else if, else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@switch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Looping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@for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@</a:t>
            </a:r>
            <a:r>
              <a:rPr lang="en-US" sz="2800" dirty="0" err="1">
                <a:solidFill>
                  <a:schemeClr val="tx1"/>
                </a:solidFill>
              </a:rPr>
              <a:t>foreach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@while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@do while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5872E52-E403-4418-887D-D3B45FC76829}"/>
              </a:ext>
            </a:extLst>
          </p:cNvPr>
          <p:cNvSpPr txBox="1">
            <a:spLocks/>
          </p:cNvSpPr>
          <p:nvPr/>
        </p:nvSpPr>
        <p:spPr>
          <a:xfrm>
            <a:off x="6238066" y="1587500"/>
            <a:ext cx="5851229" cy="4381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0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646056"/>
            <a:ext cx="9159369" cy="4446833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800" dirty="0">
                <a:solidFill>
                  <a:schemeClr val="tx1"/>
                </a:solidFill>
              </a:rPr>
              <a:t>Introduction to MVC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800" dirty="0">
                <a:solidFill>
                  <a:schemeClr val="tx1"/>
                </a:solidFill>
              </a:rPr>
              <a:t>Introduction to </a:t>
            </a:r>
            <a:r>
              <a:rPr lang="en-US" sz="12800" dirty="0" err="1">
                <a:solidFill>
                  <a:schemeClr val="tx1"/>
                </a:solidFill>
              </a:rPr>
              <a:t>.Net</a:t>
            </a:r>
            <a:r>
              <a:rPr lang="en-US" sz="12800" dirty="0">
                <a:solidFill>
                  <a:schemeClr val="tx1"/>
                </a:solidFill>
              </a:rPr>
              <a:t> Core</a:t>
            </a:r>
            <a:endParaRPr lang="ro-RO" sz="1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800">
                <a:solidFill>
                  <a:schemeClr val="tx1"/>
                </a:solidFill>
              </a:rPr>
              <a:t>Controller </a:t>
            </a:r>
            <a:endParaRPr lang="ro-RO" sz="1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800" dirty="0">
                <a:solidFill>
                  <a:schemeClr val="tx1"/>
                </a:solidFill>
              </a:rPr>
              <a:t>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800" dirty="0">
                <a:solidFill>
                  <a:schemeClr val="tx1"/>
                </a:solidFill>
              </a:rPr>
              <a:t>Razors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800" dirty="0">
                <a:solidFill>
                  <a:schemeClr val="tx1"/>
                </a:solidFill>
              </a:rPr>
              <a:t>Model binding &amp; </a:t>
            </a:r>
            <a:r>
              <a:rPr lang="en-US" sz="12800" dirty="0" err="1">
                <a:solidFill>
                  <a:schemeClr val="tx1"/>
                </a:solidFill>
              </a:rPr>
              <a:t>ViewModels</a:t>
            </a:r>
            <a:endParaRPr lang="en-US" sz="1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800" dirty="0">
                <a:solidFill>
                  <a:schemeClr val="tx1"/>
                </a:solidFill>
              </a:rPr>
              <a:t>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800" dirty="0">
                <a:solidFill>
                  <a:schemeClr val="tx1"/>
                </a:solidFill>
              </a:rPr>
              <a:t>Filters &amp;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0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Others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FC93CA6-BACF-4AA7-AECB-6E0F4FB896B1}"/>
              </a:ext>
            </a:extLst>
          </p:cNvPr>
          <p:cNvSpPr txBox="1">
            <a:spLocks/>
          </p:cNvSpPr>
          <p:nvPr/>
        </p:nvSpPr>
        <p:spPr>
          <a:xfrm>
            <a:off x="364040" y="1517926"/>
            <a:ext cx="5851229" cy="4381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3400" dirty="0">
                <a:solidFill>
                  <a:schemeClr val="tx1"/>
                </a:solidFill>
                <a:latin typeface="Arial" panose="020B0604020202020204" pitchFamily="34" charset="0"/>
              </a:rPr>
              <a:t>@try, catch, finally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3400" dirty="0">
                <a:solidFill>
                  <a:schemeClr val="tx1"/>
                </a:solidFill>
                <a:latin typeface="Arial" panose="020B0604020202020204" pitchFamily="34" charset="0"/>
              </a:rPr>
              <a:t>@lock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3400" dirty="0">
                <a:solidFill>
                  <a:schemeClr val="tx1"/>
                </a:solidFill>
                <a:latin typeface="Arial" panose="020B0604020202020204" pitchFamily="34" charset="0"/>
              </a:rPr>
              <a:t>@using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33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A334-6FEA-4881-8A00-5336E856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1" y="2167127"/>
            <a:ext cx="8601721" cy="14538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Model binding &amp; </a:t>
            </a:r>
            <a:r>
              <a:rPr lang="en-US" sz="8000" dirty="0" err="1"/>
              <a:t>ViewModels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3270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What is model binding?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Model binding in ASP.NET Core MVC maps data from HTTP requests to action method parameters. </a:t>
            </a:r>
          </a:p>
        </p:txBody>
      </p:sp>
    </p:spTree>
    <p:extLst>
      <p:ext uri="{BB962C8B-B14F-4D97-AF65-F5344CB8AC3E}">
        <p14:creationId xmlns:p14="http://schemas.microsoft.com/office/powerpoint/2010/main" val="509697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How model binding works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Form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Route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Query strings</a:t>
            </a:r>
          </a:p>
        </p:txBody>
      </p:sp>
    </p:spTree>
    <p:extLst>
      <p:ext uri="{BB962C8B-B14F-4D97-AF65-F5344CB8AC3E}">
        <p14:creationId xmlns:p14="http://schemas.microsoft.com/office/powerpoint/2010/main" val="2181698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How model binding works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10572316" cy="4381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Primitive type (</a:t>
            </a:r>
            <a:r>
              <a:rPr lang="en-US" sz="3200" dirty="0" err="1">
                <a:solidFill>
                  <a:schemeClr val="tx1"/>
                </a:solidFill>
              </a:rPr>
              <a:t>int</a:t>
            </a:r>
            <a:r>
              <a:rPr lang="en-US" sz="3200" dirty="0">
                <a:solidFill>
                  <a:schemeClr val="tx1"/>
                </a:solidFill>
              </a:rPr>
              <a:t>, string, double, </a:t>
            </a:r>
            <a:r>
              <a:rPr lang="en-US" sz="3200" dirty="0" err="1">
                <a:solidFill>
                  <a:schemeClr val="tx1"/>
                </a:solidFill>
              </a:rPr>
              <a:t>etc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name =&gt;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Classes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parameter_name.property_name</a:t>
            </a:r>
            <a:r>
              <a:rPr lang="en-US" sz="3000" dirty="0">
                <a:solidFill>
                  <a:schemeClr val="tx1"/>
                </a:solidFill>
              </a:rPr>
              <a:t> =&gt; person.name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property_name</a:t>
            </a:r>
            <a:r>
              <a:rPr lang="en-US" sz="3000" dirty="0">
                <a:solidFill>
                  <a:schemeClr val="tx1"/>
                </a:solidFill>
              </a:rPr>
              <a:t> =&gt; name</a:t>
            </a:r>
          </a:p>
        </p:txBody>
      </p:sp>
    </p:spTree>
    <p:extLst>
      <p:ext uri="{BB962C8B-B14F-4D97-AF65-F5344CB8AC3E}">
        <p14:creationId xmlns:p14="http://schemas.microsoft.com/office/powerpoint/2010/main" val="2585113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How model binding works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499"/>
            <a:ext cx="10572316" cy="49425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Collection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parameter_name</a:t>
            </a:r>
            <a:r>
              <a:rPr lang="en-US" sz="3000" dirty="0">
                <a:solidFill>
                  <a:schemeClr val="tx1"/>
                </a:solidFill>
              </a:rPr>
              <a:t>[index] / [index] =&gt; persons[0]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Dictionary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parameter_name</a:t>
            </a:r>
            <a:r>
              <a:rPr lang="en-US" sz="3000" dirty="0">
                <a:solidFill>
                  <a:schemeClr val="tx1"/>
                </a:solidFill>
              </a:rPr>
              <a:t>[key] / [key] =&gt; persons[“Tom”]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IFormFile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en-US" sz="3000" dirty="0" err="1">
                <a:solidFill>
                  <a:schemeClr val="tx1"/>
                </a:solidFill>
              </a:rPr>
              <a:t>IEnumerable</a:t>
            </a:r>
            <a:r>
              <a:rPr lang="en-US" sz="3000" dirty="0">
                <a:solidFill>
                  <a:schemeClr val="tx1"/>
                </a:solidFill>
              </a:rPr>
              <a:t>&lt;</a:t>
            </a:r>
            <a:r>
              <a:rPr lang="en-US" sz="3000" dirty="0" err="1">
                <a:solidFill>
                  <a:schemeClr val="tx1"/>
                </a:solidFill>
              </a:rPr>
              <a:t>IFormFile</a:t>
            </a:r>
            <a:r>
              <a:rPr lang="en-US" sz="3000" dirty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CancellationToken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0466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Default values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10572316" cy="4381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T[] -&gt; </a:t>
            </a:r>
            <a:r>
              <a:rPr lang="en-US" sz="3000" dirty="0" err="1">
                <a:solidFill>
                  <a:schemeClr val="tx1"/>
                </a:solidFill>
              </a:rPr>
              <a:t>Array.Empty</a:t>
            </a:r>
            <a:r>
              <a:rPr lang="en-US" sz="3000" dirty="0">
                <a:solidFill>
                  <a:schemeClr val="tx1"/>
                </a:solidFill>
              </a:rPr>
              <a:t>&lt;T&gt;()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byte[] -&gt;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Reference Types -&gt;  instance of a class with the default constructor without setting 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String -&gt;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Nullable Types -&gt;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Value Types -&gt; default(T)</a:t>
            </a:r>
          </a:p>
        </p:txBody>
      </p:sp>
    </p:spTree>
    <p:extLst>
      <p:ext uri="{BB962C8B-B14F-4D97-AF65-F5344CB8AC3E}">
        <p14:creationId xmlns:p14="http://schemas.microsoft.com/office/powerpoint/2010/main" val="607345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Default values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10572316" cy="4381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T[] -&gt; </a:t>
            </a:r>
            <a:r>
              <a:rPr lang="en-US" sz="3000" dirty="0" err="1">
                <a:solidFill>
                  <a:schemeClr val="tx1"/>
                </a:solidFill>
              </a:rPr>
              <a:t>Array.Empty</a:t>
            </a:r>
            <a:r>
              <a:rPr lang="en-US" sz="3000" dirty="0">
                <a:solidFill>
                  <a:schemeClr val="tx1"/>
                </a:solidFill>
              </a:rPr>
              <a:t>&lt;T&gt;()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byte[] -&gt;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Reference Types -&gt;  instance of a class with the default constructor without setting 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String -&gt;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Nullable Types -&gt;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Value Types -&gt; default(T)</a:t>
            </a:r>
          </a:p>
        </p:txBody>
      </p:sp>
    </p:spTree>
    <p:extLst>
      <p:ext uri="{BB962C8B-B14F-4D97-AF65-F5344CB8AC3E}">
        <p14:creationId xmlns:p14="http://schemas.microsoft.com/office/powerpoint/2010/main" val="3917284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Customize model binding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10572316" cy="4381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BindRequired</a:t>
            </a: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BindNever</a:t>
            </a: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FromHeader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en-US" sz="3000" dirty="0" err="1">
                <a:solidFill>
                  <a:schemeClr val="tx1"/>
                </a:solidFill>
              </a:rPr>
              <a:t>FromQuery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en-US" sz="3000" dirty="0" err="1">
                <a:solidFill>
                  <a:schemeClr val="tx1"/>
                </a:solidFill>
              </a:rPr>
              <a:t>FromRoute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en-US" sz="3000" dirty="0" err="1">
                <a:solidFill>
                  <a:schemeClr val="tx1"/>
                </a:solidFill>
              </a:rPr>
              <a:t>FromForm</a:t>
            </a: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FromServices</a:t>
            </a: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FromBody</a:t>
            </a: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ModelBinder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9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A334-6FEA-4881-8A00-5336E856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" y="2167127"/>
            <a:ext cx="8247888" cy="1453897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Validation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0779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All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about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MVC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2933258-58C3-498D-899E-3B6FF2146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42" r="18709" b="6179"/>
          <a:stretch/>
        </p:blipFill>
        <p:spPr>
          <a:xfrm>
            <a:off x="1224495" y="1314431"/>
            <a:ext cx="7944905" cy="52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19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Validation Attributes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10572316" cy="43815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CreditCard</a:t>
            </a: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Url</a:t>
            </a: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EmailAddress</a:t>
            </a: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Phone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RegularExpression</a:t>
            </a: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StringLength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18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Validation Attributes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10572316" cy="43815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MVC supports any attribute that derives from </a:t>
            </a:r>
            <a:r>
              <a:rPr lang="en-US" sz="3000" dirty="0" err="1">
                <a:solidFill>
                  <a:schemeClr val="tx1"/>
                </a:solidFill>
              </a:rPr>
              <a:t>ValidationAttribute</a:t>
            </a:r>
            <a:r>
              <a:rPr lang="en-US" sz="3000" dirty="0">
                <a:solidFill>
                  <a:schemeClr val="tx1"/>
                </a:solidFill>
              </a:rPr>
              <a:t> for validation purposes. Many useful validation attributes can be found in the </a:t>
            </a:r>
            <a:r>
              <a:rPr lang="en-US" sz="3000" b="1" dirty="0" err="1">
                <a:solidFill>
                  <a:schemeClr val="tx1"/>
                </a:solidFill>
              </a:rPr>
              <a:t>System.ComponentModel.DataAnnotations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namespace.</a:t>
            </a:r>
          </a:p>
        </p:txBody>
      </p:sp>
    </p:spTree>
    <p:extLst>
      <p:ext uri="{BB962C8B-B14F-4D97-AF65-F5344CB8AC3E}">
        <p14:creationId xmlns:p14="http://schemas.microsoft.com/office/powerpoint/2010/main" val="2458416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807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Model State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10572316" cy="43815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Model state represents validation errors in submitted HTML form values.</a:t>
            </a:r>
          </a:p>
        </p:txBody>
      </p:sp>
    </p:spTree>
    <p:extLst>
      <p:ext uri="{BB962C8B-B14F-4D97-AF65-F5344CB8AC3E}">
        <p14:creationId xmlns:p14="http://schemas.microsoft.com/office/powerpoint/2010/main" val="4278398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A334-6FEA-4881-8A00-5336E856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" y="2167127"/>
            <a:ext cx="8631538" cy="14538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Filters &amp; Security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7495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All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about.NET Core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ASP.NET 5 is now renamed as ASP.NET</a:t>
            </a:r>
            <a:r>
              <a:rPr lang="en-US" sz="3200" u="sng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Core 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u="sng" dirty="0">
                <a:solidFill>
                  <a:schemeClr val="tx1"/>
                </a:solidFill>
              </a:rPr>
              <a:t>.</a:t>
            </a:r>
            <a:r>
              <a:rPr lang="en-US" sz="3200" dirty="0">
                <a:solidFill>
                  <a:schemeClr val="tx1"/>
                </a:solidFill>
              </a:rPr>
              <a:t>NET Framework 5 will be known as .NET Core 1.0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Entity Framework 7 will be renamed to Entity Framework Core 1.0.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309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Key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features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.NET Core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Open-Source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Cross-platform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Web applications, IOT apps and mobile </a:t>
            </a:r>
            <a:r>
              <a:rPr lang="en-US" sz="3200" dirty="0" err="1">
                <a:solidFill>
                  <a:schemeClr val="tx1"/>
                </a:solidFill>
              </a:rPr>
              <a:t>backends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Cloud ready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Built-In Dependency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719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A334-6FEA-4881-8A00-5336E856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" y="2167127"/>
            <a:ext cx="8247888" cy="145389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Controller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2975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rgbClr val="002060"/>
                </a:solidFill>
                <a:latin typeface="+mj-lt"/>
              </a:rPr>
              <a:t>The Controller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Responsibilities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Handle the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Build a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Send the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354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What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is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a Controller?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8724" y="2921000"/>
            <a:ext cx="7477381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http://localhost/</a:t>
            </a:r>
            <a:r>
              <a:rPr lang="en-US" sz="4000" b="1" dirty="0">
                <a:solidFill>
                  <a:schemeClr val="tx1"/>
                </a:solidFill>
              </a:rPr>
              <a:t>Customer</a:t>
            </a:r>
            <a:endParaRPr lang="en-US" sz="40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517783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328</TotalTime>
  <Words>875</Words>
  <Application>Microsoft Office PowerPoint</Application>
  <PresentationFormat>Widescreen</PresentationFormat>
  <Paragraphs>213</Paragraphs>
  <Slides>43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 Unicode MS</vt:lpstr>
      <vt:lpstr>ADAM</vt:lpstr>
      <vt:lpstr>Arial</vt:lpstr>
      <vt:lpstr>Calibri</vt:lpstr>
      <vt:lpstr>Century Gothic</vt:lpstr>
      <vt:lpstr>Wingdings 3</vt:lpstr>
      <vt:lpstr>Slice</vt:lpstr>
      <vt:lpstr>ASP.NET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Controller</vt:lpstr>
      <vt:lpstr>PowerPoint Presentation</vt:lpstr>
      <vt:lpstr>PowerPoint Presentation</vt:lpstr>
      <vt:lpstr>PowerPoint Presentation</vt:lpstr>
      <vt:lpstr>PowerPoint Presentation</vt:lpstr>
      <vt:lpstr>Routing in ASP.NET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Razors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binding &amp; ViewModels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Validation</vt:lpstr>
      <vt:lpstr>PowerPoint Presentation</vt:lpstr>
      <vt:lpstr>PowerPoint Presentation</vt:lpstr>
      <vt:lpstr>PowerPoint Presentation</vt:lpstr>
      <vt:lpstr>Filters &amp;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Jigan</dc:creator>
  <cp:lastModifiedBy>Igor Jigan</cp:lastModifiedBy>
  <cp:revision>117</cp:revision>
  <dcterms:created xsi:type="dcterms:W3CDTF">2018-04-13T17:31:48Z</dcterms:created>
  <dcterms:modified xsi:type="dcterms:W3CDTF">2018-10-25T19:03:54Z</dcterms:modified>
</cp:coreProperties>
</file>