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0" r:id="rId2"/>
    <p:sldId id="261" r:id="rId3"/>
    <p:sldId id="266" r:id="rId4"/>
    <p:sldId id="263" r:id="rId5"/>
    <p:sldId id="264" r:id="rId6"/>
    <p:sldId id="265" r:id="rId7"/>
    <p:sldId id="256" r:id="rId8"/>
    <p:sldId id="257" r:id="rId9"/>
    <p:sldId id="258" r:id="rId10"/>
    <p:sldId id="259" r:id="rId11"/>
  </p:sldIdLst>
  <p:sldSz cx="14630400" cy="8229600"/>
  <p:notesSz cx="8229600" cy="14630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Syne" panose="020B0604020202020204" charset="0"/>
      <p:regular r:id="rId23"/>
    </p:embeddedFont>
    <p:embeddedFont>
      <p:font typeface="Syne Extra Bold" panose="020B0604020202020204" charset="0"/>
      <p:regular r:id="rId24"/>
    </p:embeddedFont>
  </p:embeddedFontLst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5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10"/>
  </p:normalViewPr>
  <p:slideViewPr>
    <p:cSldViewPr snapToGrid="0" snapToObjects="1">
      <p:cViewPr varScale="1">
        <p:scale>
          <a:sx n="67" d="100"/>
          <a:sy n="67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3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2E075-D836-48A5-A6AE-BD651112B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5FA80BA-D00A-45BE-9BB7-C114FF73F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BD4BCB3-DAB7-454A-A438-EF3A0B8E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8669-41B6-4DE8-B729-4E56AB32B551}" type="datetimeFigureOut">
              <a:rPr lang="uk-UA" smtClean="0"/>
              <a:t>12.05.2025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48A3890-B665-43F8-91F7-6164F830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66187A7-DA5A-4DAC-AB2F-B624722F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7627-5E14-4F3C-94C1-24C77FE4DE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464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C6AF1-1064-49B3-8E89-202CECFB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2F74FF5-4392-46B1-B570-2F4CFEFDF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BDCBA30-9166-4423-9707-B6390072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8669-41B6-4DE8-B729-4E56AB32B551}" type="datetimeFigureOut">
              <a:rPr lang="uk-UA" smtClean="0"/>
              <a:t>12.05.2025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D3CE563-E3B9-49C8-AA9A-A40DFA55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2F1A3C4-BD79-42A3-B1A5-18A22B29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7627-5E14-4F3C-94C1-24C77FE4DE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396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301046E6-7CA3-4F5D-A260-A649DF97989A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16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B00491-A081-41DE-88DC-B2C4EC7BC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>
                <a:solidFill>
                  <a:srgbClr val="3E5677"/>
                </a:solidFill>
              </a:rPr>
              <a:t>Управління</a:t>
            </a:r>
            <a:r>
              <a:rPr lang="uk-UA" dirty="0">
                <a:solidFill>
                  <a:schemeClr val="tx2"/>
                </a:solidFill>
              </a:rPr>
              <a:t> бюджетом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E53502B-F8AF-4949-AD16-74781C975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Backend-developer</a:t>
            </a:r>
          </a:p>
          <a:p>
            <a:r>
              <a:rPr lang="uk-UA" dirty="0">
                <a:solidFill>
                  <a:schemeClr val="tx2"/>
                </a:solidFill>
              </a:rPr>
              <a:t>Студент 2 курсу</a:t>
            </a:r>
          </a:p>
          <a:p>
            <a:r>
              <a:rPr lang="uk-UA" dirty="0">
                <a:solidFill>
                  <a:schemeClr val="tx2"/>
                </a:solidFill>
              </a:rPr>
              <a:t>Гр. ІПЗс-23-1</a:t>
            </a:r>
          </a:p>
          <a:p>
            <a:r>
              <a:rPr lang="uk-UA" dirty="0" err="1">
                <a:solidFill>
                  <a:schemeClr val="tx2"/>
                </a:solidFill>
              </a:rPr>
              <a:t>Мілінчук</a:t>
            </a:r>
            <a:r>
              <a:rPr lang="uk-UA" dirty="0">
                <a:solidFill>
                  <a:schemeClr val="tx2"/>
                </a:solidFill>
              </a:rPr>
              <a:t> І. В.</a:t>
            </a:r>
          </a:p>
        </p:txBody>
      </p:sp>
    </p:spTree>
    <p:extLst>
      <p:ext uri="{BB962C8B-B14F-4D97-AF65-F5344CB8AC3E}">
        <p14:creationId xmlns:p14="http://schemas.microsoft.com/office/powerpoint/2010/main" val="588592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E3C4320-1BD9-40DA-8165-5902F1790CFA}"/>
              </a:ext>
            </a:extLst>
          </p:cNvPr>
          <p:cNvSpPr/>
          <p:nvPr/>
        </p:nvSpPr>
        <p:spPr>
          <a:xfrm>
            <a:off x="-1" y="0"/>
            <a:ext cx="14630400" cy="822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160">
              <a:solidFill>
                <a:srgbClr val="3E5677"/>
              </a:solidFill>
            </a:endParaRPr>
          </a:p>
        </p:txBody>
      </p:sp>
      <p:sp>
        <p:nvSpPr>
          <p:cNvPr id="2" name="Text 0"/>
          <p:cNvSpPr/>
          <p:nvPr/>
        </p:nvSpPr>
        <p:spPr>
          <a:xfrm>
            <a:off x="793790" y="2539960"/>
            <a:ext cx="938188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E5677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Технічна реалізація фронтенду</a:t>
            </a:r>
            <a:endParaRPr lang="en-US" sz="4450" dirty="0">
              <a:solidFill>
                <a:srgbClr val="3E5677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E5677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Структура</a:t>
            </a:r>
            <a:endParaRPr lang="en-US" sz="2200" dirty="0">
              <a:solidFill>
                <a:srgbClr val="3E5677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E5677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HTML забезпечує базову структуру застосунку.</a:t>
            </a:r>
            <a:endParaRPr lang="en-US" sz="1750" dirty="0">
              <a:solidFill>
                <a:srgbClr val="3E5677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4200406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E5677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Стилізація</a:t>
            </a:r>
            <a:endParaRPr lang="en-US" sz="2200" dirty="0">
              <a:solidFill>
                <a:srgbClr val="3E5677"/>
              </a:soli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4200406" y="439685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E5677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CSS відповідає за сучасний вигляд і адаптивність.</a:t>
            </a:r>
            <a:endParaRPr lang="en-US" sz="1750" dirty="0">
              <a:solidFill>
                <a:srgbClr val="3E5677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7607022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E5677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Динамічність</a:t>
            </a:r>
            <a:endParaRPr lang="en-US" sz="2200" dirty="0">
              <a:solidFill>
                <a:srgbClr val="3E5677"/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7607022" y="439685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E5677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Django Templates генерують дані та URL для інтерактивності.</a:t>
            </a:r>
            <a:endParaRPr lang="en-US" sz="1750" dirty="0">
              <a:solidFill>
                <a:srgbClr val="3E567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C213A-279F-4C02-AD43-1D2BDC4E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0391F6F-08D8-496E-8B12-73E7EE8EC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39230A27-22CE-47E9-882B-5BC2602CC489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16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56A4F39-F105-4EDD-82F4-5BE13C546DBF}"/>
              </a:ext>
            </a:extLst>
          </p:cNvPr>
          <p:cNvSpPr txBox="1">
            <a:spLocks/>
          </p:cNvSpPr>
          <p:nvPr/>
        </p:nvSpPr>
        <p:spPr>
          <a:xfrm>
            <a:off x="1005840" y="632460"/>
            <a:ext cx="12618720" cy="1590676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5280" dirty="0">
                <a:solidFill>
                  <a:schemeClr val="tx2"/>
                </a:solidFill>
              </a:rPr>
              <a:t>Загальна частина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D5273-4E07-4BC6-9372-D7057E913F2E}"/>
              </a:ext>
            </a:extLst>
          </p:cNvPr>
          <p:cNvSpPr txBox="1"/>
          <p:nvPr/>
        </p:nvSpPr>
        <p:spPr>
          <a:xfrm>
            <a:off x="1691640" y="2223135"/>
            <a:ext cx="112471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360" dirty="0">
                <a:solidFill>
                  <a:schemeClr val="tx2"/>
                </a:solidFill>
              </a:rPr>
              <a:t>БД, яка була підключена та використовувалась</a:t>
            </a:r>
            <a:r>
              <a:rPr lang="en-US" sz="3360" dirty="0">
                <a:solidFill>
                  <a:schemeClr val="tx2"/>
                </a:solidFill>
              </a:rPr>
              <a:t>: </a:t>
            </a:r>
            <a:r>
              <a:rPr lang="en-US" sz="3360" dirty="0" err="1">
                <a:solidFill>
                  <a:schemeClr val="tx2"/>
                </a:solidFill>
              </a:rPr>
              <a:t>PostgresSQL</a:t>
            </a:r>
            <a:endParaRPr lang="en-US" sz="3360" dirty="0">
              <a:solidFill>
                <a:schemeClr val="tx2"/>
              </a:solidFill>
            </a:endParaRPr>
          </a:p>
          <a:p>
            <a:pPr algn="just"/>
            <a:endParaRPr lang="uk-UA" sz="3360" dirty="0">
              <a:solidFill>
                <a:schemeClr val="tx2"/>
              </a:solidFill>
            </a:endParaRPr>
          </a:p>
          <a:p>
            <a:pPr algn="just"/>
            <a:r>
              <a:rPr lang="uk-UA" sz="3360" dirty="0">
                <a:solidFill>
                  <a:schemeClr val="tx2"/>
                </a:solidFill>
              </a:rPr>
              <a:t>Створення аплікацій</a:t>
            </a:r>
            <a:r>
              <a:rPr lang="en-US" sz="3360" dirty="0">
                <a:solidFill>
                  <a:schemeClr val="tx2"/>
                </a:solidFill>
              </a:rPr>
              <a:t>: main, users, income, expenses, goals, </a:t>
            </a:r>
            <a:r>
              <a:rPr lang="en-US" sz="3360" dirty="0" err="1">
                <a:solidFill>
                  <a:schemeClr val="tx2"/>
                </a:solidFill>
              </a:rPr>
              <a:t>financial_report</a:t>
            </a:r>
            <a:endParaRPr lang="en-US" sz="3360" dirty="0">
              <a:solidFill>
                <a:schemeClr val="tx2"/>
              </a:solidFill>
            </a:endParaRPr>
          </a:p>
          <a:p>
            <a:pPr algn="just"/>
            <a:endParaRPr lang="uk-UA" sz="3360" dirty="0">
              <a:solidFill>
                <a:schemeClr val="tx2"/>
              </a:solidFill>
            </a:endParaRPr>
          </a:p>
          <a:p>
            <a:pPr algn="just"/>
            <a:r>
              <a:rPr lang="uk-UA" sz="3360" dirty="0">
                <a:solidFill>
                  <a:schemeClr val="tx2"/>
                </a:solidFill>
              </a:rPr>
              <a:t>Зв</a:t>
            </a:r>
            <a:r>
              <a:rPr lang="en-US" sz="3360" dirty="0">
                <a:solidFill>
                  <a:schemeClr val="tx2"/>
                </a:solidFill>
              </a:rPr>
              <a:t>’</a:t>
            </a:r>
            <a:r>
              <a:rPr lang="uk-UA" sz="3360" dirty="0" err="1">
                <a:solidFill>
                  <a:schemeClr val="tx2"/>
                </a:solidFill>
              </a:rPr>
              <a:t>язування</a:t>
            </a:r>
            <a:r>
              <a:rPr lang="uk-UA" sz="3360" dirty="0">
                <a:solidFill>
                  <a:schemeClr val="tx2"/>
                </a:solidFill>
              </a:rPr>
              <a:t> аплікацій та налаштування маршрутизації в проекті</a:t>
            </a:r>
          </a:p>
          <a:p>
            <a:pPr algn="just"/>
            <a:endParaRPr lang="uk-UA" sz="3360" dirty="0">
              <a:solidFill>
                <a:schemeClr val="tx2"/>
              </a:solidFill>
            </a:endParaRPr>
          </a:p>
          <a:p>
            <a:pPr algn="just"/>
            <a:r>
              <a:rPr lang="uk-UA" sz="3360" dirty="0">
                <a:solidFill>
                  <a:schemeClr val="tx2"/>
                </a:solidFill>
              </a:rPr>
              <a:t>Ведення </a:t>
            </a:r>
            <a:r>
              <a:rPr lang="en-US" sz="3360" dirty="0">
                <a:solidFill>
                  <a:schemeClr val="tx2"/>
                </a:solidFill>
              </a:rPr>
              <a:t>git</a:t>
            </a:r>
            <a:r>
              <a:rPr lang="uk-UA" sz="3360" dirty="0">
                <a:solidFill>
                  <a:schemeClr val="tx2"/>
                </a:solidFill>
              </a:rPr>
              <a:t> та перевірка</a:t>
            </a:r>
            <a:r>
              <a:rPr lang="en-US" sz="3360" dirty="0">
                <a:solidFill>
                  <a:schemeClr val="tx2"/>
                </a:solidFill>
              </a:rPr>
              <a:t> </a:t>
            </a:r>
            <a:r>
              <a:rPr lang="uk-UA" sz="3360" dirty="0" err="1">
                <a:solidFill>
                  <a:schemeClr val="tx2"/>
                </a:solidFill>
              </a:rPr>
              <a:t>пулреквестів</a:t>
            </a:r>
            <a:r>
              <a:rPr lang="uk-UA" sz="3360" dirty="0">
                <a:solidFill>
                  <a:schemeClr val="tx2"/>
                </a:solidFill>
              </a:rPr>
              <a:t> учасників команди</a:t>
            </a:r>
          </a:p>
          <a:p>
            <a:pPr algn="just"/>
            <a:r>
              <a:rPr lang="uk-UA" sz="3360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759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C213A-279F-4C02-AD43-1D2BDC4E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39230A27-22CE-47E9-882B-5BC2602CC489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16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99824-4088-4BB3-ABEF-761F12573C24}"/>
              </a:ext>
            </a:extLst>
          </p:cNvPr>
          <p:cNvSpPr txBox="1"/>
          <p:nvPr/>
        </p:nvSpPr>
        <p:spPr>
          <a:xfrm>
            <a:off x="1691640" y="2005572"/>
            <a:ext cx="1124712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160" dirty="0">
                <a:solidFill>
                  <a:srgbClr val="569CD6"/>
                </a:solidFill>
                <a:latin typeface="Consolas" panose="020B0609020204030204" pitchFamily="49" charset="0"/>
              </a:rPr>
              <a:t>Функції, що були розроблені </a:t>
            </a:r>
            <a:r>
              <a:rPr lang="en-US" sz="216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16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160" dirty="0">
                <a:solidFill>
                  <a:srgbClr val="DCDCAA"/>
                </a:solidFill>
                <a:latin typeface="Consolas" panose="020B0609020204030204" pitchFamily="49" charset="0"/>
              </a:rPr>
              <a:t>register</a:t>
            </a:r>
            <a:r>
              <a:rPr lang="en-US" sz="216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216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16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160" dirty="0" err="1">
                <a:solidFill>
                  <a:srgbClr val="DCDCAA"/>
                </a:solidFill>
                <a:latin typeface="Consolas" panose="020B0609020204030204" pitchFamily="49" charset="0"/>
              </a:rPr>
              <a:t>user_login</a:t>
            </a:r>
            <a:r>
              <a:rPr lang="en-US" sz="2160" dirty="0">
                <a:solidFill>
                  <a:srgbClr val="DCDCAA"/>
                </a:solidFill>
                <a:latin typeface="Consolas" panose="020B0609020204030204" pitchFamily="49" charset="0"/>
              </a:rPr>
              <a:t>, </a:t>
            </a:r>
            <a:r>
              <a:rPr lang="en-US" sz="216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16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160" dirty="0" err="1">
                <a:solidFill>
                  <a:srgbClr val="DCDCAA"/>
                </a:solidFill>
                <a:latin typeface="Consolas" panose="020B0609020204030204" pitchFamily="49" charset="0"/>
              </a:rPr>
              <a:t>user_logout</a:t>
            </a:r>
            <a:endParaRPr lang="en-US" sz="216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uk-UA" sz="2160" dirty="0">
                <a:solidFill>
                  <a:srgbClr val="569CD6"/>
                </a:solidFill>
                <a:latin typeface="Consolas" panose="020B0609020204030204" pitchFamily="49" charset="0"/>
              </a:rPr>
              <a:t>Модель для БД, що були розроблені </a:t>
            </a:r>
            <a:r>
              <a:rPr lang="en-US" sz="216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16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160" dirty="0">
                <a:solidFill>
                  <a:srgbClr val="4EC9B0"/>
                </a:solidFill>
                <a:latin typeface="Consolas" panose="020B0609020204030204" pitchFamily="49" charset="0"/>
              </a:rPr>
              <a:t>User</a:t>
            </a:r>
            <a:endParaRPr lang="en-US" sz="216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uk-UA" sz="216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2C71F28-10B3-4F02-A459-EBD719800E2B}"/>
              </a:ext>
            </a:extLst>
          </p:cNvPr>
          <p:cNvSpPr txBox="1">
            <a:spLocks/>
          </p:cNvSpPr>
          <p:nvPr/>
        </p:nvSpPr>
        <p:spPr>
          <a:xfrm>
            <a:off x="1005840" y="632460"/>
            <a:ext cx="12618720" cy="1590676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5280" dirty="0">
                <a:solidFill>
                  <a:schemeClr val="tx2"/>
                </a:solidFill>
              </a:rPr>
              <a:t>Авторизація та створення користувача</a:t>
            </a:r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C43E8DF3-E4CD-4868-88CE-1FC390BD6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4" y="2972879"/>
            <a:ext cx="5188292" cy="5221606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43F38F7-1F18-467B-BFB0-61F5E1F5E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01" y="2977364"/>
            <a:ext cx="5028737" cy="5252237"/>
          </a:xfrm>
          <a:prstGeom prst="rect">
            <a:avLst/>
          </a:prstGeom>
        </p:spPr>
      </p:pic>
      <p:pic>
        <p:nvPicPr>
          <p:cNvPr id="10" name="Місце для вмісту 7">
            <a:extLst>
              <a:ext uri="{FF2B5EF4-FFF2-40B4-BE49-F238E27FC236}">
                <a16:creationId xmlns:a16="http://schemas.microsoft.com/office/drawing/2014/main" id="{7EA40CC6-6F60-46F7-9D68-6F21B7878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4" y="2977363"/>
            <a:ext cx="5183836" cy="52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8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D2BFC2F4-17AD-4301-889C-9BE40C558971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16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E83E7-874C-48A6-94E2-02A7624F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632460"/>
            <a:ext cx="12618720" cy="1590676"/>
          </a:xfrm>
        </p:spPr>
        <p:txBody>
          <a:bodyPr/>
          <a:lstStyle/>
          <a:p>
            <a:pPr algn="ctr"/>
            <a:r>
              <a:rPr lang="uk-UA" dirty="0">
                <a:solidFill>
                  <a:schemeClr val="tx2"/>
                </a:solidFill>
              </a:rPr>
              <a:t>Додавання витрат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uk-UA" dirty="0">
                <a:solidFill>
                  <a:schemeClr val="tx2"/>
                </a:solidFill>
              </a:rPr>
              <a:t>доходів та їх перегляд 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A325BF30-A9A5-4A89-B980-FDCCB5A16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702" y="3840480"/>
            <a:ext cx="3198076" cy="43891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29AFD9-7303-4109-B75E-19BDD8ECE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75" y="4114801"/>
            <a:ext cx="4333081" cy="40119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13014D-8C39-4E04-B871-6AA481BAB37A}"/>
              </a:ext>
            </a:extLst>
          </p:cNvPr>
          <p:cNvSpPr txBox="1"/>
          <p:nvPr/>
        </p:nvSpPr>
        <p:spPr>
          <a:xfrm>
            <a:off x="1691640" y="2005572"/>
            <a:ext cx="11247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160" dirty="0">
                <a:solidFill>
                  <a:srgbClr val="569CD6"/>
                </a:solidFill>
                <a:latin typeface="Consolas" panose="020B0609020204030204" pitchFamily="49" charset="0"/>
              </a:rPr>
              <a:t>Функції, що були розроблені </a:t>
            </a:r>
            <a:r>
              <a:rPr lang="en-US" sz="216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16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160" dirty="0" err="1">
                <a:solidFill>
                  <a:srgbClr val="DCDCAA"/>
                </a:solidFill>
                <a:latin typeface="Consolas" panose="020B0609020204030204" pitchFamily="49" charset="0"/>
              </a:rPr>
              <a:t>add_expense</a:t>
            </a:r>
            <a:r>
              <a:rPr lang="en-US" sz="216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216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16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160" dirty="0" err="1">
                <a:solidFill>
                  <a:srgbClr val="DCDCAA"/>
                </a:solidFill>
                <a:latin typeface="Consolas" panose="020B0609020204030204" pitchFamily="49" charset="0"/>
              </a:rPr>
              <a:t>expenses_list</a:t>
            </a:r>
            <a:r>
              <a:rPr lang="en-US" sz="2160" dirty="0">
                <a:solidFill>
                  <a:srgbClr val="DCDCAA"/>
                </a:solidFill>
                <a:latin typeface="Consolas" panose="020B0609020204030204" pitchFamily="49" charset="0"/>
              </a:rPr>
              <a:t>, </a:t>
            </a:r>
            <a:r>
              <a:rPr lang="en-US" sz="216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16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160" dirty="0" err="1">
                <a:solidFill>
                  <a:srgbClr val="DCDCAA"/>
                </a:solidFill>
                <a:latin typeface="Consolas" panose="020B0609020204030204" pitchFamily="49" charset="0"/>
              </a:rPr>
              <a:t>add_income</a:t>
            </a:r>
            <a:r>
              <a:rPr lang="en-US" sz="2160" dirty="0">
                <a:solidFill>
                  <a:srgbClr val="DCDCAA"/>
                </a:solidFill>
                <a:latin typeface="Consolas" panose="020B0609020204030204" pitchFamily="49" charset="0"/>
              </a:rPr>
              <a:t>, </a:t>
            </a:r>
            <a:r>
              <a:rPr lang="en-US" sz="2160" dirty="0" err="1">
                <a:solidFill>
                  <a:srgbClr val="DCDCAA"/>
                </a:solidFill>
                <a:latin typeface="Consolas" panose="020B0609020204030204" pitchFamily="49" charset="0"/>
              </a:rPr>
              <a:t>income_history</a:t>
            </a:r>
            <a:endParaRPr lang="en-US" sz="216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216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216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uk-UA" sz="216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CBBD9-988D-4D2A-87B8-E4A0B1555715}"/>
              </a:ext>
            </a:extLst>
          </p:cNvPr>
          <p:cNvSpPr txBox="1"/>
          <p:nvPr/>
        </p:nvSpPr>
        <p:spPr>
          <a:xfrm>
            <a:off x="1691640" y="2980908"/>
            <a:ext cx="112471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160" dirty="0">
                <a:solidFill>
                  <a:srgbClr val="569CD6"/>
                </a:solidFill>
                <a:latin typeface="Consolas" panose="020B0609020204030204" pitchFamily="49" charset="0"/>
              </a:rPr>
              <a:t>Модель для БД, що були розроблені </a:t>
            </a:r>
            <a:r>
              <a:rPr lang="en-US" sz="216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16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160" dirty="0">
                <a:solidFill>
                  <a:srgbClr val="4EC9B0"/>
                </a:solidFill>
                <a:latin typeface="Consolas" panose="020B0609020204030204" pitchFamily="49" charset="0"/>
              </a:rPr>
              <a:t>Expense</a:t>
            </a:r>
            <a:r>
              <a:rPr lang="en-US" sz="216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2160" dirty="0">
                <a:solidFill>
                  <a:srgbClr val="4EC9B0"/>
                </a:solidFill>
                <a:latin typeface="Consolas" panose="020B0609020204030204" pitchFamily="49" charset="0"/>
              </a:rPr>
              <a:t>Income</a:t>
            </a:r>
            <a:endParaRPr lang="en-US" sz="216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Місце для вмісту 4">
            <a:extLst>
              <a:ext uri="{FF2B5EF4-FFF2-40B4-BE49-F238E27FC236}">
                <a16:creationId xmlns:a16="http://schemas.microsoft.com/office/drawing/2014/main" id="{18C64A4C-3409-4CCE-86E9-C8228ECF4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479" y="4163412"/>
            <a:ext cx="2932481" cy="402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0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C213A-279F-4C02-AD43-1D2BDC4E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39230A27-22CE-47E9-882B-5BC2602CC489}"/>
              </a:ext>
            </a:extLst>
          </p:cNvPr>
          <p:cNvSpPr/>
          <p:nvPr/>
        </p:nvSpPr>
        <p:spPr>
          <a:xfrm>
            <a:off x="-1" y="0"/>
            <a:ext cx="14630400" cy="822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16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3B9B9AE-FA6F-4F78-BE9D-E9A9AE315C92}"/>
              </a:ext>
            </a:extLst>
          </p:cNvPr>
          <p:cNvSpPr txBox="1">
            <a:spLocks/>
          </p:cNvSpPr>
          <p:nvPr/>
        </p:nvSpPr>
        <p:spPr>
          <a:xfrm>
            <a:off x="1005840" y="632460"/>
            <a:ext cx="12618720" cy="1590676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5280" dirty="0">
                <a:solidFill>
                  <a:schemeClr val="tx2"/>
                </a:solidFill>
              </a:rPr>
              <a:t>Додавання цілей</a:t>
            </a:r>
            <a:r>
              <a:rPr lang="en-US" sz="5280" dirty="0">
                <a:solidFill>
                  <a:schemeClr val="tx2"/>
                </a:solidFill>
              </a:rPr>
              <a:t>, </a:t>
            </a:r>
            <a:r>
              <a:rPr lang="uk-UA" sz="5280" dirty="0">
                <a:solidFill>
                  <a:schemeClr val="tx2"/>
                </a:solidFill>
              </a:rPr>
              <a:t>їх оновлення та звіти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34106-4F37-4CC0-9983-ABF8EA6ADF21}"/>
              </a:ext>
            </a:extLst>
          </p:cNvPr>
          <p:cNvSpPr txBox="1"/>
          <p:nvPr/>
        </p:nvSpPr>
        <p:spPr>
          <a:xfrm>
            <a:off x="1691640" y="2005572"/>
            <a:ext cx="11247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160" dirty="0">
                <a:solidFill>
                  <a:srgbClr val="569CD6"/>
                </a:solidFill>
                <a:latin typeface="Consolas" panose="020B0609020204030204" pitchFamily="49" charset="0"/>
              </a:rPr>
              <a:t>Функції, що були розроблені </a:t>
            </a:r>
            <a:r>
              <a:rPr lang="en-US" sz="216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16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160" dirty="0" err="1">
                <a:solidFill>
                  <a:srgbClr val="DCDCAA"/>
                </a:solidFill>
                <a:latin typeface="Consolas" panose="020B0609020204030204" pitchFamily="49" charset="0"/>
              </a:rPr>
              <a:t>add_goal</a:t>
            </a:r>
            <a:r>
              <a:rPr lang="en-US" sz="216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216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16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160" dirty="0" err="1">
                <a:solidFill>
                  <a:srgbClr val="DCDCAA"/>
                </a:solidFill>
                <a:latin typeface="Consolas" panose="020B0609020204030204" pitchFamily="49" charset="0"/>
              </a:rPr>
              <a:t>goals_history</a:t>
            </a:r>
            <a:r>
              <a:rPr lang="en-US" sz="2160" dirty="0">
                <a:solidFill>
                  <a:srgbClr val="DCDCAA"/>
                </a:solidFill>
                <a:latin typeface="Consolas" panose="020B0609020204030204" pitchFamily="49" charset="0"/>
              </a:rPr>
              <a:t>, </a:t>
            </a:r>
            <a:r>
              <a:rPr lang="en-US" sz="216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16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160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update_goal_progress</a:t>
            </a:r>
            <a:r>
              <a:rPr lang="en-US" sz="2160" dirty="0">
                <a:solidFill>
                  <a:srgbClr val="DCDCAA"/>
                </a:solidFill>
                <a:latin typeface="Consolas" panose="020B0609020204030204" pitchFamily="49" charset="0"/>
              </a:rPr>
              <a:t>, </a:t>
            </a:r>
            <a:r>
              <a:rPr lang="en-US" sz="2160" dirty="0">
                <a:solidFill>
                  <a:srgbClr val="569CD6"/>
                </a:solidFill>
                <a:latin typeface="Consolas" panose="020B0609020204030204" pitchFamily="49" charset="0"/>
              </a:rPr>
              <a:t>def </a:t>
            </a:r>
            <a:r>
              <a:rPr lang="en-US" sz="2160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delete_goal</a:t>
            </a:r>
            <a:r>
              <a:rPr lang="en-US" sz="2160" dirty="0">
                <a:solidFill>
                  <a:srgbClr val="DCDCAA"/>
                </a:solidFill>
                <a:latin typeface="Consolas" panose="020B0609020204030204" pitchFamily="49" charset="0"/>
              </a:rPr>
              <a:t>, </a:t>
            </a:r>
            <a:r>
              <a:rPr lang="en-US" sz="216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16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en-US" sz="2160" dirty="0" err="1">
                <a:solidFill>
                  <a:srgbClr val="DCDCAA"/>
                </a:solidFill>
                <a:latin typeface="Consolas" panose="020B0609020204030204" pitchFamily="49" charset="0"/>
              </a:rPr>
              <a:t>financial_report</a:t>
            </a:r>
            <a:r>
              <a:rPr lang="en-US" sz="216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216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16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160" dirty="0" err="1">
                <a:solidFill>
                  <a:srgbClr val="DCDCAA"/>
                </a:solidFill>
                <a:latin typeface="Consolas" panose="020B0609020204030204" pitchFamily="49" charset="0"/>
              </a:rPr>
              <a:t>compare_report</a:t>
            </a:r>
            <a:endParaRPr lang="en-US" sz="216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216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160" dirty="0">
                <a:solidFill>
                  <a:srgbClr val="4EC9B0"/>
                </a:solidFill>
                <a:latin typeface="Consolas" panose="020B0609020204030204" pitchFamily="49" charset="0"/>
              </a:rPr>
              <a:t>Report</a:t>
            </a:r>
            <a:endParaRPr lang="en-US" sz="216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DE3E58-7F9B-48F4-BE1F-0AAB4ADB5984}"/>
              </a:ext>
            </a:extLst>
          </p:cNvPr>
          <p:cNvSpPr txBox="1"/>
          <p:nvPr/>
        </p:nvSpPr>
        <p:spPr>
          <a:xfrm>
            <a:off x="1691640" y="2980908"/>
            <a:ext cx="112471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160" dirty="0">
                <a:solidFill>
                  <a:srgbClr val="569CD6"/>
                </a:solidFill>
                <a:latin typeface="Consolas" panose="020B0609020204030204" pitchFamily="49" charset="0"/>
              </a:rPr>
              <a:t>Модель для БД, що були розроблені </a:t>
            </a:r>
            <a:r>
              <a:rPr lang="en-US" sz="216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16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160" dirty="0" err="1">
                <a:solidFill>
                  <a:srgbClr val="4EC9B0"/>
                </a:solidFill>
                <a:latin typeface="Consolas" panose="020B0609020204030204" pitchFamily="49" charset="0"/>
              </a:rPr>
              <a:t>FinancialGoal</a:t>
            </a:r>
            <a:r>
              <a:rPr lang="en-US" sz="216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2160" dirty="0" err="1">
                <a:solidFill>
                  <a:srgbClr val="4EC9B0"/>
                </a:solidFill>
                <a:latin typeface="Consolas" panose="020B0609020204030204" pitchFamily="49" charset="0"/>
              </a:rPr>
              <a:t>GoalContribution</a:t>
            </a:r>
            <a:r>
              <a:rPr lang="en-US" sz="2160" dirty="0">
                <a:solidFill>
                  <a:srgbClr val="4EC9B0"/>
                </a:solidFill>
                <a:latin typeface="Consolas" panose="020B0609020204030204" pitchFamily="49" charset="0"/>
              </a:rPr>
              <a:t>, </a:t>
            </a:r>
            <a:endParaRPr lang="en-US" sz="216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Місце для вмісту 8">
            <a:extLst>
              <a:ext uri="{FF2B5EF4-FFF2-40B4-BE49-F238E27FC236}">
                <a16:creationId xmlns:a16="http://schemas.microsoft.com/office/drawing/2014/main" id="{D14A18AC-3DA8-4E3B-8E59-FB14DD83B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79" y="3898005"/>
            <a:ext cx="3725291" cy="4211956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ED4169-2685-4D8C-8F2C-328951E4C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699" y="3898005"/>
            <a:ext cx="5236454" cy="434408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5D0057C-5B44-4756-A7DB-735364BBB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283" y="4080876"/>
            <a:ext cx="6008741" cy="387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301046E6-7CA3-4F5D-A260-A649DF97989A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16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B00491-A081-41DE-88DC-B2C4EC7BC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>
                <a:solidFill>
                  <a:srgbClr val="3E5677"/>
                </a:solidFill>
              </a:rPr>
              <a:t>Управління</a:t>
            </a:r>
            <a:r>
              <a:rPr lang="uk-UA" dirty="0">
                <a:solidFill>
                  <a:schemeClr val="tx2"/>
                </a:solidFill>
              </a:rPr>
              <a:t> бюджетом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E53502B-F8AF-4949-AD16-74781C975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Frontend-developer</a:t>
            </a:r>
          </a:p>
          <a:p>
            <a:r>
              <a:rPr lang="uk-UA" dirty="0">
                <a:solidFill>
                  <a:schemeClr val="tx2"/>
                </a:solidFill>
              </a:rPr>
              <a:t>Студент 2 курсу</a:t>
            </a:r>
          </a:p>
          <a:p>
            <a:r>
              <a:rPr lang="uk-UA" dirty="0">
                <a:solidFill>
                  <a:schemeClr val="tx2"/>
                </a:solidFill>
              </a:rPr>
              <a:t>Гр. ІПЗс-23-1</a:t>
            </a:r>
          </a:p>
          <a:p>
            <a:r>
              <a:rPr lang="uk-UA" dirty="0">
                <a:solidFill>
                  <a:schemeClr val="tx2"/>
                </a:solidFill>
              </a:rPr>
              <a:t>Василенко В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uk-UA" dirty="0">
                <a:solidFill>
                  <a:schemeClr val="tx2"/>
                </a:solidFill>
              </a:rPr>
              <a:t>В</a:t>
            </a:r>
          </a:p>
        </p:txBody>
      </p:sp>
    </p:spTree>
    <p:extLst>
      <p:ext uri="{BB962C8B-B14F-4D97-AF65-F5344CB8AC3E}">
        <p14:creationId xmlns:p14="http://schemas.microsoft.com/office/powerpoint/2010/main" val="345372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58AE3905-14B9-4AE4-AEB2-D76480446C81}"/>
              </a:ext>
            </a:extLst>
          </p:cNvPr>
          <p:cNvSpPr/>
          <p:nvPr/>
        </p:nvSpPr>
        <p:spPr>
          <a:xfrm>
            <a:off x="-1" y="0"/>
            <a:ext cx="14630400" cy="822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160"/>
          </a:p>
        </p:txBody>
      </p:sp>
      <p:sp>
        <p:nvSpPr>
          <p:cNvPr id="3" name="Text 0"/>
          <p:cNvSpPr/>
          <p:nvPr/>
        </p:nvSpPr>
        <p:spPr>
          <a:xfrm>
            <a:off x="8144935" y="1455479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E5677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Фронтенд розробка фінансового веб-застосунку</a:t>
            </a:r>
            <a:endParaRPr lang="en-US" sz="4450" dirty="0">
              <a:solidFill>
                <a:srgbClr val="3E5677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6805123" y="4114800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E5677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Огляд розробки користувацького інтерфейсу для ефективного управління особистими фінансами.</a:t>
            </a:r>
            <a:endParaRPr lang="en-US" sz="1750" dirty="0">
              <a:solidFill>
                <a:srgbClr val="3E5677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829228-90C5-4077-A7FA-CF71EC350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6485467" cy="54694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F006472A-D49D-45C9-B4B3-B00AFBB2C32F}"/>
              </a:ext>
            </a:extLst>
          </p:cNvPr>
          <p:cNvSpPr/>
          <p:nvPr/>
        </p:nvSpPr>
        <p:spPr>
          <a:xfrm>
            <a:off x="-1" y="0"/>
            <a:ext cx="14630400" cy="822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16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818B60E-991B-42D1-B291-92A608B94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7733"/>
            <a:ext cx="7073978" cy="4017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931" y="45898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E5677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Ключові розділи та інтерфейс</a:t>
            </a:r>
            <a:endParaRPr lang="en-US" sz="4450" dirty="0">
              <a:solidFill>
                <a:srgbClr val="3E5677"/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7138567" y="28684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E5677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Основні розділи</a:t>
            </a:r>
            <a:endParaRPr lang="en-US" sz="2200" dirty="0">
              <a:solidFill>
                <a:srgbClr val="3E5677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7138567" y="3358873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E5677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Внесення доходу</a:t>
            </a:r>
            <a:endParaRPr lang="en-US" sz="1750" dirty="0">
              <a:solidFill>
                <a:srgbClr val="3E5677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7138567" y="3801071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E5677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Витрати</a:t>
            </a:r>
            <a:endParaRPr lang="en-US" sz="1750" dirty="0">
              <a:solidFill>
                <a:srgbClr val="3E5677"/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7138567" y="4243269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E5677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Фінансові цілі</a:t>
            </a:r>
            <a:endParaRPr lang="en-US" sz="1750" dirty="0">
              <a:solidFill>
                <a:srgbClr val="3E5677"/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7138567" y="4685467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E5677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Аналітика</a:t>
            </a:r>
            <a:endParaRPr lang="en-US" sz="1750" dirty="0">
              <a:solidFill>
                <a:srgbClr val="3E5677"/>
              </a:solidFill>
            </a:endParaRPr>
          </a:p>
        </p:txBody>
      </p:sp>
      <p:sp>
        <p:nvSpPr>
          <p:cNvPr id="11" name="Text 8"/>
          <p:cNvSpPr/>
          <p:nvPr/>
        </p:nvSpPr>
        <p:spPr>
          <a:xfrm>
            <a:off x="11030244" y="28684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E5677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Додавання витрат</a:t>
            </a:r>
            <a:endParaRPr lang="en-US" sz="2200" dirty="0">
              <a:solidFill>
                <a:srgbClr val="3E5677"/>
              </a:solidFill>
            </a:endParaRPr>
          </a:p>
        </p:txBody>
      </p:sp>
      <p:sp>
        <p:nvSpPr>
          <p:cNvPr id="12" name="Text 9"/>
          <p:cNvSpPr/>
          <p:nvPr/>
        </p:nvSpPr>
        <p:spPr>
          <a:xfrm>
            <a:off x="11030244" y="3358873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E5677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Сума</a:t>
            </a:r>
            <a:endParaRPr lang="en-US" sz="1750" dirty="0">
              <a:solidFill>
                <a:srgbClr val="3E5677"/>
              </a:solidFill>
            </a:endParaRPr>
          </a:p>
        </p:txBody>
      </p:sp>
      <p:sp>
        <p:nvSpPr>
          <p:cNvPr id="13" name="Text 10"/>
          <p:cNvSpPr/>
          <p:nvPr/>
        </p:nvSpPr>
        <p:spPr>
          <a:xfrm>
            <a:off x="11030244" y="3801071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E5677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Категорія</a:t>
            </a:r>
            <a:endParaRPr lang="en-US" sz="1750" dirty="0">
              <a:solidFill>
                <a:srgbClr val="3E5677"/>
              </a:solidFill>
            </a:endParaRPr>
          </a:p>
        </p:txBody>
      </p:sp>
      <p:sp>
        <p:nvSpPr>
          <p:cNvPr id="14" name="Text 11"/>
          <p:cNvSpPr/>
          <p:nvPr/>
        </p:nvSpPr>
        <p:spPr>
          <a:xfrm>
            <a:off x="11030244" y="4243269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E5677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Опис</a:t>
            </a:r>
            <a:endParaRPr lang="en-US" sz="1750" dirty="0">
              <a:solidFill>
                <a:srgbClr val="3E5677"/>
              </a:solidFill>
            </a:endParaRPr>
          </a:p>
        </p:txBody>
      </p:sp>
      <p:sp>
        <p:nvSpPr>
          <p:cNvPr id="16" name="Text 13"/>
          <p:cNvSpPr/>
          <p:nvPr/>
        </p:nvSpPr>
        <p:spPr>
          <a:xfrm>
            <a:off x="7138567" y="57440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E5677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Історія витрат</a:t>
            </a:r>
            <a:endParaRPr lang="en-US" sz="2200" dirty="0">
              <a:solidFill>
                <a:srgbClr val="3E5677"/>
              </a:solidFill>
            </a:endParaRPr>
          </a:p>
        </p:txBody>
      </p:sp>
      <p:sp>
        <p:nvSpPr>
          <p:cNvPr id="17" name="Text 14"/>
          <p:cNvSpPr/>
          <p:nvPr/>
        </p:nvSpPr>
        <p:spPr>
          <a:xfrm>
            <a:off x="7138567" y="6234470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E5677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Витрати відображаються у списку з підсумками для зручного контролю.</a:t>
            </a:r>
            <a:endParaRPr lang="en-US" sz="1750" dirty="0">
              <a:solidFill>
                <a:srgbClr val="3E5677"/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5003BBF-1561-444E-8AA5-690AEFF652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54" t="4998" r="6238" b="10619"/>
          <a:stretch/>
        </p:blipFill>
        <p:spPr>
          <a:xfrm>
            <a:off x="1559859" y="4313509"/>
            <a:ext cx="3571539" cy="30707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386EAF6E-615B-4826-BA9F-6F85B0E6318C}"/>
              </a:ext>
            </a:extLst>
          </p:cNvPr>
          <p:cNvSpPr/>
          <p:nvPr/>
        </p:nvSpPr>
        <p:spPr>
          <a:xfrm>
            <a:off x="-1" y="0"/>
            <a:ext cx="14630400" cy="822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16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4D06C0C-4EB8-46B8-8814-DE18AB29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5484"/>
            <a:ext cx="6648226" cy="310717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86983"/>
            <a:ext cx="1011864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E5677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Стиль та зручність використання</a:t>
            </a:r>
            <a:endParaRPr lang="en-US" sz="4450" dirty="0">
              <a:solidFill>
                <a:srgbClr val="3E5677"/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453592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46137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E5677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Сучасний дизайн</a:t>
            </a:r>
            <a:endParaRPr lang="en-US" sz="2200" dirty="0">
              <a:solidFill>
                <a:srgbClr val="3E5677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1530906" y="5104209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E5677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Темна тема та шрифт Roboto забезпечують стильний вигляд.</a:t>
            </a:r>
            <a:endParaRPr lang="en-US" sz="1750" dirty="0">
              <a:solidFill>
                <a:srgbClr val="3E5677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7457003" y="453592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8194119" y="46137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E5677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Зручність</a:t>
            </a:r>
            <a:endParaRPr lang="en-US" sz="2200" dirty="0">
              <a:solidFill>
                <a:srgbClr val="3E5677"/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8194119" y="5104209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E5677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Градієнтні кнопки та поля введення роблять введення даних простим.</a:t>
            </a:r>
            <a:endParaRPr lang="en-US" sz="1750" dirty="0">
              <a:solidFill>
                <a:srgbClr val="3E5677"/>
              </a:solidFill>
            </a:endParaRPr>
          </a:p>
        </p:txBody>
      </p:sp>
      <p:sp>
        <p:nvSpPr>
          <p:cNvPr id="10" name="Shape 7"/>
          <p:cNvSpPr/>
          <p:nvPr/>
        </p:nvSpPr>
        <p:spPr>
          <a:xfrm>
            <a:off x="793790" y="628364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530906" y="63615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E5677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Навігація</a:t>
            </a:r>
            <a:endParaRPr lang="en-US" sz="2200" dirty="0">
              <a:solidFill>
                <a:srgbClr val="3E5677"/>
              </a:solidFill>
            </a:endParaRPr>
          </a:p>
        </p:txBody>
      </p:sp>
      <p:sp>
        <p:nvSpPr>
          <p:cNvPr id="12" name="Text 9"/>
          <p:cNvSpPr/>
          <p:nvPr/>
        </p:nvSpPr>
        <p:spPr>
          <a:xfrm>
            <a:off x="1530906" y="6851928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E5677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Кнопки "Назад" та "Головна сторінка" для швидкого переміщення.</a:t>
            </a:r>
            <a:endParaRPr lang="en-US" sz="1750" dirty="0">
              <a:solidFill>
                <a:srgbClr val="3E5677"/>
              </a:solidFill>
            </a:endParaRPr>
          </a:p>
        </p:txBody>
      </p:sp>
      <p:sp>
        <p:nvSpPr>
          <p:cNvPr id="13" name="Shape 10"/>
          <p:cNvSpPr/>
          <p:nvPr/>
        </p:nvSpPr>
        <p:spPr>
          <a:xfrm>
            <a:off x="7457003" y="628364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8194119" y="6361509"/>
            <a:ext cx="307121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E5677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Випадаючий список</a:t>
            </a:r>
            <a:endParaRPr lang="en-US" sz="2200" dirty="0">
              <a:solidFill>
                <a:srgbClr val="3E5677"/>
              </a:solidFill>
            </a:endParaRPr>
          </a:p>
        </p:txBody>
      </p:sp>
      <p:sp>
        <p:nvSpPr>
          <p:cNvPr id="15" name="Text 12"/>
          <p:cNvSpPr/>
          <p:nvPr/>
        </p:nvSpPr>
        <p:spPr>
          <a:xfrm>
            <a:off x="8194119" y="685192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E5677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Легкий вибір категорії витрат без плутанини.</a:t>
            </a:r>
            <a:endParaRPr lang="en-US" sz="1750" dirty="0">
              <a:solidFill>
                <a:srgbClr val="3E567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323</Words>
  <Application>Microsoft Office PowerPoint</Application>
  <PresentationFormat>Довільний</PresentationFormat>
  <Paragraphs>65</Paragraphs>
  <Slides>10</Slides>
  <Notes>4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7" baseType="lpstr">
      <vt:lpstr>Calibri</vt:lpstr>
      <vt:lpstr>Calibri Light</vt:lpstr>
      <vt:lpstr>Consolas</vt:lpstr>
      <vt:lpstr>Arial</vt:lpstr>
      <vt:lpstr>Syne</vt:lpstr>
      <vt:lpstr>Syne Extra Bold</vt:lpstr>
      <vt:lpstr>Office Theme</vt:lpstr>
      <vt:lpstr>Управління бюджетом</vt:lpstr>
      <vt:lpstr>Презентація PowerPoint</vt:lpstr>
      <vt:lpstr>Презентація PowerPoint</vt:lpstr>
      <vt:lpstr>Додавання витрат, доходів та їх перегляд </vt:lpstr>
      <vt:lpstr>Презентація PowerPoint</vt:lpstr>
      <vt:lpstr>Управління бюджетом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Snow Shadow</cp:lastModifiedBy>
  <cp:revision>5</cp:revision>
  <dcterms:created xsi:type="dcterms:W3CDTF">2025-05-01T20:49:31Z</dcterms:created>
  <dcterms:modified xsi:type="dcterms:W3CDTF">2025-05-12T07:16:34Z</dcterms:modified>
</cp:coreProperties>
</file>