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C9C13-4E94-4985-A595-4BA7DD70A34E}">
  <a:tblStyle styleId="{940C9C13-4E94-4985-A595-4BA7DD70A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Lat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Lato-italic.fntdata"/><Relationship Id="rId23" Type="http://schemas.openxmlformats.org/officeDocument/2006/relationships/slide" Target="slides/slide18.xml"/><Relationship Id="rId67" Type="http://schemas.openxmlformats.org/officeDocument/2006/relationships/font" Target="fonts/Lato-bold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bold.fntdata"/><Relationship Id="rId14" Type="http://schemas.openxmlformats.org/officeDocument/2006/relationships/slide" Target="slides/slide9.xml"/><Relationship Id="rId58" Type="http://schemas.openxmlformats.org/officeDocument/2006/relationships/font" Target="fonts/Ralew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00d7c42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00d7c4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00d7c42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00d7c4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315208a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315208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315208a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315208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315208a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5315208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315208a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5315208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315208a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5315208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5315208a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5315208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5315208a6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5315208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00d7c42b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00d7c4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00d7c42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00d7c4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1ecfbe95_5_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1ecfbe95_5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1ecfbe95_5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b1ecfbe95_5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315208a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315208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5315208a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5315208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1ecfbe95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1ecfbe95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mais atuais (2017)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b1ecfbe95_5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b1ecfbe95_5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Citar que o empate é um ponto de trabalho futuro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20ca9879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520ca987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Citar que o empate é um ponto de trabalho futuro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520ca9879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520ca987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Citar que o empate é um ponto de trabalho futuro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b1ecfbe95_5_4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b1ecfbe95_5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b1ecfbe95_5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b1ecfbe95_5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315208a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31520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b00d7c42b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b00d7c42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1ecfbe95_5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b1ecfbe95_5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Vermelho e verde, contudo, lembrar dos daltonicos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520ca9879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520ca987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Vermelho e verde, contudo, lembrar dos daltonicos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520ca9879_2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520ca9879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Vermelho e verde, contudo, lembrar dos daltonicos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520ca9879_2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520ca9879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Vermelho e verde, contudo, lembrar dos daltonicos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520ca9879_2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520ca9879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Vermelho e verde, contudo, lembrar dos daltonicos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bdb50f30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bdb50f3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520ca9879_2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520ca9879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520ca9879_2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520ca9879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00d7c42b_0_4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00d7c42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064cb2d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064cb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520ca9879_2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520ca9879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520ca9879_2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520ca9879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Revisar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b1ecfbe95_5_8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b1ecfbe95_5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Adicionar legenda classe e predito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520ca9879_2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520ca9879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3520ca9879_2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3520ca9879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Revisar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520ca9879_2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520ca9879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520ca9879_2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520ca9879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Revisar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520ca9879_2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520ca9879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520ca9879_2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3520ca9879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Parenteses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b00d7c42b_0_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b00d7c42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315208a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315208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b00d7c42b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b00d7c42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b00d7c42b_0_4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b00d7c42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b1ecfbe95_5_8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b1ecfbe95_5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315208a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315208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00d7c42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00d7c4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315208a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315208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9c5e76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9c5e7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2185C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2000">
                <a:solidFill>
                  <a:srgbClr val="000000"/>
                </a:solidFill>
              </a:defRPr>
            </a:lvl1pPr>
            <a:lvl2pPr lvl="1">
              <a:buNone/>
              <a:defRPr sz="2000">
                <a:solidFill>
                  <a:srgbClr val="000000"/>
                </a:solidFill>
              </a:defRPr>
            </a:lvl2pPr>
            <a:lvl3pPr lvl="2">
              <a:buNone/>
              <a:defRPr sz="2000">
                <a:solidFill>
                  <a:srgbClr val="000000"/>
                </a:solidFill>
              </a:defRPr>
            </a:lvl3pPr>
            <a:lvl4pPr lvl="3">
              <a:buNone/>
              <a:defRPr sz="2000">
                <a:solidFill>
                  <a:srgbClr val="000000"/>
                </a:solidFill>
              </a:defRPr>
            </a:lvl4pPr>
            <a:lvl5pPr lvl="4">
              <a:buNone/>
              <a:defRPr sz="2000">
                <a:solidFill>
                  <a:srgbClr val="000000"/>
                </a:solidFill>
              </a:defRPr>
            </a:lvl5pPr>
            <a:lvl6pPr lvl="5">
              <a:buNone/>
              <a:defRPr sz="2000">
                <a:solidFill>
                  <a:srgbClr val="000000"/>
                </a:solidFill>
              </a:defRPr>
            </a:lvl6pPr>
            <a:lvl7pPr lvl="6">
              <a:buNone/>
              <a:defRPr sz="2000">
                <a:solidFill>
                  <a:srgbClr val="000000"/>
                </a:solidFill>
              </a:defRPr>
            </a:lvl7pPr>
            <a:lvl8pPr lvl="7">
              <a:buNone/>
              <a:defRPr sz="2000">
                <a:solidFill>
                  <a:srgbClr val="000000"/>
                </a:solidFill>
              </a:defRPr>
            </a:lvl8pPr>
            <a:lvl9pPr lvl="8">
              <a:buNone/>
              <a:defRPr sz="2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7" name="Google Shape;67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427800" y="1384775"/>
            <a:ext cx="82884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Uso de redes neurais convolucionais na classificação de nódulos tireoidianos através de</a:t>
            </a:r>
            <a:r>
              <a:rPr lang="en" sz="3400">
                <a:solidFill>
                  <a:srgbClr val="000000"/>
                </a:solidFill>
              </a:rPr>
              <a:t> </a:t>
            </a:r>
            <a:r>
              <a:rPr lang="en" sz="3400">
                <a:solidFill>
                  <a:srgbClr val="000000"/>
                </a:solidFill>
              </a:rPr>
              <a:t>ultrassonografia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600150" y="1910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Pontifícia Universidade Católica de Minas Gerais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Curso de Ciência da Computação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Trabalho de Conclusão de Curso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772500" y="39447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Igor Machado Seixas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600150" y="54756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Alexei M. C. Machado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Orientador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Redes Neurais Convolucionais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Materiais e Métodos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Experimentos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Conclusões e Trabalhos Futuros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390375" y="874075"/>
            <a:ext cx="3524400" cy="170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Diferenças entre os tipos de rede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Arquitetura da rede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Escolha das redes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flipH="1" rot="10800000">
            <a:off x="4180750" y="1057450"/>
            <a:ext cx="1228800" cy="16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 flipH="1" rot="10800000">
            <a:off x="4229250" y="2223250"/>
            <a:ext cx="11808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Diferença entre os tipos de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Redes Neurais Artificiais (NN)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Alto custo computacional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Desconsidera a estrutura espacial das imagens</a:t>
            </a:r>
            <a:endParaRPr>
              <a:solidFill>
                <a:schemeClr val="dk1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>
                <a:solidFill>
                  <a:schemeClr val="dk1"/>
                </a:solidFill>
              </a:rPr>
              <a:t>Pixels de entrada são tratados da mesma forma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Construção de uma arquitetura análoga ao cérebro humano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Padrão de conectividade na região do Visual Cortex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Arquitetura da rede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LeNet-5, Lecun et al. 1998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50" y="2314460"/>
            <a:ext cx="9143998" cy="344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Critérios escolhidos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Validação técnica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Similaridade</a:t>
            </a:r>
            <a:r>
              <a:rPr lang="en">
                <a:solidFill>
                  <a:schemeClr val="dk1"/>
                </a:solidFill>
              </a:rPr>
              <a:t> com o problema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Eficiência na execução dos treinamentos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Redes Escolhidas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58175" y="4772475"/>
            <a:ext cx="1442700" cy="7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2204407" y="4772475"/>
            <a:ext cx="1442700" cy="7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850639" y="4772475"/>
            <a:ext cx="1442700" cy="7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496872" y="4772475"/>
            <a:ext cx="1442700" cy="7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DenseNet121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143123" y="4772475"/>
            <a:ext cx="1442700" cy="7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AlexNet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</a:rPr>
              <a:t>Krizhevsky et al. 2012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25" y="2608975"/>
            <a:ext cx="6838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893700" y="5790325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Fonte: Packtpub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MobileNet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</a:rPr>
              <a:t>Howard et al. 2017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3047125"/>
            <a:ext cx="71913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GoogLeNet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</a:rPr>
              <a:t>Szegedy et al. 2015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12" y="2434725"/>
            <a:ext cx="5519375" cy="39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DenseNet121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</a:rPr>
              <a:t>Gao et al. 2016</a:t>
            </a:r>
            <a:endParaRPr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351800"/>
            <a:ext cx="64579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93700" y="274650"/>
            <a:ext cx="8079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Redes Neurais Convolucionais</a:t>
            </a:r>
            <a:r>
              <a:rPr lang="en" sz="2100">
                <a:solidFill>
                  <a:srgbClr val="000000"/>
                </a:solidFill>
              </a:rPr>
              <a:t> - CNN</a:t>
            </a:r>
            <a:br>
              <a:rPr lang="en">
                <a:solidFill>
                  <a:srgbClr val="000000"/>
                </a:solidFill>
              </a:rPr>
            </a:br>
            <a:r>
              <a:rPr lang="en" sz="2700">
                <a:solidFill>
                  <a:srgbClr val="000000"/>
                </a:solidFill>
              </a:rPr>
              <a:t>Escolha das redes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VGG16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</a:rPr>
              <a:t>Simonyan et al. 2015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2340038"/>
            <a:ext cx="6334126" cy="40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893700" y="6095125"/>
            <a:ext cx="21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Fonte: Ferguson et 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Redes Neurais Convolucionais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Materiais e Métodos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Experimentos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Conclusões e Trabalhos Futuros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Redes Neurais Convolucionais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Materiais e Métodos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Experimentos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Conclusões e Trabalhos Futuros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Materiais e Métodos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31"/>
          <p:cNvGrpSpPr/>
          <p:nvPr/>
        </p:nvGrpSpPr>
        <p:grpSpPr>
          <a:xfrm>
            <a:off x="1474957" y="4288666"/>
            <a:ext cx="6194105" cy="997509"/>
            <a:chOff x="1474957" y="1583566"/>
            <a:chExt cx="6194105" cy="997509"/>
          </a:xfrm>
        </p:grpSpPr>
        <p:sp>
          <p:nvSpPr>
            <p:cNvPr id="241" name="Google Shape;241;p31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3" name="Google Shape;243;p31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244" name="Google Shape;244;p31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Aumento de Dados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6" name="Google Shape;246;p31"/>
          <p:cNvGrpSpPr/>
          <p:nvPr/>
        </p:nvGrpSpPr>
        <p:grpSpPr>
          <a:xfrm>
            <a:off x="1474957" y="3251241"/>
            <a:ext cx="6194105" cy="997509"/>
            <a:chOff x="1474957" y="1583566"/>
            <a:chExt cx="6194105" cy="997509"/>
          </a:xfrm>
        </p:grpSpPr>
        <p:sp>
          <p:nvSpPr>
            <p:cNvPr id="247" name="Google Shape;247;p31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9" name="Google Shape;249;p31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250" name="Google Shape;250;p31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Segmentação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2" name="Google Shape;252;p31"/>
          <p:cNvGrpSpPr/>
          <p:nvPr/>
        </p:nvGrpSpPr>
        <p:grpSpPr>
          <a:xfrm>
            <a:off x="1474957" y="2213816"/>
            <a:ext cx="6194105" cy="997509"/>
            <a:chOff x="1474957" y="1583566"/>
            <a:chExt cx="6194105" cy="997509"/>
          </a:xfrm>
        </p:grpSpPr>
        <p:sp>
          <p:nvSpPr>
            <p:cNvPr id="253" name="Google Shape;253;p31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" name="Google Shape;255;p31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Seleção das Imagens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8" name="Google Shape;258;p31"/>
          <p:cNvGrpSpPr/>
          <p:nvPr/>
        </p:nvGrpSpPr>
        <p:grpSpPr>
          <a:xfrm>
            <a:off x="1474957" y="1176391"/>
            <a:ext cx="6194105" cy="997509"/>
            <a:chOff x="1474957" y="1292516"/>
            <a:chExt cx="6194105" cy="997509"/>
          </a:xfrm>
        </p:grpSpPr>
        <p:sp>
          <p:nvSpPr>
            <p:cNvPr id="259" name="Google Shape;259;p31"/>
            <p:cNvSpPr/>
            <p:nvPr/>
          </p:nvSpPr>
          <p:spPr>
            <a:xfrm>
              <a:off x="1474957" y="129275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1474957" y="129251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1" name="Google Shape;261;p31"/>
            <p:cNvGrpSpPr/>
            <p:nvPr/>
          </p:nvGrpSpPr>
          <p:grpSpPr>
            <a:xfrm>
              <a:off x="2366984" y="1292525"/>
              <a:ext cx="5302078" cy="997500"/>
              <a:chOff x="311782" y="2888491"/>
              <a:chExt cx="891900" cy="997500"/>
            </a:xfrm>
          </p:grpSpPr>
          <p:sp>
            <p:nvSpPr>
              <p:cNvPr id="262" name="Google Shape;262;p31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Base de Dados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64" name="Google Shape;264;p31"/>
          <p:cNvGrpSpPr/>
          <p:nvPr/>
        </p:nvGrpSpPr>
        <p:grpSpPr>
          <a:xfrm>
            <a:off x="1474957" y="5326091"/>
            <a:ext cx="6194105" cy="997509"/>
            <a:chOff x="1474957" y="1583566"/>
            <a:chExt cx="6194105" cy="997509"/>
          </a:xfrm>
        </p:grpSpPr>
        <p:sp>
          <p:nvSpPr>
            <p:cNvPr id="265" name="Google Shape;265;p31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SVM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1474957" y="1583805"/>
            <a:ext cx="891900" cy="997200"/>
          </a:xfrm>
          <a:prstGeom prst="rect">
            <a:avLst/>
          </a:prstGeom>
          <a:solidFill>
            <a:srgbClr val="0D5DDF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474957" y="1583566"/>
            <a:ext cx="891900" cy="997500"/>
          </a:xfrm>
          <a:prstGeom prst="rect">
            <a:avLst/>
          </a:prstGeom>
          <a:solidFill>
            <a:srgbClr val="0E65F0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7" name="Google Shape;277;p32"/>
          <p:cNvGrpSpPr/>
          <p:nvPr/>
        </p:nvGrpSpPr>
        <p:grpSpPr>
          <a:xfrm>
            <a:off x="2366984" y="1583575"/>
            <a:ext cx="5302078" cy="997500"/>
            <a:chOff x="311782" y="2888491"/>
            <a:chExt cx="891900" cy="997500"/>
          </a:xfrm>
        </p:grpSpPr>
        <p:sp>
          <p:nvSpPr>
            <p:cNvPr id="278" name="Google Shape;278;p32"/>
            <p:cNvSpPr/>
            <p:nvPr/>
          </p:nvSpPr>
          <p:spPr>
            <a:xfrm>
              <a:off x="311782" y="2888730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11782" y="2888491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Base de Dados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1543575" y="2827200"/>
            <a:ext cx="6293125" cy="3158075"/>
            <a:chOff x="1543575" y="2827200"/>
            <a:chExt cx="6293125" cy="3158075"/>
          </a:xfrm>
        </p:grpSpPr>
        <p:cxnSp>
          <p:nvCxnSpPr>
            <p:cNvPr id="281" name="Google Shape;281;p32"/>
            <p:cNvCxnSpPr/>
            <p:nvPr/>
          </p:nvCxnSpPr>
          <p:spPr>
            <a:xfrm>
              <a:off x="4572000" y="2979600"/>
              <a:ext cx="0" cy="223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32"/>
            <p:cNvSpPr txBox="1"/>
            <p:nvPr/>
          </p:nvSpPr>
          <p:spPr>
            <a:xfrm>
              <a:off x="1610025" y="2827200"/>
              <a:ext cx="2610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Benignas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3" name="Google Shape;283;p32"/>
            <p:cNvPicPr preferRelativeResize="0"/>
            <p:nvPr/>
          </p:nvPicPr>
          <p:blipFill rotWithShape="1">
            <a:blip r:embed="rId3">
              <a:alphaModFix/>
            </a:blip>
            <a:srcRect b="19417" l="15656" r="17062" t="13301"/>
            <a:stretch/>
          </p:blipFill>
          <p:spPr>
            <a:xfrm>
              <a:off x="2443538" y="3950738"/>
              <a:ext cx="942975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2"/>
            <p:cNvSpPr txBox="1"/>
            <p:nvPr/>
          </p:nvSpPr>
          <p:spPr>
            <a:xfrm>
              <a:off x="1543575" y="3321500"/>
              <a:ext cx="27429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22222"/>
                  </a:solidFill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rPr>
                <a:t> 61 imagens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32"/>
            <p:cNvSpPr txBox="1"/>
            <p:nvPr/>
          </p:nvSpPr>
          <p:spPr>
            <a:xfrm>
              <a:off x="3059400" y="4335900"/>
              <a:ext cx="5991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2 e 3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6" name="Google Shape;286;p32"/>
            <p:cNvSpPr txBox="1"/>
            <p:nvPr/>
          </p:nvSpPr>
          <p:spPr>
            <a:xfrm>
              <a:off x="1929800" y="4348350"/>
              <a:ext cx="8919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TI-RADS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3200550" y="5299475"/>
              <a:ext cx="27429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22222"/>
                  </a:solidFill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rPr>
                <a:t>TI-RADS 4</a:t>
              </a:r>
              <a:endParaRPr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22222"/>
                  </a:solidFill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rPr>
                <a:t>241 imagens</a:t>
              </a:r>
              <a:endParaRPr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8" name="Google Shape;288;p32"/>
            <p:cNvSpPr txBox="1"/>
            <p:nvPr/>
          </p:nvSpPr>
          <p:spPr>
            <a:xfrm>
              <a:off x="4847775" y="2827200"/>
              <a:ext cx="2610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ato"/>
                  <a:ea typeface="Lato"/>
                  <a:cs typeface="Lato"/>
                  <a:sym typeface="Lato"/>
                </a:rPr>
                <a:t>Malignas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9" name="Google Shape;289;p32"/>
            <p:cNvPicPr preferRelativeResize="0"/>
            <p:nvPr/>
          </p:nvPicPr>
          <p:blipFill rotWithShape="1">
            <a:blip r:embed="rId3">
              <a:alphaModFix/>
            </a:blip>
            <a:srcRect b="19417" l="15656" r="17062" t="13301"/>
            <a:stretch/>
          </p:blipFill>
          <p:spPr>
            <a:xfrm>
              <a:off x="5681288" y="3950738"/>
              <a:ext cx="942975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32"/>
            <p:cNvSpPr txBox="1"/>
            <p:nvPr/>
          </p:nvSpPr>
          <p:spPr>
            <a:xfrm>
              <a:off x="4781325" y="3321500"/>
              <a:ext cx="27429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22222"/>
                  </a:solidFill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rPr>
                <a:t>286 imagens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6322300" y="4335900"/>
              <a:ext cx="15144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4a, 4b, 4c, 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5171700" y="4335900"/>
              <a:ext cx="8919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TI-RADS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3" name="Google Shape;293;p32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Materiais e Métodos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1474957" y="1583805"/>
            <a:ext cx="891900" cy="997200"/>
          </a:xfrm>
          <a:prstGeom prst="rect">
            <a:avLst/>
          </a:prstGeom>
          <a:solidFill>
            <a:srgbClr val="0D5DDF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1474957" y="1583566"/>
            <a:ext cx="891900" cy="997500"/>
          </a:xfrm>
          <a:prstGeom prst="rect">
            <a:avLst/>
          </a:prstGeom>
          <a:solidFill>
            <a:srgbClr val="0E65F0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33"/>
          <p:cNvGrpSpPr/>
          <p:nvPr/>
        </p:nvGrpSpPr>
        <p:grpSpPr>
          <a:xfrm>
            <a:off x="2366984" y="1583575"/>
            <a:ext cx="5302078" cy="997500"/>
            <a:chOff x="311782" y="2888491"/>
            <a:chExt cx="891900" cy="997500"/>
          </a:xfrm>
        </p:grpSpPr>
        <p:sp>
          <p:nvSpPr>
            <p:cNvPr id="302" name="Google Shape;302;p33"/>
            <p:cNvSpPr/>
            <p:nvPr/>
          </p:nvSpPr>
          <p:spPr>
            <a:xfrm>
              <a:off x="311782" y="2888730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11782" y="2888491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Base de Dados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33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Materiais e Métodos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38" y="2733401"/>
            <a:ext cx="8379136" cy="315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6" name="Google Shape;306;p33"/>
          <p:cNvSpPr txBox="1"/>
          <p:nvPr/>
        </p:nvSpPr>
        <p:spPr>
          <a:xfrm>
            <a:off x="382450" y="5932925"/>
            <a:ext cx="21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Pedraza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et 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1474957" y="1583805"/>
            <a:ext cx="891900" cy="997200"/>
          </a:xfrm>
          <a:prstGeom prst="rect">
            <a:avLst/>
          </a:prstGeom>
          <a:solidFill>
            <a:srgbClr val="0D5DDF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1474957" y="1583566"/>
            <a:ext cx="891900" cy="997500"/>
          </a:xfrm>
          <a:prstGeom prst="rect">
            <a:avLst/>
          </a:prstGeom>
          <a:solidFill>
            <a:srgbClr val="0E65F0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" name="Google Shape;314;p34"/>
          <p:cNvGrpSpPr/>
          <p:nvPr/>
        </p:nvGrpSpPr>
        <p:grpSpPr>
          <a:xfrm>
            <a:off x="2366984" y="1583575"/>
            <a:ext cx="5302078" cy="997500"/>
            <a:chOff x="311782" y="2888491"/>
            <a:chExt cx="891900" cy="997500"/>
          </a:xfrm>
        </p:grpSpPr>
        <p:sp>
          <p:nvSpPr>
            <p:cNvPr id="315" name="Google Shape;315;p34"/>
            <p:cNvSpPr/>
            <p:nvPr/>
          </p:nvSpPr>
          <p:spPr>
            <a:xfrm>
              <a:off x="311782" y="2888730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11782" y="2888491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Base de Dados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34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Materiais e Métodos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382450" y="5856725"/>
            <a:ext cx="21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Fonte: Pedraza et 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50" y="2808924"/>
            <a:ext cx="5472701" cy="3047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35"/>
          <p:cNvGrpSpPr/>
          <p:nvPr/>
        </p:nvGrpSpPr>
        <p:grpSpPr>
          <a:xfrm>
            <a:off x="1474957" y="1583566"/>
            <a:ext cx="6194105" cy="997509"/>
            <a:chOff x="1474957" y="1583566"/>
            <a:chExt cx="6194105" cy="997509"/>
          </a:xfrm>
        </p:grpSpPr>
        <p:sp>
          <p:nvSpPr>
            <p:cNvPr id="326" name="Google Shape;326;p35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8" name="Google Shape;328;p35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329" name="Google Shape;329;p35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Seleção das Imagens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31" name="Google Shape;331;p35"/>
          <p:cNvSpPr txBox="1"/>
          <p:nvPr/>
        </p:nvSpPr>
        <p:spPr>
          <a:xfrm>
            <a:off x="1013550" y="4613900"/>
            <a:ext cx="3268800" cy="877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Grupo de Treino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70%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4861650" y="4613900"/>
            <a:ext cx="3268800" cy="877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Grupo de Teste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30%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610050" y="2747000"/>
            <a:ext cx="1923900" cy="525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Base de Dados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35"/>
          <p:cNvCxnSpPr>
            <a:stCxn id="333" idx="2"/>
            <a:endCxn id="335" idx="0"/>
          </p:cNvCxnSpPr>
          <p:nvPr/>
        </p:nvCxnSpPr>
        <p:spPr>
          <a:xfrm flipH="1">
            <a:off x="1766400" y="3272000"/>
            <a:ext cx="28056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>
            <a:stCxn id="333" idx="2"/>
            <a:endCxn id="337" idx="0"/>
          </p:cNvCxnSpPr>
          <p:nvPr/>
        </p:nvCxnSpPr>
        <p:spPr>
          <a:xfrm>
            <a:off x="4572000" y="3272000"/>
            <a:ext cx="28059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5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2867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2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24090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3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5313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4a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6536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4b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57759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4c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6898200" y="3700088"/>
            <a:ext cx="959100" cy="291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TI-RADS 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35"/>
          <p:cNvCxnSpPr>
            <a:stCxn id="333" idx="2"/>
            <a:endCxn id="339" idx="0"/>
          </p:cNvCxnSpPr>
          <p:nvPr/>
        </p:nvCxnSpPr>
        <p:spPr>
          <a:xfrm flipH="1">
            <a:off x="2888700" y="3272000"/>
            <a:ext cx="1683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33" idx="2"/>
            <a:endCxn id="340" idx="0"/>
          </p:cNvCxnSpPr>
          <p:nvPr/>
        </p:nvCxnSpPr>
        <p:spPr>
          <a:xfrm flipH="1">
            <a:off x="4010700" y="3272000"/>
            <a:ext cx="561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5"/>
          <p:cNvCxnSpPr>
            <a:stCxn id="333" idx="2"/>
            <a:endCxn id="341" idx="0"/>
          </p:cNvCxnSpPr>
          <p:nvPr/>
        </p:nvCxnSpPr>
        <p:spPr>
          <a:xfrm>
            <a:off x="4572000" y="3272000"/>
            <a:ext cx="561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>
            <a:stCxn id="333" idx="2"/>
            <a:endCxn id="342" idx="0"/>
          </p:cNvCxnSpPr>
          <p:nvPr/>
        </p:nvCxnSpPr>
        <p:spPr>
          <a:xfrm>
            <a:off x="4572000" y="3272000"/>
            <a:ext cx="16836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5"/>
          <p:cNvCxnSpPr>
            <a:stCxn id="331" idx="0"/>
            <a:endCxn id="335" idx="2"/>
          </p:cNvCxnSpPr>
          <p:nvPr/>
        </p:nvCxnSpPr>
        <p:spPr>
          <a:xfrm rot="10800000">
            <a:off x="1766250" y="3991100"/>
            <a:ext cx="8817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5"/>
          <p:cNvCxnSpPr>
            <a:stCxn id="332" idx="0"/>
            <a:endCxn id="335" idx="2"/>
          </p:cNvCxnSpPr>
          <p:nvPr/>
        </p:nvCxnSpPr>
        <p:spPr>
          <a:xfrm rot="10800000">
            <a:off x="1766250" y="3991100"/>
            <a:ext cx="47298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5"/>
          <p:cNvCxnSpPr>
            <a:stCxn id="332" idx="0"/>
            <a:endCxn id="339" idx="2"/>
          </p:cNvCxnSpPr>
          <p:nvPr/>
        </p:nvCxnSpPr>
        <p:spPr>
          <a:xfrm rot="10800000">
            <a:off x="2888550" y="3991100"/>
            <a:ext cx="36075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5"/>
          <p:cNvCxnSpPr>
            <a:stCxn id="331" idx="0"/>
            <a:endCxn id="339" idx="2"/>
          </p:cNvCxnSpPr>
          <p:nvPr/>
        </p:nvCxnSpPr>
        <p:spPr>
          <a:xfrm flipH="1" rot="10800000">
            <a:off x="2647950" y="3991100"/>
            <a:ext cx="2406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5"/>
          <p:cNvCxnSpPr>
            <a:stCxn id="331" idx="0"/>
            <a:endCxn id="340" idx="2"/>
          </p:cNvCxnSpPr>
          <p:nvPr/>
        </p:nvCxnSpPr>
        <p:spPr>
          <a:xfrm flipH="1" rot="10800000">
            <a:off x="2647950" y="3991100"/>
            <a:ext cx="13629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5"/>
          <p:cNvCxnSpPr>
            <a:stCxn id="332" idx="0"/>
            <a:endCxn id="340" idx="2"/>
          </p:cNvCxnSpPr>
          <p:nvPr/>
        </p:nvCxnSpPr>
        <p:spPr>
          <a:xfrm rot="10800000">
            <a:off x="4010850" y="3991100"/>
            <a:ext cx="24852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5"/>
          <p:cNvCxnSpPr>
            <a:stCxn id="331" idx="0"/>
            <a:endCxn id="341" idx="2"/>
          </p:cNvCxnSpPr>
          <p:nvPr/>
        </p:nvCxnSpPr>
        <p:spPr>
          <a:xfrm flipH="1" rot="10800000">
            <a:off x="2647950" y="3991100"/>
            <a:ext cx="24852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5"/>
          <p:cNvCxnSpPr>
            <a:stCxn id="332" idx="0"/>
            <a:endCxn id="341" idx="2"/>
          </p:cNvCxnSpPr>
          <p:nvPr/>
        </p:nvCxnSpPr>
        <p:spPr>
          <a:xfrm rot="10800000">
            <a:off x="5133150" y="3991100"/>
            <a:ext cx="13629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5"/>
          <p:cNvCxnSpPr>
            <a:stCxn id="332" idx="0"/>
            <a:endCxn id="342" idx="2"/>
          </p:cNvCxnSpPr>
          <p:nvPr/>
        </p:nvCxnSpPr>
        <p:spPr>
          <a:xfrm rot="10800000">
            <a:off x="6255450" y="3991100"/>
            <a:ext cx="2406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5"/>
          <p:cNvCxnSpPr>
            <a:stCxn id="331" idx="0"/>
            <a:endCxn id="342" idx="2"/>
          </p:cNvCxnSpPr>
          <p:nvPr/>
        </p:nvCxnSpPr>
        <p:spPr>
          <a:xfrm flipH="1" rot="10800000">
            <a:off x="2647950" y="3991100"/>
            <a:ext cx="36075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5"/>
          <p:cNvCxnSpPr>
            <a:stCxn id="331" idx="0"/>
            <a:endCxn id="337" idx="2"/>
          </p:cNvCxnSpPr>
          <p:nvPr/>
        </p:nvCxnSpPr>
        <p:spPr>
          <a:xfrm flipH="1" rot="10800000">
            <a:off x="2647950" y="3991100"/>
            <a:ext cx="47298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5"/>
          <p:cNvCxnSpPr>
            <a:stCxn id="332" idx="0"/>
            <a:endCxn id="337" idx="2"/>
          </p:cNvCxnSpPr>
          <p:nvPr/>
        </p:nvCxnSpPr>
        <p:spPr>
          <a:xfrm flipH="1" rot="10800000">
            <a:off x="6496050" y="3991100"/>
            <a:ext cx="881700" cy="6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5"/>
          <p:cNvSpPr txBox="1"/>
          <p:nvPr/>
        </p:nvSpPr>
        <p:spPr>
          <a:xfrm>
            <a:off x="6735000" y="2940475"/>
            <a:ext cx="21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Leitura do arquivo XML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5"/>
          <p:cNvSpPr/>
          <p:nvPr/>
        </p:nvSpPr>
        <p:spPr>
          <a:xfrm flipH="1" rot="-5400000">
            <a:off x="6351450" y="2991633"/>
            <a:ext cx="289200" cy="58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36"/>
          <p:cNvGrpSpPr/>
          <p:nvPr/>
        </p:nvGrpSpPr>
        <p:grpSpPr>
          <a:xfrm>
            <a:off x="1474957" y="1583566"/>
            <a:ext cx="6194105" cy="997509"/>
            <a:chOff x="1474957" y="1583566"/>
            <a:chExt cx="6194105" cy="997509"/>
          </a:xfrm>
        </p:grpSpPr>
        <p:sp>
          <p:nvSpPr>
            <p:cNvPr id="367" name="Google Shape;367;p36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9" name="Google Shape;369;p36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370" name="Google Shape;370;p36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Segmentação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72" name="Google Shape;372;p36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373" name="Google Shape;3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3460626"/>
            <a:ext cx="3093049" cy="198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4" name="Google Shape;3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250" y="4665824"/>
            <a:ext cx="1552575" cy="127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5" name="Google Shape;3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750" y="2849866"/>
            <a:ext cx="1247775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6" name="Google Shape;376;p36"/>
          <p:cNvSpPr/>
          <p:nvPr/>
        </p:nvSpPr>
        <p:spPr>
          <a:xfrm>
            <a:off x="3986750" y="3477950"/>
            <a:ext cx="2415900" cy="291000"/>
          </a:xfrm>
          <a:prstGeom prst="rightArrow">
            <a:avLst>
              <a:gd fmla="val 12500" name="adj1"/>
              <a:gd fmla="val 93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3986750" y="5082900"/>
            <a:ext cx="2415900" cy="291000"/>
          </a:xfrm>
          <a:prstGeom prst="rightArrow">
            <a:avLst>
              <a:gd fmla="val 12500" name="adj1"/>
              <a:gd fmla="val 93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1625" y="4239625"/>
            <a:ext cx="1843750" cy="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6"/>
          <p:cNvSpPr txBox="1"/>
          <p:nvPr/>
        </p:nvSpPr>
        <p:spPr>
          <a:xfrm>
            <a:off x="1475125" y="3077750"/>
            <a:ext cx="19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Imagem de Ultrassom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6"/>
          <p:cNvSpPr txBox="1"/>
          <p:nvPr/>
        </p:nvSpPr>
        <p:spPr>
          <a:xfrm>
            <a:off x="4229750" y="3842650"/>
            <a:ext cx="20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Leitura e Recorte da Região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37"/>
          <p:cNvGrpSpPr/>
          <p:nvPr/>
        </p:nvGrpSpPr>
        <p:grpSpPr>
          <a:xfrm>
            <a:off x="1474957" y="1583566"/>
            <a:ext cx="6194105" cy="997509"/>
            <a:chOff x="1474957" y="1583566"/>
            <a:chExt cx="6194105" cy="997509"/>
          </a:xfrm>
        </p:grpSpPr>
        <p:sp>
          <p:nvSpPr>
            <p:cNvPr id="387" name="Google Shape;387;p37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9" name="Google Shape;389;p37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390" name="Google Shape;390;p37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Segmentação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92" name="Google Shape;392;p37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3460626"/>
            <a:ext cx="3093049" cy="198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4" name="Google Shape;394;p37"/>
          <p:cNvSpPr/>
          <p:nvPr/>
        </p:nvSpPr>
        <p:spPr>
          <a:xfrm>
            <a:off x="3986750" y="3477950"/>
            <a:ext cx="2415900" cy="291000"/>
          </a:xfrm>
          <a:prstGeom prst="rightArrow">
            <a:avLst>
              <a:gd fmla="val 12500" name="adj1"/>
              <a:gd fmla="val 93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986750" y="5082900"/>
            <a:ext cx="2415900" cy="291000"/>
          </a:xfrm>
          <a:prstGeom prst="rightArrow">
            <a:avLst>
              <a:gd fmla="val 12500" name="adj1"/>
              <a:gd fmla="val 937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25" y="4239625"/>
            <a:ext cx="1843750" cy="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1475125" y="3077750"/>
            <a:ext cx="19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Imagem de Ultrassom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4229750" y="3842650"/>
            <a:ext cx="20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Leitura e Recorte da Região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350" y="2891513"/>
            <a:ext cx="1278775" cy="127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0" name="Google Shape;40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0250" y="4480750"/>
            <a:ext cx="1278775" cy="127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474957" y="1583566"/>
            <a:ext cx="6194105" cy="997509"/>
            <a:chOff x="1474957" y="1583566"/>
            <a:chExt cx="6194105" cy="997509"/>
          </a:xfrm>
        </p:grpSpPr>
        <p:sp>
          <p:nvSpPr>
            <p:cNvPr id="407" name="Google Shape;407;p38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9" name="Google Shape;409;p38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410" name="Google Shape;410;p38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Segmentação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12" name="Google Shape;412;p38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413" name="Google Shape;4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75" y="3128000"/>
            <a:ext cx="2339725" cy="233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4" name="Google Shape;4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527" y="3127997"/>
            <a:ext cx="2339725" cy="233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5" name="Google Shape;415;p38"/>
          <p:cNvSpPr txBox="1"/>
          <p:nvPr/>
        </p:nvSpPr>
        <p:spPr>
          <a:xfrm>
            <a:off x="2321550" y="5645475"/>
            <a:ext cx="4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Imagens utilizadas pelas CNN com melhores resultados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1474957" y="1583805"/>
            <a:ext cx="891900" cy="997200"/>
          </a:xfrm>
          <a:prstGeom prst="rect">
            <a:avLst/>
          </a:prstGeom>
          <a:solidFill>
            <a:srgbClr val="0D5DDF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1474957" y="1583566"/>
            <a:ext cx="891900" cy="997500"/>
          </a:xfrm>
          <a:prstGeom prst="rect">
            <a:avLst/>
          </a:prstGeom>
          <a:solidFill>
            <a:srgbClr val="0E65F0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3" name="Google Shape;423;p39"/>
          <p:cNvGrpSpPr/>
          <p:nvPr/>
        </p:nvGrpSpPr>
        <p:grpSpPr>
          <a:xfrm>
            <a:off x="2366984" y="1583575"/>
            <a:ext cx="5302078" cy="997500"/>
            <a:chOff x="311782" y="2888491"/>
            <a:chExt cx="891900" cy="997500"/>
          </a:xfrm>
        </p:grpSpPr>
        <p:sp>
          <p:nvSpPr>
            <p:cNvPr id="424" name="Google Shape;424;p39"/>
            <p:cNvSpPr/>
            <p:nvPr/>
          </p:nvSpPr>
          <p:spPr>
            <a:xfrm>
              <a:off x="311782" y="2888730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11782" y="2888491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Aumento de Dados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39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427" name="Google Shape;4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3557625"/>
            <a:ext cx="1832050" cy="183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657604" y="3559251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700000">
            <a:off x="6635834" y="3559251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0" name="Google Shape;430;p39"/>
          <p:cNvSpPr/>
          <p:nvPr/>
        </p:nvSpPr>
        <p:spPr>
          <a:xfrm>
            <a:off x="2774250" y="3007050"/>
            <a:ext cx="1280400" cy="776100"/>
          </a:xfrm>
          <a:prstGeom prst="curvedDownArrow">
            <a:avLst>
              <a:gd fmla="val 23633" name="adj1"/>
              <a:gd fmla="val 50000" name="adj2"/>
              <a:gd fmla="val 31250" name="adj3"/>
            </a:avLst>
          </a:prstGeom>
          <a:solidFill>
            <a:srgbClr val="93C47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 flipH="1" rot="10800000">
            <a:off x="5468100" y="5050975"/>
            <a:ext cx="1280400" cy="776100"/>
          </a:xfrm>
          <a:prstGeom prst="curvedDownArrow">
            <a:avLst>
              <a:gd fmla="val 23633" name="adj1"/>
              <a:gd fmla="val 50000" name="adj2"/>
              <a:gd fmla="val 31250" name="adj3"/>
            </a:avLst>
          </a:prstGeom>
          <a:solidFill>
            <a:srgbClr val="93C47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1474957" y="1583566"/>
            <a:ext cx="6194105" cy="997509"/>
            <a:chOff x="1474957" y="1583566"/>
            <a:chExt cx="6194105" cy="997509"/>
          </a:xfrm>
        </p:grpSpPr>
        <p:sp>
          <p:nvSpPr>
            <p:cNvPr id="438" name="Google Shape;438;p40"/>
            <p:cNvSpPr/>
            <p:nvPr/>
          </p:nvSpPr>
          <p:spPr>
            <a:xfrm>
              <a:off x="1474957" y="1583805"/>
              <a:ext cx="891900" cy="9972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474957" y="1583566"/>
              <a:ext cx="891900" cy="997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0" name="Google Shape;440;p40"/>
            <p:cNvGrpSpPr/>
            <p:nvPr/>
          </p:nvGrpSpPr>
          <p:grpSpPr>
            <a:xfrm>
              <a:off x="2366984" y="1583575"/>
              <a:ext cx="5302078" cy="997500"/>
              <a:chOff x="311782" y="2888491"/>
              <a:chExt cx="891900" cy="997500"/>
            </a:xfrm>
          </p:grpSpPr>
          <p:sp>
            <p:nvSpPr>
              <p:cNvPr id="441" name="Google Shape;441;p40"/>
              <p:cNvSpPr/>
              <p:nvPr/>
            </p:nvSpPr>
            <p:spPr>
              <a:xfrm>
                <a:off x="311782" y="2888730"/>
                <a:ext cx="891900" cy="9972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311782" y="2888491"/>
                <a:ext cx="891900" cy="9975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SVM</a:t>
                </a:r>
                <a:endParaRPr b="1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43" name="Google Shape;443;p40"/>
          <p:cNvSpPr txBox="1"/>
          <p:nvPr/>
        </p:nvSpPr>
        <p:spPr>
          <a:xfrm>
            <a:off x="814050" y="2848425"/>
            <a:ext cx="75159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Imagens quadradas 160x160 pixels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Vetor de características: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Descritor de texturas de Haralick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Descritor de formas de momento de Hu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■"/>
            </a:pPr>
            <a:r>
              <a:rPr i="1" lang="en" sz="1800">
                <a:latin typeface="Comic Sans MS"/>
                <a:ea typeface="Comic Sans MS"/>
                <a:cs typeface="Comic Sans MS"/>
                <a:sym typeface="Comic Sans MS"/>
              </a:rPr>
              <a:t>h = −sign(h) ∗ log|h + 1|</a:t>
            </a:r>
            <a:endParaRPr i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0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Metodologia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445" name="Google Shape;4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3460475"/>
            <a:ext cx="49149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Contexto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93700" y="14176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Dificuldade na classificação patologias utilizando imagens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Problemas na tireoide são mais frequentes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O câncer na tireoide é o mais comum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Identificação obtida de exames da </a:t>
            </a:r>
            <a:r>
              <a:rPr lang="en" sz="2800">
                <a:solidFill>
                  <a:schemeClr val="dk1"/>
                </a:solidFill>
              </a:rPr>
              <a:t>região</a:t>
            </a:r>
            <a:r>
              <a:rPr lang="en" sz="2800">
                <a:solidFill>
                  <a:schemeClr val="dk1"/>
                </a:solidFill>
              </a:rPr>
              <a:t> do pescoço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1" name="Google Shape;451;p41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Redes Neurais Convolucionais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Materiais e Métodos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Experimentos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Conclusões e Trabalhos Futuros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52" name="Google Shape;452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893700" y="1199400"/>
            <a:ext cx="8049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Matriz  de Confusão: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94" y="1808700"/>
            <a:ext cx="4114716" cy="30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2"/>
          <p:cNvSpPr txBox="1"/>
          <p:nvPr/>
        </p:nvSpPr>
        <p:spPr>
          <a:xfrm>
            <a:off x="3774650" y="3400150"/>
            <a:ext cx="54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5203850" y="3400150"/>
            <a:ext cx="54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5203850" y="4468875"/>
            <a:ext cx="54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3774650" y="4468875"/>
            <a:ext cx="54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2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Experimento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3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1155375" y="2004600"/>
            <a:ext cx="2321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Acurácia =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4196788" y="1778850"/>
            <a:ext cx="1617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+ VN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43"/>
          <p:cNvCxnSpPr>
            <a:stCxn id="471" idx="3"/>
          </p:cNvCxnSpPr>
          <p:nvPr/>
        </p:nvCxnSpPr>
        <p:spPr>
          <a:xfrm>
            <a:off x="3477075" y="2309250"/>
            <a:ext cx="305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3"/>
          <p:cNvSpPr txBox="1"/>
          <p:nvPr/>
        </p:nvSpPr>
        <p:spPr>
          <a:xfrm>
            <a:off x="3432238" y="2309250"/>
            <a:ext cx="3146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+ VN + FP + FN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1531425" y="3708675"/>
            <a:ext cx="556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De todas as classificações, quantos % o modelo classificou corretamente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44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1155375" y="1975500"/>
            <a:ext cx="2321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Precisão =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4196788" y="1749750"/>
            <a:ext cx="1617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44"/>
          <p:cNvCxnSpPr>
            <a:stCxn id="482" idx="3"/>
          </p:cNvCxnSpPr>
          <p:nvPr/>
        </p:nvCxnSpPr>
        <p:spPr>
          <a:xfrm>
            <a:off x="3477075" y="2280150"/>
            <a:ext cx="305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4"/>
          <p:cNvSpPr txBox="1"/>
          <p:nvPr/>
        </p:nvSpPr>
        <p:spPr>
          <a:xfrm>
            <a:off x="3432238" y="2280150"/>
            <a:ext cx="3146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+ FP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1531425" y="3679575"/>
            <a:ext cx="556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De todas classificações positivas, que o modelo classificou, quantas estão corretas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5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787925" y="2040650"/>
            <a:ext cx="3056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Sensibilidade=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4564250" y="1814900"/>
            <a:ext cx="1617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5" name="Google Shape;495;p45"/>
          <p:cNvCxnSpPr>
            <a:stCxn id="493" idx="3"/>
          </p:cNvCxnSpPr>
          <p:nvPr/>
        </p:nvCxnSpPr>
        <p:spPr>
          <a:xfrm>
            <a:off x="3844625" y="2345300"/>
            <a:ext cx="305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5"/>
          <p:cNvSpPr txBox="1"/>
          <p:nvPr/>
        </p:nvSpPr>
        <p:spPr>
          <a:xfrm>
            <a:off x="3799700" y="2345300"/>
            <a:ext cx="3146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VP + FN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1898887" y="3766875"/>
            <a:ext cx="556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De todas classificações positivas, quantas estão corretas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6"/>
          <p:cNvSpPr txBox="1"/>
          <p:nvPr>
            <p:ph type="title"/>
          </p:nvPr>
        </p:nvSpPr>
        <p:spPr>
          <a:xfrm>
            <a:off x="893700" y="-1063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1014003" y="2011575"/>
            <a:ext cx="29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latin typeface="Lato"/>
                <a:ea typeface="Lato"/>
                <a:cs typeface="Lato"/>
                <a:sym typeface="Lato"/>
              </a:rPr>
              <a:t>F1-Score</a:t>
            </a:r>
            <a:r>
              <a:rPr lang="en" sz="3500">
                <a:latin typeface="Lato"/>
                <a:ea typeface="Lato"/>
                <a:cs typeface="Lato"/>
                <a:sym typeface="Lato"/>
              </a:rPr>
              <a:t> = 2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✕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3957600" y="1785825"/>
            <a:ext cx="3056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Precisão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✕ </a:t>
            </a:r>
            <a:r>
              <a:rPr i="1" lang="en" sz="2800">
                <a:latin typeface="Lato"/>
                <a:ea typeface="Lato"/>
                <a:cs typeface="Lato"/>
                <a:sym typeface="Lato"/>
              </a:rPr>
              <a:t>Recall</a:t>
            </a:r>
            <a:endParaRPr i="1"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6" name="Google Shape;506;p46"/>
          <p:cNvCxnSpPr>
            <a:stCxn id="504" idx="3"/>
          </p:cNvCxnSpPr>
          <p:nvPr/>
        </p:nvCxnSpPr>
        <p:spPr>
          <a:xfrm>
            <a:off x="3957603" y="2316225"/>
            <a:ext cx="305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6"/>
          <p:cNvSpPr txBox="1"/>
          <p:nvPr/>
        </p:nvSpPr>
        <p:spPr>
          <a:xfrm>
            <a:off x="3912900" y="2316225"/>
            <a:ext cx="3146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Precisão + </a:t>
            </a:r>
            <a:r>
              <a:rPr i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endParaRPr i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46"/>
          <p:cNvSpPr txBox="1"/>
          <p:nvPr/>
        </p:nvSpPr>
        <p:spPr>
          <a:xfrm>
            <a:off x="2231088" y="3737800"/>
            <a:ext cx="5125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Média harmônica entre precisão e </a:t>
            </a:r>
            <a:r>
              <a:rPr i="1" lang="en" sz="2000">
                <a:latin typeface="Lato"/>
                <a:ea typeface="Lato"/>
                <a:cs typeface="Lato"/>
                <a:sym typeface="Lato"/>
              </a:rPr>
              <a:t>recall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14" name="Google Shape;514;p47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Configuração inicial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15" name="Google Shape;515;p47"/>
          <p:cNvSpPr txBox="1"/>
          <p:nvPr/>
        </p:nvSpPr>
        <p:spPr>
          <a:xfrm>
            <a:off x="1013550" y="2711675"/>
            <a:ext cx="2804400" cy="75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Treinamento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75%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47"/>
          <p:cNvSpPr txBox="1"/>
          <p:nvPr/>
        </p:nvSpPr>
        <p:spPr>
          <a:xfrm>
            <a:off x="5463050" y="2711550"/>
            <a:ext cx="2488500" cy="75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Validação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25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%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47"/>
          <p:cNvSpPr txBox="1"/>
          <p:nvPr/>
        </p:nvSpPr>
        <p:spPr>
          <a:xfrm>
            <a:off x="3610050" y="1646250"/>
            <a:ext cx="1923900" cy="525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Grupo de Treino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8" name="Google Shape;518;p47"/>
          <p:cNvCxnSpPr>
            <a:stCxn id="517" idx="2"/>
            <a:endCxn id="515" idx="0"/>
          </p:cNvCxnSpPr>
          <p:nvPr/>
        </p:nvCxnSpPr>
        <p:spPr>
          <a:xfrm flipH="1">
            <a:off x="2415900" y="2171250"/>
            <a:ext cx="2156100" cy="54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47"/>
          <p:cNvCxnSpPr>
            <a:stCxn id="517" idx="2"/>
            <a:endCxn id="516" idx="0"/>
          </p:cNvCxnSpPr>
          <p:nvPr/>
        </p:nvCxnSpPr>
        <p:spPr>
          <a:xfrm>
            <a:off x="4572000" y="2171250"/>
            <a:ext cx="2135400" cy="54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7"/>
          <p:cNvSpPr/>
          <p:nvPr/>
        </p:nvSpPr>
        <p:spPr>
          <a:xfrm>
            <a:off x="1521450" y="3979925"/>
            <a:ext cx="61011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 Convolucional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(Pesos Randomizados e Pré-treinadas)</a:t>
            </a:r>
            <a:endParaRPr/>
          </a:p>
        </p:txBody>
      </p:sp>
      <p:cxnSp>
        <p:nvCxnSpPr>
          <p:cNvPr id="521" name="Google Shape;521;p47"/>
          <p:cNvCxnSpPr>
            <a:stCxn id="520" idx="0"/>
            <a:endCxn id="515" idx="2"/>
          </p:cNvCxnSpPr>
          <p:nvPr/>
        </p:nvCxnSpPr>
        <p:spPr>
          <a:xfrm rot="10800000">
            <a:off x="2415900" y="3464525"/>
            <a:ext cx="2156100" cy="5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7"/>
          <p:cNvCxnSpPr>
            <a:stCxn id="516" idx="2"/>
            <a:endCxn id="520" idx="0"/>
          </p:cNvCxnSpPr>
          <p:nvPr/>
        </p:nvCxnSpPr>
        <p:spPr>
          <a:xfrm flipH="1">
            <a:off x="4571900" y="3464250"/>
            <a:ext cx="2135400" cy="51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7"/>
          <p:cNvSpPr txBox="1"/>
          <p:nvPr/>
        </p:nvSpPr>
        <p:spPr>
          <a:xfrm>
            <a:off x="6632875" y="4923275"/>
            <a:ext cx="1923900" cy="525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Grupo de Teste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4" name="Google Shape;524;p47"/>
          <p:cNvCxnSpPr>
            <a:stCxn id="525" idx="0"/>
            <a:endCxn id="520" idx="2"/>
          </p:cNvCxnSpPr>
          <p:nvPr/>
        </p:nvCxnSpPr>
        <p:spPr>
          <a:xfrm rot="10800000">
            <a:off x="4572000" y="4827275"/>
            <a:ext cx="0" cy="71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7"/>
          <p:cNvSpPr/>
          <p:nvPr/>
        </p:nvSpPr>
        <p:spPr>
          <a:xfrm>
            <a:off x="3730650" y="5544275"/>
            <a:ext cx="1682700" cy="6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cxnSp>
        <p:nvCxnSpPr>
          <p:cNvPr id="526" name="Google Shape;526;p47"/>
          <p:cNvCxnSpPr>
            <a:endCxn id="523" idx="1"/>
          </p:cNvCxnSpPr>
          <p:nvPr/>
        </p:nvCxnSpPr>
        <p:spPr>
          <a:xfrm>
            <a:off x="4578475" y="5179775"/>
            <a:ext cx="20544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7"/>
          <p:cNvSpPr txBox="1"/>
          <p:nvPr/>
        </p:nvSpPr>
        <p:spPr>
          <a:xfrm>
            <a:off x="3492050" y="2706350"/>
            <a:ext cx="5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33" name="Google Shape;533;p48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Configuração inicial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34" name="Google Shape;534;p48"/>
          <p:cNvSpPr/>
          <p:nvPr/>
        </p:nvSpPr>
        <p:spPr>
          <a:xfrm>
            <a:off x="1521450" y="1632500"/>
            <a:ext cx="61011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 Convolucional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(Pesos Randomizados e Pré-treinadas)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1372650" y="2874350"/>
            <a:ext cx="6398700" cy="269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Condição de parada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Número de épocas: 3000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Função de perda &lt; 0,001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Taxa de aprendizado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Redução de 0,01 -&gt; 0,001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48"/>
          <p:cNvCxnSpPr/>
          <p:nvPr/>
        </p:nvCxnSpPr>
        <p:spPr>
          <a:xfrm flipH="1">
            <a:off x="2900250" y="2483225"/>
            <a:ext cx="863400" cy="38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8"/>
          <p:cNvCxnSpPr/>
          <p:nvPr/>
        </p:nvCxnSpPr>
        <p:spPr>
          <a:xfrm>
            <a:off x="5761875" y="2483225"/>
            <a:ext cx="776100" cy="38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43" name="Google Shape;543;p49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Classificação binária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44" name="Google Shape;544;p49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F1-Score da classe de menor quantidade de exemplos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Tempo médio: 415 minutos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Melhor resultado: MobileNet - 89% de acurácia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50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{940C9C13-4E94-4985-A595-4BA7DD70A34E}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MobileNet-L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MobileNet-S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DenseNet121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Acurácia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87%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86%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F1-Score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87%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82%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82%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Precisão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86%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0" name="Google Shape;550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  <p:sp>
        <p:nvSpPr>
          <p:cNvPr id="551" name="Google Shape;551;p50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Resultados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Classificação binária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Contexto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93700" y="14176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De acordo com a American Cancer Society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Em 2014 nos EUA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62.980 novos casos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1.890 mortes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Encontradas entre 42% a 76% das pessoas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10% dos casos podem ser malignos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57" name="Google Shape;557;p51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Classificação TI-RADS de Categoria 4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58" name="Google Shape;558;p51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F1-Score das três classes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Tempo médio: 89 minutos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Melhor resultado: DenseNet - 56% de acurácia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MobileNet teve mesmo resultado menor precisão e sensibilidade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52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{940C9C13-4E94-4985-A595-4BA7DD70A34E}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DenseNet121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MobileNet-S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GoogLeNet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Acurácia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F1-Score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55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Precisão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4" name="Google Shape;564;p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  <p:sp>
        <p:nvSpPr>
          <p:cNvPr id="565" name="Google Shape;565;p52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Resultados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chemeClr val="dk1"/>
                </a:solidFill>
              </a:rPr>
              <a:t>Classificação TI-RADS de Categoria 4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53"/>
          <p:cNvGraphicFramePr/>
          <p:nvPr/>
        </p:nvGraphicFramePr>
        <p:xfrm>
          <a:off x="2214450" y="242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{940C9C13-4E94-4985-A595-4BA7DD70A34E}</a:tableStyleId>
              </a:tblPr>
              <a:tblGrid>
                <a:gridCol w="1357325"/>
                <a:gridCol w="1357325"/>
                <a:gridCol w="1357325"/>
                <a:gridCol w="1357325"/>
              </a:tblGrid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4a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4b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4c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4a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4b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TI-RADS 4c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72" name="Google Shape;572;p53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Principais Resultados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Cenário 01 - Matriz de Confusão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73" name="Google Shape;573;p53"/>
          <p:cNvSpPr txBox="1"/>
          <p:nvPr/>
        </p:nvSpPr>
        <p:spPr>
          <a:xfrm rot="-5400000">
            <a:off x="917750" y="3759875"/>
            <a:ext cx="2004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Classe Original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53"/>
          <p:cNvSpPr txBox="1"/>
          <p:nvPr/>
        </p:nvSpPr>
        <p:spPr>
          <a:xfrm>
            <a:off x="3927100" y="1802600"/>
            <a:ext cx="2004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Classe Predita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80" name="Google Shape;580;p54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Classificação Individual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81" name="Google Shape;581;p54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F1-Score da classe de menor quantidade de exemplos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Redução da taxa de aprendizado 0,001 -&gt; 0,0001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Tempo médio: 263 minutos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Melhor resultado: MobileNet - 41% de acurácia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Google Shape;586;p5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{940C9C13-4E94-4985-A595-4BA7DD70A34E}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MobileNet-S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AlexNet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DenseNet121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Acurácia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37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F1-Score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Precisão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7" name="Google Shape;587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Resultados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chemeClr val="dk1"/>
                </a:solidFill>
              </a:rPr>
              <a:t>Classificação Individual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94" name="Google Shape;594;p56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Classificação SVM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95" name="Google Shape;595;p56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Treinamento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Um contra um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Um contra todos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Cascata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57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{940C9C13-4E94-4985-A595-4BA7DD70A34E}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Binária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Categoria 4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Individual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Acurácia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84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F1-Score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Precisão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51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1" name="Google Shape;601;p5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  <p:sp>
        <p:nvSpPr>
          <p:cNvPr id="602" name="Google Shape;602;p57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Resultados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chemeClr val="dk1"/>
                </a:solidFill>
              </a:rPr>
              <a:t>Classificação SVM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608" name="Google Shape;608;p58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Discussão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09" name="Google Shape;609;p58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Base de dados possui pouca representatividade de classes benignas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Maior base de dados e melhor pré-processamento podem melhorar resultados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Segmentação específica dos nódulos apresentou melhores resultados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MobileNet e DenseNet121 se destacaram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615" name="Google Shape;615;p59"/>
          <p:cNvSpPr txBox="1"/>
          <p:nvPr>
            <p:ph type="title"/>
          </p:nvPr>
        </p:nvSpPr>
        <p:spPr>
          <a:xfrm>
            <a:off x="752625" y="274650"/>
            <a:ext cx="835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Experimento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Discussão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16" name="Google Shape;616;p59"/>
          <p:cNvSpPr txBox="1"/>
          <p:nvPr>
            <p:ph idx="4294967295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SVM teve piores resultados em todas as classificações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Classificação binária com resultado próximo a 90%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Melhorar a classificação de categoria 4 poderá melhorar a individual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Faixa de malignidade: 3,3% a 72,4%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2" name="Google Shape;622;p60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Redes Neurais Convolucionais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Materiais e Métodos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>
                <a:solidFill>
                  <a:schemeClr val="dk2"/>
                </a:solidFill>
              </a:rPr>
              <a:t>Experimentos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Conclusões e Trabalhos Futuros</a:t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23" name="Google Shape;623;p6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Contexto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893700" y="14176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Classificação precoce dos nódulos na tireoide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Reduz o risco de morte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Reduz os custos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Evita necessidade de exames invasivos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Aumenta qualidade e expectativa de vida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Conclusões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29" name="Google Shape;629;p61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Classificação binária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Próximo a 90 de acurácia%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Classificação TI-RADS de Categoria 4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56% de acurácia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Classificação individual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41% de acurácia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Conclusões</a:t>
            </a:r>
            <a:br>
              <a:rPr lang="en" sz="3000">
                <a:solidFill>
                  <a:srgbClr val="000000"/>
                </a:solidFill>
              </a:rPr>
            </a:br>
            <a:r>
              <a:rPr lang="en" sz="3000">
                <a:solidFill>
                  <a:srgbClr val="000000"/>
                </a:solidFill>
              </a:rPr>
              <a:t>Trabalhos Futuros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36" name="Google Shape;636;p62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Testar melhores redes na classificação ACR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TI-RADS 1, 2, 3, 4, 5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Aplicar técnicas de pré-processamento e aumento de dados como em Chi J et al.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Realizar ajuste fino das melhores CNN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3"/>
          <p:cNvSpPr txBox="1"/>
          <p:nvPr>
            <p:ph type="ctrTitle"/>
          </p:nvPr>
        </p:nvSpPr>
        <p:spPr>
          <a:xfrm>
            <a:off x="427800" y="1384775"/>
            <a:ext cx="8288400" cy="21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Obrigado!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43" name="Google Shape;643;p63"/>
          <p:cNvSpPr txBox="1"/>
          <p:nvPr/>
        </p:nvSpPr>
        <p:spPr>
          <a:xfrm>
            <a:off x="600150" y="1910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Pontifícia Universidade Católica de Minas Gerais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Curso de Ciência da Computação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Trabalho de Conclusão de Curso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Google Shape;644;p63"/>
          <p:cNvSpPr txBox="1"/>
          <p:nvPr/>
        </p:nvSpPr>
        <p:spPr>
          <a:xfrm>
            <a:off x="772500" y="39447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Igor Machado Seixas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5" name="Google Shape;645;p63"/>
          <p:cNvSpPr txBox="1"/>
          <p:nvPr/>
        </p:nvSpPr>
        <p:spPr>
          <a:xfrm>
            <a:off x="600150" y="5475650"/>
            <a:ext cx="7943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Alexei M. C. Machado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Orientador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Contexto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93700" y="14176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 ultrassonografia é o método menos invasivo para identificação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Classificação do nódulo é um desafio aos médicos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Criação de um sistema que ajude e facilite a classificação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TI-RADS, Kwak et al. 2011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1, 2, 3, 4a, 4b, 4c, 5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Motivação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Um sistema computadorizado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Aumenta a confiabilidade do diagnóstico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Aumenta reprodutividade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Diminuir a necessidade de exames invasivos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Utilização de Redes Neurais Convolucionais tem se mostrado eficiente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Justificativa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Robustez a distorções nas imagens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Custo computacional reduzido em relação às Redes Neurais tradicionais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Introdução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Objetivo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93700" y="1831450"/>
            <a:ext cx="8250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Classificar nódulos tireoidianos utilizando Redes Neurais Convolucionais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Malignos e benignos</a:t>
            </a:r>
            <a:endParaRPr sz="5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Classificação TI-RADS categoria 4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Classificação individual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Utilização de uma SVM para validar e comparar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