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91" r:id="rId8"/>
    <p:sldId id="292" r:id="rId9"/>
    <p:sldId id="293" r:id="rId10"/>
    <p:sldId id="294" r:id="rId11"/>
    <p:sldId id="290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409" autoAdjust="0"/>
  </p:normalViewPr>
  <p:slideViewPr>
    <p:cSldViewPr snapToGrid="0">
      <p:cViewPr varScale="1">
        <p:scale>
          <a:sx n="118" d="100"/>
          <a:sy n="118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B05D5-F20C-4505-9D74-E516D0394C7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6FEC1-1134-4B2F-9714-F616A47CA6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6804360" y="63093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20/09/16 (</a:t>
            </a:r>
            <a:fld id="{00BA8B99-E5F0-4D33-A0D3-8359EEBD19DC}" type="slidenum"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100" b="1" strike="noStrike" spc="-1">
                <a:solidFill>
                  <a:srgbClr val="A7A7A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20/09/16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84F6576-0CE1-4A80-80CF-317FA41EA1DC}" type="slidenum"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8240" y="433080"/>
            <a:ext cx="6285734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Pontifícia Universidade Católica de Minas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75320" y="4462200"/>
            <a:ext cx="5993640" cy="13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Igor Machado Seixas</a:t>
            </a: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¹</a:t>
            </a:r>
          </a:p>
          <a:p>
            <a:pPr algn="r">
              <a:lnSpc>
                <a:spcPct val="100000"/>
              </a:lnSpc>
            </a:pPr>
            <a:endParaRPr lang="pt-B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algn="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¹PUC - MG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28240" y="6205791"/>
            <a:ext cx="4085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Belo Horizonte -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/11/21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28240" y="2478240"/>
            <a:ext cx="86407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de Redes Neurais </a:t>
            </a:r>
            <a:r>
              <a:rPr lang="pt-BR" sz="2200" b="1" cap="all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Convolucionais</a:t>
            </a: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</a:t>
            </a:r>
            <a:r>
              <a:rPr lang="pt-BR" sz="22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de</a:t>
            </a:r>
            <a:endParaRPr lang="pt-BR" sz="2200" b="1" cap="all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TI-RADS</a:t>
            </a:r>
            <a:endParaRPr lang="pt-BR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8240" y="433080"/>
            <a:ext cx="6285734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Pontifícia Universidade Católica de Minas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75320" y="4462200"/>
            <a:ext cx="5993640" cy="13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Igor Machado Seixas</a:t>
            </a: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¹</a:t>
            </a:r>
          </a:p>
          <a:p>
            <a:pPr algn="r">
              <a:lnSpc>
                <a:spcPct val="100000"/>
              </a:lnSpc>
            </a:pPr>
            <a:endParaRPr lang="pt-BR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algn="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¹PUC - MG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28240" y="6205791"/>
            <a:ext cx="4085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Belo Horizonte -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/11/21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28240" y="2478240"/>
            <a:ext cx="86407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de Redes Neurais </a:t>
            </a:r>
            <a:r>
              <a:rPr lang="pt-BR" sz="2200" b="1" cap="all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Convolucionais</a:t>
            </a: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</a:t>
            </a:r>
            <a:r>
              <a:rPr lang="pt-BR" sz="22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de</a:t>
            </a:r>
            <a:endParaRPr lang="pt-BR" sz="2200" b="1" cap="all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22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TI-RADS</a:t>
            </a:r>
            <a:endParaRPr lang="pt-BR" sz="1800" b="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583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introdução</a:t>
            </a:r>
            <a:endParaRPr lang="pt-BR" sz="20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53080" y="856800"/>
            <a:ext cx="34423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64960" y="1628640"/>
            <a:ext cx="86270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de patologias e características utilizando imagens médicas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64960" y="3122280"/>
            <a:ext cx="862704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Subjetividade no julgamento médico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introdução</a:t>
            </a:r>
            <a:endParaRPr lang="pt-BR" sz="20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52000" y="856800"/>
            <a:ext cx="59601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64960" y="1628640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Aumentar velocidade do diagnóstico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4960" y="2996640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Melhorar a tomada de decisão, evitar exames evasivos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64960" y="4364640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Aumentar qualidade de atendimento, economizar milhões de dólares, salvar vidas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introdução</a:t>
            </a:r>
            <a:endParaRPr lang="pt-BR" sz="20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2000" y="856800"/>
            <a:ext cx="65941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31716" y="1829129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Classificar nódulos da tireoide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677585" y="4725188"/>
            <a:ext cx="4066485" cy="27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ACR-TIRADS II </a:t>
            </a: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Benigno</a:t>
            </a:r>
            <a:endParaRPr lang="pt-BR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26" name="Picture 2" descr="E:\Ciências da Computação\7º Periodo\TCC I\pres_1_mal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0" y="2425756"/>
            <a:ext cx="4076102" cy="229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iências da Computação\7º Periodo\TCC I\pres_2_ben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19" y="2425756"/>
            <a:ext cx="4068851" cy="22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/>
          <p:cNvSpPr/>
          <p:nvPr/>
        </p:nvSpPr>
        <p:spPr>
          <a:xfrm>
            <a:off x="347767" y="4725749"/>
            <a:ext cx="4066485" cy="275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ACR-TIRADS V </a:t>
            </a:r>
            <a:r>
              <a:rPr lang="pt-BR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pt-BR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Maligno</a:t>
            </a:r>
            <a:endParaRPr lang="pt-BR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Trabalhos relacionados</a:t>
            </a:r>
            <a:endParaRPr lang="pt-BR" sz="24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2000" y="856800"/>
            <a:ext cx="43858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Thyroid Nodule Classification in Ultrasound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by Fine-Tuning Deep Convolutional </a:t>
            </a:r>
            <a:endParaRPr lang="en-US" sz="30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65078" y="6434282"/>
            <a:ext cx="5527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Jianning</a:t>
            </a:r>
            <a:r>
              <a:rPr lang="pt-BR" sz="1200" dirty="0"/>
              <a:t> </a:t>
            </a:r>
            <a:r>
              <a:rPr lang="pt-BR" sz="1200" dirty="0" smtClean="0"/>
              <a:t>Chi, </a:t>
            </a:r>
            <a:r>
              <a:rPr lang="pt-BR" sz="1200" dirty="0" err="1" smtClean="0"/>
              <a:t>Ekta</a:t>
            </a:r>
            <a:r>
              <a:rPr lang="pt-BR" sz="1200" dirty="0" smtClean="0"/>
              <a:t> </a:t>
            </a:r>
            <a:r>
              <a:rPr lang="pt-BR" sz="1200" dirty="0" err="1" smtClean="0"/>
              <a:t>Walia</a:t>
            </a:r>
            <a:r>
              <a:rPr lang="pt-BR" sz="1200" dirty="0" smtClean="0"/>
              <a:t>, Paul </a:t>
            </a:r>
            <a:r>
              <a:rPr lang="pt-BR" sz="1200" dirty="0" err="1" smtClean="0"/>
              <a:t>Babyn</a:t>
            </a:r>
            <a:r>
              <a:rPr lang="pt-BR" sz="1200" dirty="0" smtClean="0"/>
              <a:t>, Jimmy Wang, Gary </a:t>
            </a:r>
            <a:r>
              <a:rPr lang="pt-BR" sz="1200" dirty="0" err="1" smtClean="0"/>
              <a:t>Groot</a:t>
            </a:r>
            <a:r>
              <a:rPr lang="pt-BR" sz="1200" dirty="0" smtClean="0"/>
              <a:t>, Mark </a:t>
            </a:r>
            <a:r>
              <a:rPr lang="pt-BR" sz="1200" dirty="0" err="1" smtClean="0"/>
              <a:t>Eramian</a:t>
            </a:r>
            <a:endParaRPr lang="pt-B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46" y="2668981"/>
            <a:ext cx="5258600" cy="25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Trabalhos relacionados</a:t>
            </a:r>
            <a:endParaRPr lang="pt-BR" sz="24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2000" y="856800"/>
            <a:ext cx="43858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Thyroid Nodule Classification in Ultrasound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by Fine-Tuning Deep Convolutional </a:t>
            </a:r>
            <a:endParaRPr lang="en-US" sz="30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65078" y="6434282"/>
            <a:ext cx="5527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Jianning</a:t>
            </a:r>
            <a:r>
              <a:rPr lang="pt-BR" sz="1200" dirty="0"/>
              <a:t> </a:t>
            </a:r>
            <a:r>
              <a:rPr lang="pt-BR" sz="1200" dirty="0" smtClean="0"/>
              <a:t>Chi, </a:t>
            </a:r>
            <a:r>
              <a:rPr lang="pt-BR" sz="1200" dirty="0" err="1" smtClean="0"/>
              <a:t>Ekta</a:t>
            </a:r>
            <a:r>
              <a:rPr lang="pt-BR" sz="1200" dirty="0" smtClean="0"/>
              <a:t> </a:t>
            </a:r>
            <a:r>
              <a:rPr lang="pt-BR" sz="1200" dirty="0" err="1" smtClean="0"/>
              <a:t>Walia</a:t>
            </a:r>
            <a:r>
              <a:rPr lang="pt-BR" sz="1200" dirty="0" smtClean="0"/>
              <a:t>, Paul </a:t>
            </a:r>
            <a:r>
              <a:rPr lang="pt-BR" sz="1200" dirty="0" err="1" smtClean="0"/>
              <a:t>Babyn</a:t>
            </a:r>
            <a:r>
              <a:rPr lang="pt-BR" sz="1200" dirty="0" smtClean="0"/>
              <a:t>, Jimmy Wang, Gary </a:t>
            </a:r>
            <a:r>
              <a:rPr lang="pt-BR" sz="1200" dirty="0" err="1" smtClean="0"/>
              <a:t>Groot</a:t>
            </a:r>
            <a:r>
              <a:rPr lang="pt-BR" sz="1200" dirty="0" smtClean="0"/>
              <a:t>, Mark </a:t>
            </a:r>
            <a:r>
              <a:rPr lang="pt-BR" sz="1200" dirty="0" err="1" smtClean="0"/>
              <a:t>Eramian</a:t>
            </a:r>
            <a:endParaRPr lang="pt-B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0" y="2743200"/>
            <a:ext cx="36195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9927"/>
            <a:ext cx="3609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33" y="4382316"/>
            <a:ext cx="6659533" cy="162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630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Trabalhos relacionados</a:t>
            </a:r>
            <a:endParaRPr lang="pt-BR" sz="24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2000" y="856800"/>
            <a:ext cx="43858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Diagnosis of Thyroid Nodules: </a:t>
            </a: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</a:t>
            </a:r>
            <a:endParaRPr lang="en-US" sz="30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</a:t>
            </a: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vs. Radiologists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7428" y="6203448"/>
            <a:ext cx="7244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VivianY</a:t>
            </a:r>
            <a:r>
              <a:rPr lang="pt-BR" sz="1200" dirty="0"/>
              <a:t>. </a:t>
            </a:r>
            <a:r>
              <a:rPr lang="pt-BR" sz="1200" dirty="0" smtClean="0"/>
              <a:t>Park, </a:t>
            </a:r>
            <a:r>
              <a:rPr lang="pt-BR" sz="1200" dirty="0" err="1" smtClean="0"/>
              <a:t>Kyunghwa</a:t>
            </a:r>
            <a:r>
              <a:rPr lang="pt-BR" sz="1200" dirty="0" smtClean="0"/>
              <a:t> </a:t>
            </a:r>
            <a:r>
              <a:rPr lang="pt-BR" sz="1200" dirty="0" err="1" smtClean="0"/>
              <a:t>Han</a:t>
            </a:r>
            <a:r>
              <a:rPr lang="pt-BR" sz="1200" dirty="0" smtClean="0"/>
              <a:t>, </a:t>
            </a:r>
            <a:r>
              <a:rPr lang="pt-BR" sz="1200" dirty="0" err="1" smtClean="0"/>
              <a:t>Yeong</a:t>
            </a:r>
            <a:r>
              <a:rPr lang="pt-BR" sz="1200" dirty="0" smtClean="0"/>
              <a:t> </a:t>
            </a:r>
            <a:r>
              <a:rPr lang="pt-BR" sz="1200" dirty="0" err="1"/>
              <a:t>Kyeong</a:t>
            </a:r>
            <a:r>
              <a:rPr lang="pt-BR" sz="1200" dirty="0"/>
              <a:t> </a:t>
            </a:r>
            <a:r>
              <a:rPr lang="pt-BR" sz="1200" dirty="0" err="1" smtClean="0"/>
              <a:t>Seong</a:t>
            </a:r>
            <a:r>
              <a:rPr lang="pt-BR" sz="1200" dirty="0" smtClean="0"/>
              <a:t>, </a:t>
            </a:r>
            <a:r>
              <a:rPr lang="pt-BR" sz="1200" dirty="0" err="1" smtClean="0"/>
              <a:t>Moon</a:t>
            </a:r>
            <a:r>
              <a:rPr lang="pt-BR" sz="1200" dirty="0" smtClean="0"/>
              <a:t> </a:t>
            </a:r>
            <a:r>
              <a:rPr lang="pt-BR" sz="1200" dirty="0"/>
              <a:t>Ho </a:t>
            </a:r>
            <a:r>
              <a:rPr lang="pt-BR" sz="1200" dirty="0" smtClean="0"/>
              <a:t>Park, </a:t>
            </a:r>
            <a:r>
              <a:rPr lang="pt-BR" sz="1200" dirty="0" err="1" smtClean="0"/>
              <a:t>Eun-Kyung</a:t>
            </a:r>
            <a:r>
              <a:rPr lang="pt-BR" sz="1200" dirty="0" smtClean="0"/>
              <a:t> Kim, </a:t>
            </a:r>
            <a:r>
              <a:rPr lang="pt-BR" sz="1200" dirty="0" err="1" smtClean="0"/>
              <a:t>Hee</a:t>
            </a:r>
            <a:r>
              <a:rPr lang="pt-BR" sz="1200" dirty="0" smtClean="0"/>
              <a:t> </a:t>
            </a:r>
            <a:r>
              <a:rPr lang="pt-BR" sz="1200" dirty="0"/>
              <a:t>Jung </a:t>
            </a:r>
            <a:r>
              <a:rPr lang="pt-BR" sz="1200" dirty="0" err="1" smtClean="0"/>
              <a:t>Moon</a:t>
            </a:r>
            <a:r>
              <a:rPr lang="pt-BR" sz="1200" dirty="0" smtClean="0"/>
              <a:t>, </a:t>
            </a:r>
          </a:p>
          <a:p>
            <a:r>
              <a:rPr lang="pt-BR" sz="1200" dirty="0" smtClean="0"/>
              <a:t>Jung </a:t>
            </a:r>
            <a:r>
              <a:rPr lang="pt-BR" sz="1200" dirty="0" err="1" smtClean="0"/>
              <a:t>HyunYoon</a:t>
            </a:r>
            <a:r>
              <a:rPr lang="pt-BR" sz="1200" dirty="0" smtClean="0"/>
              <a:t>, </a:t>
            </a:r>
            <a:r>
              <a:rPr lang="pt-BR" sz="1200" dirty="0" err="1" smtClean="0"/>
              <a:t>JinYoung</a:t>
            </a:r>
            <a:r>
              <a:rPr lang="pt-BR" sz="1200" dirty="0" smtClean="0"/>
              <a:t> </a:t>
            </a:r>
            <a:r>
              <a:rPr lang="pt-BR" sz="1200" dirty="0" err="1" smtClean="0"/>
              <a:t>Kwak</a:t>
            </a:r>
            <a:endParaRPr lang="pt-BR" sz="1200" dirty="0"/>
          </a:p>
        </p:txBody>
      </p:sp>
      <p:sp>
        <p:nvSpPr>
          <p:cNvPr id="9" name="CustomShape 3"/>
          <p:cNvSpPr/>
          <p:nvPr/>
        </p:nvSpPr>
        <p:spPr>
          <a:xfrm>
            <a:off x="251640" y="2607776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dCAD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Convolutional Network (FCN)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" y="4080030"/>
            <a:ext cx="8138395" cy="170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58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Trabalhos relacionados</a:t>
            </a:r>
            <a:endParaRPr lang="pt-BR" sz="24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2000" y="856800"/>
            <a:ext cx="43858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Diagnosis of Thyroid Nodules: </a:t>
            </a: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</a:t>
            </a:r>
            <a:endParaRPr lang="en-US" sz="30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</a:t>
            </a:r>
            <a:r>
              <a:rPr lang="en-US" sz="3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</a:t>
            </a: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vs. Radiologists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7428" y="6203448"/>
            <a:ext cx="7244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VivianY</a:t>
            </a:r>
            <a:r>
              <a:rPr lang="pt-BR" sz="1200" dirty="0"/>
              <a:t>. </a:t>
            </a:r>
            <a:r>
              <a:rPr lang="pt-BR" sz="1200" dirty="0" smtClean="0"/>
              <a:t>Park, </a:t>
            </a:r>
            <a:r>
              <a:rPr lang="pt-BR" sz="1200" dirty="0" err="1" smtClean="0"/>
              <a:t>Kyunghwa</a:t>
            </a:r>
            <a:r>
              <a:rPr lang="pt-BR" sz="1200" dirty="0" smtClean="0"/>
              <a:t> </a:t>
            </a:r>
            <a:r>
              <a:rPr lang="pt-BR" sz="1200" dirty="0" err="1" smtClean="0"/>
              <a:t>Han</a:t>
            </a:r>
            <a:r>
              <a:rPr lang="pt-BR" sz="1200" dirty="0" smtClean="0"/>
              <a:t>, </a:t>
            </a:r>
            <a:r>
              <a:rPr lang="pt-BR" sz="1200" dirty="0" err="1" smtClean="0"/>
              <a:t>Yeong</a:t>
            </a:r>
            <a:r>
              <a:rPr lang="pt-BR" sz="1200" dirty="0" smtClean="0"/>
              <a:t> </a:t>
            </a:r>
            <a:r>
              <a:rPr lang="pt-BR" sz="1200" dirty="0" err="1"/>
              <a:t>Kyeong</a:t>
            </a:r>
            <a:r>
              <a:rPr lang="pt-BR" sz="1200" dirty="0"/>
              <a:t> </a:t>
            </a:r>
            <a:r>
              <a:rPr lang="pt-BR" sz="1200" dirty="0" err="1" smtClean="0"/>
              <a:t>Seong</a:t>
            </a:r>
            <a:r>
              <a:rPr lang="pt-BR" sz="1200" dirty="0" smtClean="0"/>
              <a:t>, </a:t>
            </a:r>
            <a:r>
              <a:rPr lang="pt-BR" sz="1200" dirty="0" err="1" smtClean="0"/>
              <a:t>Moon</a:t>
            </a:r>
            <a:r>
              <a:rPr lang="pt-BR" sz="1200" dirty="0" smtClean="0"/>
              <a:t> </a:t>
            </a:r>
            <a:r>
              <a:rPr lang="pt-BR" sz="1200" dirty="0"/>
              <a:t>Ho </a:t>
            </a:r>
            <a:r>
              <a:rPr lang="pt-BR" sz="1200" dirty="0" smtClean="0"/>
              <a:t>Park, </a:t>
            </a:r>
            <a:r>
              <a:rPr lang="pt-BR" sz="1200" dirty="0" err="1" smtClean="0"/>
              <a:t>Eun-Kyung</a:t>
            </a:r>
            <a:r>
              <a:rPr lang="pt-BR" sz="1200" dirty="0" smtClean="0"/>
              <a:t> Kim, </a:t>
            </a:r>
            <a:r>
              <a:rPr lang="pt-BR" sz="1200" dirty="0" err="1" smtClean="0"/>
              <a:t>Hee</a:t>
            </a:r>
            <a:r>
              <a:rPr lang="pt-BR" sz="1200" dirty="0" smtClean="0"/>
              <a:t> </a:t>
            </a:r>
            <a:r>
              <a:rPr lang="pt-BR" sz="1200" dirty="0"/>
              <a:t>Jung </a:t>
            </a:r>
            <a:r>
              <a:rPr lang="pt-BR" sz="1200" dirty="0" err="1" smtClean="0"/>
              <a:t>Moon</a:t>
            </a:r>
            <a:r>
              <a:rPr lang="pt-BR" sz="1200" dirty="0" smtClean="0"/>
              <a:t>, </a:t>
            </a:r>
          </a:p>
          <a:p>
            <a:r>
              <a:rPr lang="pt-BR" sz="1200" dirty="0" smtClean="0"/>
              <a:t>Jung </a:t>
            </a:r>
            <a:r>
              <a:rPr lang="pt-BR" sz="1200" dirty="0" err="1" smtClean="0"/>
              <a:t>HyunYoon</a:t>
            </a:r>
            <a:r>
              <a:rPr lang="pt-BR" sz="1200" dirty="0" smtClean="0"/>
              <a:t>, </a:t>
            </a:r>
            <a:r>
              <a:rPr lang="pt-BR" sz="1200" dirty="0" err="1" smtClean="0"/>
              <a:t>JinYoung</a:t>
            </a:r>
            <a:r>
              <a:rPr lang="pt-BR" sz="1200" dirty="0" smtClean="0"/>
              <a:t> </a:t>
            </a:r>
            <a:r>
              <a:rPr lang="pt-BR" sz="1200" dirty="0" err="1" smtClean="0"/>
              <a:t>Kwak</a:t>
            </a:r>
            <a:endParaRPr lang="pt-B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2832844"/>
            <a:ext cx="69246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510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1640" y="260640"/>
            <a:ext cx="864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400" b="1" cap="all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</a:t>
            </a:r>
            <a:endParaRPr lang="pt-BR" sz="2000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52000" y="856800"/>
            <a:ext cx="59601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Proposta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64960" y="1628640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Implementar uma Rede Neural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Convolucional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classificar nódulos da tireoide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4960" y="2996640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Utilizar o ACR-TIRADS (I a V)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51640" y="4163889"/>
            <a:ext cx="862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Comparar arquiteturas existentes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72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1153</TotalTime>
  <Words>291</Words>
  <Application>Microsoft Office PowerPoint</Application>
  <PresentationFormat>Apresentação na tela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arrabal_one</dc:creator>
  <dc:description/>
  <cp:lastModifiedBy>igormseixas</cp:lastModifiedBy>
  <cp:revision>190</cp:revision>
  <dcterms:created xsi:type="dcterms:W3CDTF">2012-06-18T13:34:25Z</dcterms:created>
  <dcterms:modified xsi:type="dcterms:W3CDTF">2021-11-23T18:45:44Z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