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1"/>
  </p:notesMasterIdLst>
  <p:sldIdLst>
    <p:sldId id="256" r:id="rId2"/>
    <p:sldId id="257" r:id="rId3"/>
    <p:sldId id="287" r:id="rId4"/>
    <p:sldId id="288" r:id="rId5"/>
    <p:sldId id="258" r:id="rId6"/>
    <p:sldId id="261" r:id="rId7"/>
    <p:sldId id="286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85" r:id="rId23"/>
    <p:sldId id="277" r:id="rId24"/>
    <p:sldId id="278" r:id="rId25"/>
    <p:sldId id="279" r:id="rId26"/>
    <p:sldId id="280" r:id="rId27"/>
    <p:sldId id="283" r:id="rId28"/>
    <p:sldId id="284" r:id="rId29"/>
    <p:sldId id="300" r:id="rId30"/>
    <p:sldId id="301" r:id="rId31"/>
    <p:sldId id="289" r:id="rId32"/>
    <p:sldId id="290" r:id="rId33"/>
    <p:sldId id="292" r:id="rId34"/>
    <p:sldId id="294" r:id="rId35"/>
    <p:sldId id="295" r:id="rId36"/>
    <p:sldId id="297" r:id="rId37"/>
    <p:sldId id="298" r:id="rId38"/>
    <p:sldId id="299" r:id="rId39"/>
    <p:sldId id="302" r:id="rId40"/>
    <p:sldId id="303" r:id="rId41"/>
    <p:sldId id="304" r:id="rId42"/>
    <p:sldId id="305" r:id="rId43"/>
    <p:sldId id="306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9" r:id="rId55"/>
    <p:sldId id="318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3" r:id="rId88"/>
    <p:sldId id="351" r:id="rId89"/>
    <p:sldId id="352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0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89E53-3C6E-40F8-B3EC-7B5572CB782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C202C-03FC-4770-B617-E190DE3DA0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2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202C-03FC-4770-B617-E190DE3DA0D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5A3E5E-1334-4251-AEEE-DB78200E5AE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E5E-1334-4251-AEEE-DB78200E5AE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E5E-1334-4251-AEEE-DB78200E5AE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E5E-1334-4251-AEEE-DB78200E5AE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E5E-1334-4251-AEEE-DB78200E5AE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E5E-1334-4251-AEEE-DB78200E5AE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E5E-1334-4251-AEEE-DB78200E5AE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E5E-1334-4251-AEEE-DB78200E5AE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E5E-1334-4251-AEEE-DB78200E5AE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E5A3E5E-1334-4251-AEEE-DB78200E5AE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5A3E5E-1334-4251-AEEE-DB78200E5AE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5A3E5E-1334-4251-AEEE-DB78200E5AE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AB6D8B-C425-4D21-B653-BD785BDD1936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56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1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SAPSCRIPT &amp; SMARTFORMS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1800" dirty="0" smtClean="0"/>
              <a:t>Igor Muntoreanu - 2014</a:t>
            </a:r>
            <a:endParaRPr lang="en-US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14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7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Páginas</a:t>
            </a:r>
          </a:p>
          <a:p>
            <a:pPr lvl="1"/>
            <a:r>
              <a:rPr lang="pt-BR" dirty="0"/>
              <a:t>As páginas são os elementos responsáveis pelo agrupamento das janelas. Geralmente só são definidos duas páginas, que acabam em processo reflexivo, por formulário.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48000"/>
            <a:ext cx="3048000" cy="37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065" y="152400"/>
            <a:ext cx="1981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46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Páginas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56483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57500"/>
            <a:ext cx="56197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4800600"/>
            <a:ext cx="3733800" cy="76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420" y="4800600"/>
            <a:ext cx="2341454" cy="76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420" y="5715000"/>
            <a:ext cx="31337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78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As janelas são a base da construção do layout. As janelas podem ser criadas sem limites e tem por finalidade dividir espacialmente as regiões de um formulário para operações independentes.</a:t>
            </a:r>
          </a:p>
          <a:p>
            <a:pPr lvl="1"/>
            <a:r>
              <a:rPr lang="pt-BR" dirty="0"/>
              <a:t>São 3 os tipos de Janelas:</a:t>
            </a:r>
          </a:p>
          <a:p>
            <a:pPr lvl="2"/>
            <a:r>
              <a:rPr lang="pt-BR" dirty="0"/>
              <a:t>MAIN – Principal – Apenas é permitida a criação de 1.</a:t>
            </a:r>
          </a:p>
          <a:p>
            <a:pPr lvl="2"/>
            <a:r>
              <a:rPr lang="pt-BR" dirty="0"/>
              <a:t>VAR - Esse tipo de janela deve ser utilizado quando se pretende trabalhar com textos que variam, como exemplos de mensagens que podem mudar durante o decorrer da execução do formulário</a:t>
            </a:r>
          </a:p>
          <a:p>
            <a:pPr lvl="2"/>
            <a:r>
              <a:rPr lang="pt-BR" dirty="0"/>
              <a:t>CONST - São janelas que não merecem muita preocupação de processamento por parte do formulário, uma vez que seus dados devem ser mantidos os mesmos desde seu primeiro preenchimento até o fechamento do formulário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628" y="152400"/>
            <a:ext cx="200837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32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628" y="152400"/>
            <a:ext cx="200837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47625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24300"/>
            <a:ext cx="5524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30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 de Página</a:t>
            </a:r>
          </a:p>
          <a:p>
            <a:pPr lvl="1"/>
            <a:r>
              <a:rPr lang="pt-BR" dirty="0"/>
              <a:t>São os elementos responsáveis pelo aparecimento ou não das janelas dentro de uma determinada página, bem como seus posicionamentos em relação à folha a ser impressa. 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628" y="152400"/>
            <a:ext cx="200837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0"/>
            <a:ext cx="4800600" cy="155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29200"/>
            <a:ext cx="4815348" cy="111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1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 de Página</a:t>
            </a:r>
          </a:p>
          <a:p>
            <a:pPr lvl="1"/>
            <a:r>
              <a:rPr lang="pt-BR" dirty="0"/>
              <a:t>É onde de fato a lógica irá ser construída. Acessando os elementos de texto.</a:t>
            </a:r>
          </a:p>
          <a:p>
            <a:pPr lvl="1"/>
            <a:r>
              <a:rPr lang="pt-BR" dirty="0"/>
              <a:t>Exemplo no Editor de PC: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628" y="152400"/>
            <a:ext cx="200837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295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83629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15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Explorando os atributos dos Parágrafos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04800"/>
            <a:ext cx="7429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114800" cy="13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3424393"/>
            <a:ext cx="4549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/>
              <a:t>Margem Esquerda</a:t>
            </a:r>
            <a:r>
              <a:rPr lang="pt-BR" sz="1200" dirty="0"/>
              <a:t>: É a distância entre a margem de janela </a:t>
            </a:r>
          </a:p>
          <a:p>
            <a:r>
              <a:rPr lang="pt-BR" sz="1200" dirty="0"/>
              <a:t>esquerda e o início das linhas de texto de um parágrafo.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3886058"/>
            <a:ext cx="4846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/>
              <a:t>Margem Direita</a:t>
            </a:r>
            <a:r>
              <a:rPr lang="pt-BR" sz="1200" dirty="0"/>
              <a:t>: É a distância entre a margem direita do texto </a:t>
            </a:r>
            <a:br>
              <a:rPr lang="pt-BR" sz="1200" dirty="0"/>
            </a:br>
            <a:r>
              <a:rPr lang="pt-BR" sz="1200" dirty="0"/>
              <a:t>justificado e a margem direita da janela.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613" y="4384001"/>
            <a:ext cx="84914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err="1"/>
              <a:t>Indent</a:t>
            </a:r>
            <a:r>
              <a:rPr lang="pt-BR" sz="1200" b="1" dirty="0"/>
              <a:t> 1º linha: </a:t>
            </a:r>
            <a:r>
              <a:rPr lang="pt-BR" sz="1200" dirty="0"/>
              <a:t>É possível indicar a endentação como valor positivo ou negativo</a:t>
            </a:r>
            <a:br>
              <a:rPr lang="pt-BR" sz="1200" dirty="0"/>
            </a:br>
            <a:r>
              <a:rPr lang="pt-BR" sz="1200" dirty="0"/>
              <a:t>Em caso de espacejamento positivo, a primeira linha começa à direita da margem esquerda do parágrafo;</a:t>
            </a:r>
            <a:br>
              <a:rPr lang="pt-BR" sz="1200" dirty="0"/>
            </a:br>
            <a:r>
              <a:rPr lang="pt-BR" sz="1200" dirty="0"/>
              <a:t>Por sua vez, em caso de espacejamento negativo, a primeira linha começa à esquerda da margem esquerda do </a:t>
            </a:r>
            <a:br>
              <a:rPr lang="pt-BR" sz="1200" dirty="0"/>
            </a:br>
            <a:r>
              <a:rPr lang="pt-BR" sz="1200" dirty="0"/>
              <a:t>parágrafo, em que o parágrafo sofre um recuo à esquerda.</a:t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>Posição inicial 1ª linha = Margem do parágrafo + Endentação 1ª linha</a:t>
            </a:r>
          </a:p>
        </p:txBody>
      </p:sp>
    </p:spTree>
    <p:extLst>
      <p:ext uri="{BB962C8B-B14F-4D97-AF65-F5344CB8AC3E}">
        <p14:creationId xmlns:p14="http://schemas.microsoft.com/office/powerpoint/2010/main" val="354727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Explorando os atributos dos Parágrafos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04800"/>
            <a:ext cx="7429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114800" cy="13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3424393"/>
            <a:ext cx="52645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/>
              <a:t>Espaço Anterior e Posterior</a:t>
            </a:r>
            <a:r>
              <a:rPr lang="pt-BR" sz="1200" dirty="0"/>
              <a:t>: É o espaço definido entre os parágrafos.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3886058"/>
            <a:ext cx="47243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/>
              <a:t>Alinhamento</a:t>
            </a:r>
            <a:r>
              <a:rPr lang="pt-BR" sz="1200" dirty="0"/>
              <a:t>: É o alinhamento do texto na linha em questão: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78" y="3652701"/>
            <a:ext cx="17907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78708" y="4335064"/>
            <a:ext cx="41440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/>
              <a:t>Sem </a:t>
            </a:r>
            <a:r>
              <a:rPr lang="pt-BR" sz="1200" b="1" dirty="0" err="1"/>
              <a:t>supres.lnhs</a:t>
            </a:r>
            <a:r>
              <a:rPr lang="pt-BR" sz="1200" b="1" dirty="0"/>
              <a:t>: </a:t>
            </a:r>
            <a:r>
              <a:rPr lang="pt-BR" sz="1200" dirty="0"/>
              <a:t>Despreza ou não linhas em branco.</a:t>
            </a:r>
            <a:endParaRPr lang="pt-BR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498373" y="4764463"/>
            <a:ext cx="7343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/>
              <a:t>Proteção de Página: </a:t>
            </a:r>
            <a:r>
              <a:rPr lang="pt-BR" sz="1200" dirty="0"/>
              <a:t> Controla se o parágrafo deve ser apresentado inteiramente em uma página</a:t>
            </a:r>
            <a:br>
              <a:rPr lang="pt-BR" sz="1200" dirty="0"/>
            </a:br>
            <a:r>
              <a:rPr lang="pt-BR" sz="1200" dirty="0"/>
              <a:t>ou se poderá haver quebra.</a:t>
            </a:r>
            <a:endParaRPr lang="pt-BR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508914" y="5351857"/>
            <a:ext cx="78213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/>
              <a:t>Parágrafo </a:t>
            </a:r>
            <a:r>
              <a:rPr lang="pt-BR" sz="1200" b="1" dirty="0" err="1"/>
              <a:t>seg.mesma</a:t>
            </a:r>
            <a:r>
              <a:rPr lang="pt-BR" sz="1200" b="1" dirty="0"/>
              <a:t> </a:t>
            </a:r>
            <a:r>
              <a:rPr lang="pt-BR" sz="1200" b="1" dirty="0" err="1"/>
              <a:t>pág</a:t>
            </a:r>
            <a:r>
              <a:rPr lang="pt-BR" sz="1200" b="1" dirty="0"/>
              <a:t>: </a:t>
            </a:r>
            <a:r>
              <a:rPr lang="pt-BR" sz="1200" dirty="0"/>
              <a:t>Um parágrafo começa na mesma página que se termina o último parágrafo.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8429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Explorando os atributos dos Parágrafos</a:t>
            </a:r>
          </a:p>
          <a:p>
            <a:pPr lvl="1"/>
            <a:r>
              <a:rPr lang="pt-BR" dirty="0"/>
              <a:t>Na opção de fontes pode-se definir a fonte propriamente dita, o tamanho, e os atributos: Negrito, Itálico e/ou Sublinhado.</a:t>
            </a:r>
          </a:p>
          <a:p>
            <a:pPr lvl="1"/>
            <a:r>
              <a:rPr lang="pt-BR" dirty="0"/>
              <a:t>OBS: No SAPSCRIPT não é possível mudar a cor da fonte, apenas no </a:t>
            </a:r>
            <a:r>
              <a:rPr lang="pt-BR" dirty="0" err="1"/>
              <a:t>SmartForm</a:t>
            </a:r>
            <a:r>
              <a:rPr lang="pt-BR" dirty="0"/>
              <a:t> isso é possível.</a:t>
            </a:r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04800"/>
            <a:ext cx="7429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4416853" cy="136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12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Explorando os atributos dos Parágrafos</a:t>
            </a:r>
          </a:p>
          <a:p>
            <a:pPr lvl="1"/>
            <a:r>
              <a:rPr lang="pt-BR" sz="2400" dirty="0"/>
              <a:t>Tabuladores:</a:t>
            </a:r>
          </a:p>
          <a:p>
            <a:pPr lvl="2"/>
            <a:endParaRPr lang="pt-BR" sz="1800" dirty="0"/>
          </a:p>
          <a:p>
            <a:pPr lvl="2"/>
            <a:endParaRPr lang="pt-BR" sz="1800" dirty="0"/>
          </a:p>
          <a:p>
            <a:pPr lvl="2"/>
            <a:endParaRPr lang="pt-BR" sz="1800" dirty="0"/>
          </a:p>
          <a:p>
            <a:pPr lvl="2"/>
            <a:endParaRPr lang="pt-BR" sz="1800" dirty="0"/>
          </a:p>
          <a:p>
            <a:pPr lvl="2"/>
            <a:endParaRPr lang="pt-BR" sz="1800" dirty="0"/>
          </a:p>
          <a:p>
            <a:pPr lvl="2"/>
            <a:endParaRPr lang="pt-BR" sz="1800" dirty="0"/>
          </a:p>
          <a:p>
            <a:pPr lvl="2"/>
            <a:r>
              <a:rPr lang="pt-BR" sz="1400" dirty="0"/>
              <a:t>Uma das principais queixas dos programadores em relação ao </a:t>
            </a:r>
            <a:r>
              <a:rPr lang="pt-BR" sz="1400" dirty="0" err="1"/>
              <a:t>Sapscript</a:t>
            </a:r>
            <a:r>
              <a:rPr lang="pt-BR" sz="1400" dirty="0"/>
              <a:t> é que, quando se altera a posição de um campo na impressão, acaba-se alterando as posições dos demais, fazendo com que o trabalho do programador seja exaustivo. A alternativa para isso não ocorrer é o uso dos tabuladores, definidos para cada parágrafo criado, conforme o exemplo acima. Para utilizar o tabulador definido no parágrafo basta separar por “,,” para o 1º e “,,,,” para o segundo, exemplo:</a:t>
            </a:r>
            <a:endParaRPr lang="en-US" sz="14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04800"/>
            <a:ext cx="7429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4800600" cy="1485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638800"/>
            <a:ext cx="2338388" cy="104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97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1º Dia – SAPSCRIPT</a:t>
            </a:r>
          </a:p>
          <a:p>
            <a:pPr lvl="1"/>
            <a:r>
              <a:rPr lang="pt-BR" dirty="0"/>
              <a:t>Introdução ao Tema</a:t>
            </a:r>
          </a:p>
          <a:p>
            <a:pPr lvl="1"/>
            <a:r>
              <a:rPr lang="pt-BR" dirty="0"/>
              <a:t>Conceitos Básicos</a:t>
            </a:r>
          </a:p>
          <a:p>
            <a:pPr lvl="1"/>
            <a:r>
              <a:rPr lang="pt-BR" dirty="0"/>
              <a:t>Comandos</a:t>
            </a:r>
          </a:p>
          <a:p>
            <a:pPr lvl="1"/>
            <a:r>
              <a:rPr lang="pt-BR" dirty="0"/>
              <a:t>Símbolos</a:t>
            </a:r>
          </a:p>
          <a:p>
            <a:pPr lvl="1"/>
            <a:r>
              <a:rPr lang="pt-BR" dirty="0"/>
              <a:t>Logotipos</a:t>
            </a:r>
          </a:p>
          <a:p>
            <a:pPr lvl="1"/>
            <a:r>
              <a:rPr lang="pt-BR" dirty="0"/>
              <a:t>Exemplos</a:t>
            </a:r>
          </a:p>
          <a:p>
            <a:pPr lvl="1"/>
            <a:r>
              <a:rPr lang="pt-BR" dirty="0"/>
              <a:t>Exercício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95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Explorando os atributos dos Parágrafos</a:t>
            </a:r>
          </a:p>
          <a:p>
            <a:pPr lvl="1"/>
            <a:r>
              <a:rPr lang="pt-BR" sz="2400" dirty="0"/>
              <a:t>Estrutura</a:t>
            </a:r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2"/>
            <a:r>
              <a:rPr lang="pt-BR" sz="1600" dirty="0"/>
              <a:t>São utilizadas para criar Hierarquia de Parágrafos. Bastante utilizado para criação de formulários de contratação por exemplo (Módulo HR), onde há a necessidade de quebra em vários parágrafos distintos.</a:t>
            </a:r>
            <a:endParaRPr lang="en-US" sz="1600" dirty="0"/>
          </a:p>
          <a:p>
            <a:pPr lvl="2"/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04800"/>
            <a:ext cx="7429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05000"/>
            <a:ext cx="4191000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236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Elementos de Texto</a:t>
            </a:r>
          </a:p>
          <a:p>
            <a:pPr lvl="1"/>
            <a:r>
              <a:rPr lang="pt-BR" sz="2000" dirty="0"/>
              <a:t>Corresponde à lógica de processamento e comportamento de uma janela durante a execução do formulário. Exemplo: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Comandos possíveis:</a:t>
            </a:r>
          </a:p>
          <a:p>
            <a:pPr lvl="2"/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4724400" cy="13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0"/>
            <a:ext cx="2152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38471"/>
            <a:ext cx="5791200" cy="250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950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Símbolos</a:t>
            </a:r>
            <a:r>
              <a:rPr lang="pt-BR" sz="2000" dirty="0"/>
              <a:t>: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marL="630936" lvl="2" indent="0">
              <a:buNone/>
            </a:pPr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0"/>
            <a:ext cx="2152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45610"/>
            <a:ext cx="4785544" cy="417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878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Logotipo</a:t>
            </a:r>
          </a:p>
          <a:p>
            <a:pPr lvl="1"/>
            <a:r>
              <a:rPr lang="pt-BR" dirty="0"/>
              <a:t>É possível inserir imagens a partir da transação se78:</a:t>
            </a:r>
          </a:p>
          <a:p>
            <a:pPr lvl="1"/>
            <a:endParaRPr lang="pt-BR" sz="16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2"/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0"/>
            <a:ext cx="2152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9445"/>
            <a:ext cx="4848225" cy="103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6200"/>
            <a:ext cx="3352800" cy="2179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86200"/>
            <a:ext cx="3174399" cy="168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943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Logotipo</a:t>
            </a:r>
          </a:p>
          <a:p>
            <a:pPr lvl="1"/>
            <a:r>
              <a:rPr lang="pt-BR" dirty="0"/>
              <a:t>Para transportar, basta clicar no botão: </a:t>
            </a:r>
            <a:endParaRPr lang="pt-BR" sz="16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2"/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0"/>
            <a:ext cx="2152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28800"/>
            <a:ext cx="4191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83298"/>
            <a:ext cx="47529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033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Peculiaridades do SAPSCRIPT.</a:t>
            </a:r>
          </a:p>
          <a:p>
            <a:pPr lvl="1"/>
            <a:r>
              <a:rPr lang="pt-BR" dirty="0"/>
              <a:t>A cada modificação no CLIENT de desenvolvimento, é necessário transportar para o CLIENT de testes:</a:t>
            </a:r>
          </a:p>
          <a:p>
            <a:pPr lvl="1"/>
            <a:endParaRPr lang="pt-BR" sz="12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2"/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0"/>
            <a:ext cx="2152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329045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43200"/>
            <a:ext cx="35814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249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Peculiaridades do SAPSCRIPT.</a:t>
            </a:r>
          </a:p>
          <a:p>
            <a:pPr lvl="1"/>
            <a:r>
              <a:rPr lang="pt-BR" dirty="0"/>
              <a:t>Após SALVAR é necessário sempre ativar:</a:t>
            </a:r>
          </a:p>
          <a:p>
            <a:pPr marL="393192" lvl="1" indent="0">
              <a:buNone/>
            </a:pPr>
            <a:endParaRPr lang="pt-BR" sz="1200" dirty="0"/>
          </a:p>
          <a:p>
            <a:pPr marL="393192" lvl="1" indent="0">
              <a:buNone/>
            </a:pPr>
            <a:endParaRPr lang="pt-BR" sz="12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2"/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0"/>
            <a:ext cx="2152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28568"/>
            <a:ext cx="5467350" cy="358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628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Peculiaridades do SAPSCRIPT.</a:t>
            </a:r>
          </a:p>
          <a:p>
            <a:pPr lvl="1"/>
            <a:r>
              <a:rPr lang="pt-BR" dirty="0"/>
              <a:t>É possível verificar sintaxe:</a:t>
            </a:r>
            <a:endParaRPr lang="pt-BR" sz="1200" dirty="0"/>
          </a:p>
          <a:p>
            <a:pPr marL="393192" lvl="1" indent="0">
              <a:buNone/>
            </a:pPr>
            <a:endParaRPr lang="pt-BR" sz="12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2"/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0"/>
            <a:ext cx="2152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73594"/>
            <a:ext cx="30003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662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Peculiaridades do SAPSCRIPT.</a:t>
            </a:r>
          </a:p>
          <a:p>
            <a:pPr lvl="1"/>
            <a:r>
              <a:rPr lang="pt-BR" dirty="0"/>
              <a:t>É manusear o layout manualmente ( apesar de muitas vezes falho ):</a:t>
            </a:r>
            <a:endParaRPr lang="pt-BR" sz="1200" dirty="0"/>
          </a:p>
          <a:p>
            <a:pPr marL="393192" lvl="1" indent="0">
              <a:buNone/>
            </a:pPr>
            <a:endParaRPr lang="pt-BR" sz="12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2"/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0"/>
            <a:ext cx="2152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151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3352800" cy="98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14574"/>
            <a:ext cx="3216011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226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Peculiaridades do SAPSCRIPT.</a:t>
            </a:r>
          </a:p>
          <a:p>
            <a:pPr lvl="1"/>
            <a:r>
              <a:rPr lang="pt-BR" dirty="0"/>
              <a:t>É possível </a:t>
            </a:r>
            <a:r>
              <a:rPr lang="pt-BR" dirty="0" err="1"/>
              <a:t>debugá-lo</a:t>
            </a:r>
            <a:r>
              <a:rPr lang="pt-BR" dirty="0"/>
              <a:t>:</a:t>
            </a:r>
            <a:endParaRPr lang="pt-BR" sz="1200" dirty="0"/>
          </a:p>
          <a:p>
            <a:pPr marL="393192" lvl="1" indent="0">
              <a:buNone/>
            </a:pPr>
            <a:endParaRPr lang="pt-BR" sz="12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2"/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0"/>
            <a:ext cx="2152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3764344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38400"/>
            <a:ext cx="38862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74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2º Dia – SAPSCRIPT</a:t>
            </a:r>
          </a:p>
          <a:p>
            <a:pPr lvl="1"/>
            <a:r>
              <a:rPr lang="pt-BR" dirty="0"/>
              <a:t>Exercício</a:t>
            </a:r>
          </a:p>
          <a:p>
            <a:pPr lvl="1"/>
            <a:r>
              <a:rPr lang="pt-BR" dirty="0"/>
              <a:t>Ajuste do SAPSCRIPT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58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Peculiaridades do SAPSCRIPT.</a:t>
            </a:r>
          </a:p>
          <a:p>
            <a:pPr lvl="1"/>
            <a:r>
              <a:rPr lang="pt-BR" dirty="0"/>
              <a:t>É possível </a:t>
            </a:r>
            <a:r>
              <a:rPr lang="pt-BR" dirty="0" err="1"/>
              <a:t>debugá-lo</a:t>
            </a:r>
            <a:r>
              <a:rPr lang="pt-BR" dirty="0"/>
              <a:t>:</a:t>
            </a:r>
            <a:endParaRPr lang="pt-BR" sz="1200" dirty="0"/>
          </a:p>
          <a:p>
            <a:pPr marL="393192" lvl="1" indent="0">
              <a:buNone/>
            </a:pPr>
            <a:endParaRPr lang="pt-BR" sz="12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2"/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91969"/>
            <a:ext cx="3810000" cy="498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24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o formulário com o seguinte layout: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r>
              <a:rPr lang="pt-BR" sz="1200" dirty="0"/>
              <a:t>Selecionar a MARA/MAKT, chamar as funções necessárias para exibir o formulário.</a:t>
            </a:r>
          </a:p>
          <a:p>
            <a:pPr marL="393192" lvl="1" indent="0">
              <a:buNone/>
            </a:pPr>
            <a:endParaRPr lang="pt-BR" sz="12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2"/>
            <a:endParaRPr lang="pt-BR" sz="1800" dirty="0"/>
          </a:p>
          <a:p>
            <a:pPr marL="630936" lvl="2" indent="0">
              <a:buNone/>
            </a:pPr>
            <a:endParaRPr lang="en-US" sz="1800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70" y="0"/>
            <a:ext cx="184512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981200"/>
            <a:ext cx="74485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4305300"/>
            <a:ext cx="7324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4634066"/>
            <a:ext cx="10668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978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  <a:p>
            <a:pPr lvl="1"/>
            <a:r>
              <a:rPr lang="pt-BR" dirty="0"/>
              <a:t>É de mais fácil utilização devido a sua interface gráfica.</a:t>
            </a:r>
          </a:p>
          <a:p>
            <a:pPr lvl="1"/>
            <a:r>
              <a:rPr lang="pt-BR" dirty="0"/>
              <a:t>Menos esforço na criação e manutenção de formulários.</a:t>
            </a:r>
          </a:p>
          <a:p>
            <a:pPr lvl="1"/>
            <a:r>
              <a:rPr lang="pt-BR" dirty="0"/>
              <a:t>Seleção de dados e lógica do formulário são separadas.</a:t>
            </a:r>
          </a:p>
          <a:p>
            <a:pPr lvl="1"/>
            <a:r>
              <a:rPr lang="pt-BR" dirty="0"/>
              <a:t>Imagens podem fazer parte do formulário como Logo ou como uma imagem de fundo.</a:t>
            </a:r>
          </a:p>
          <a:p>
            <a:pPr lvl="1"/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018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 Z: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sz="1200" dirty="0">
                <a:solidFill>
                  <a:srgbClr val="FF0000"/>
                </a:solidFill>
              </a:rPr>
              <a:t>OBS: A função “</a:t>
            </a:r>
            <a:r>
              <a:rPr lang="pt-BR" sz="1200" dirty="0" err="1">
                <a:solidFill>
                  <a:srgbClr val="FF0000"/>
                </a:solidFill>
              </a:rPr>
              <a:t>fm_name</a:t>
            </a:r>
            <a:r>
              <a:rPr lang="pt-BR" sz="1200" dirty="0">
                <a:solidFill>
                  <a:srgbClr val="FF0000"/>
                </a:solidFill>
              </a:rPr>
              <a:t>” pega as estruturas</a:t>
            </a:r>
          </a:p>
          <a:p>
            <a:pPr marL="393192" lvl="1" indent="0">
              <a:buNone/>
            </a:pPr>
            <a:r>
              <a:rPr lang="pt-BR" sz="1200" dirty="0">
                <a:solidFill>
                  <a:srgbClr val="FF0000"/>
                </a:solidFill>
              </a:rPr>
              <a:t>    dinamicamente do formulário: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3" y="2362200"/>
            <a:ext cx="38957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43529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2050" idx="3"/>
          </p:cNvCxnSpPr>
          <p:nvPr/>
        </p:nvCxnSpPr>
        <p:spPr>
          <a:xfrm flipV="1">
            <a:off x="3930138" y="1828800"/>
            <a:ext cx="2013462" cy="12334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24378"/>
            <a:ext cx="16192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724378"/>
            <a:ext cx="1890866" cy="142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345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Transação </a:t>
            </a:r>
            <a:r>
              <a:rPr lang="pt-BR" dirty="0" err="1"/>
              <a:t>Smartforms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sz="2000" u="sng" dirty="0"/>
              <a:t>Formulário</a:t>
            </a:r>
            <a:r>
              <a:rPr lang="pt-BR" sz="2000" dirty="0"/>
              <a:t>: Conceito idêntico ao </a:t>
            </a:r>
            <a:r>
              <a:rPr lang="pt-BR" sz="2000" dirty="0" err="1"/>
              <a:t>sapscript</a:t>
            </a:r>
            <a:r>
              <a:rPr lang="pt-BR" sz="2000" dirty="0"/>
              <a:t>.</a:t>
            </a:r>
          </a:p>
          <a:p>
            <a:pPr lvl="1"/>
            <a:r>
              <a:rPr lang="pt-BR" sz="2000" u="sng" dirty="0"/>
              <a:t>Estilo</a:t>
            </a:r>
            <a:r>
              <a:rPr lang="pt-BR" sz="2000" dirty="0"/>
              <a:t>: Para a edição de textos em um formulário (SAP </a:t>
            </a:r>
            <a:r>
              <a:rPr lang="pt-BR" sz="2000" dirty="0" err="1"/>
              <a:t>Smart</a:t>
            </a:r>
            <a:r>
              <a:rPr lang="pt-BR" sz="2000" dirty="0"/>
              <a:t> </a:t>
            </a:r>
            <a:r>
              <a:rPr lang="pt-BR" sz="2000" dirty="0" err="1"/>
              <a:t>Form</a:t>
            </a:r>
            <a:r>
              <a:rPr lang="pt-BR" sz="2000" dirty="0"/>
              <a:t>) é normalmente necessário um estilo (</a:t>
            </a:r>
            <a:r>
              <a:rPr lang="pt-BR" sz="2000" dirty="0" err="1"/>
              <a:t>Smart</a:t>
            </a:r>
            <a:r>
              <a:rPr lang="pt-BR" sz="2000" dirty="0"/>
              <a:t> </a:t>
            </a:r>
            <a:r>
              <a:rPr lang="pt-BR" sz="2000" dirty="0" err="1"/>
              <a:t>Style</a:t>
            </a:r>
            <a:r>
              <a:rPr lang="pt-BR" sz="2000" dirty="0"/>
              <a:t>) que contém as informações para a formatação do texto (formato de parágrafo e de caracteres).</a:t>
            </a:r>
          </a:p>
          <a:p>
            <a:pPr lvl="1"/>
            <a:r>
              <a:rPr lang="pt-BR" sz="2000" u="sng" dirty="0"/>
              <a:t>Módulos de texto</a:t>
            </a:r>
            <a:r>
              <a:rPr lang="pt-BR" sz="2000" dirty="0"/>
              <a:t>: são utilizados para arquivar centralmente os textos frequentemente necessários em formulários no sistema central.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67858"/>
            <a:ext cx="3048000" cy="140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503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3886200" cy="287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142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Atributos Formulário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São basicamente as mesmas opções do SAPSCRIPT.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436444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8" y="2040194"/>
            <a:ext cx="4586643" cy="259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12763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803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Interface de formulário</a:t>
            </a:r>
          </a:p>
          <a:p>
            <a:pPr lvl="1"/>
            <a:r>
              <a:rPr lang="pt-BR" dirty="0"/>
              <a:t>São as estruturas, tabelas e exceções definidas para receber os valores do programa Z.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71801"/>
            <a:ext cx="42188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77766"/>
            <a:ext cx="4352925" cy="4004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4283301" y="3814918"/>
            <a:ext cx="36489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14287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901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Definições Globais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Dados Globais</a:t>
            </a:r>
          </a:p>
          <a:p>
            <a:pPr lvl="1"/>
            <a:r>
              <a:rPr lang="pt-BR" dirty="0"/>
              <a:t>Variáveis globais são definidas aqui e manuseadas dentro do próprio </a:t>
            </a:r>
            <a:r>
              <a:rPr lang="pt-BR" dirty="0" err="1"/>
              <a:t>Smartform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00200"/>
            <a:ext cx="12477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65055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69690"/>
            <a:ext cx="66770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156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Ctgs</a:t>
            </a:r>
            <a:r>
              <a:rPr lang="pt-BR" dirty="0"/>
              <a:t>. – São os </a:t>
            </a:r>
            <a:r>
              <a:rPr lang="pt-BR" dirty="0" err="1"/>
              <a:t>Types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Que podem ser utilizados nos “Dados globais”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200276"/>
            <a:ext cx="5715000" cy="109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4267200"/>
            <a:ext cx="3886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43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3º/4º/5 Dia – SMARTFORMS</a:t>
            </a:r>
          </a:p>
          <a:p>
            <a:pPr lvl="1"/>
            <a:r>
              <a:rPr lang="pt-BR" dirty="0"/>
              <a:t>Exercício</a:t>
            </a:r>
          </a:p>
          <a:p>
            <a:pPr lvl="1"/>
            <a:r>
              <a:rPr lang="pt-BR" dirty="0"/>
              <a:t>Ajuste do SAPSCRIPT</a:t>
            </a:r>
          </a:p>
          <a:p>
            <a:pPr lvl="1"/>
            <a:r>
              <a:rPr lang="pt-BR" dirty="0"/>
              <a:t>Início SMARTFORMS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73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Símbolos campo – são os FIELD SYMBOLS: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6867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424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Inicialização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r>
              <a:rPr lang="pt-BR" dirty="0"/>
              <a:t>É utilizada para criar lógicas dentro do SMARTFORMS. Veja o exemplo acima. Declaramos uma variável global e agora estamos preenchendo-a.</a:t>
            </a:r>
          </a:p>
          <a:p>
            <a:pPr lvl="2"/>
            <a:r>
              <a:rPr lang="pt-BR" dirty="0"/>
              <a:t>OBS: Tente ao máximo evitar codificação dentro do SMARTFORM, pois em casos de manutenção se torna exaustiva a busca pela correção.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1"/>
            <a:ext cx="3733800" cy="229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760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Rotinas FORM</a:t>
            </a:r>
          </a:p>
          <a:p>
            <a:pPr lvl="1"/>
            <a:r>
              <a:rPr lang="pt-BR" dirty="0"/>
              <a:t>Essa </a:t>
            </a:r>
            <a:r>
              <a:rPr lang="pt-BR" dirty="0" err="1"/>
              <a:t>tab</a:t>
            </a:r>
            <a:r>
              <a:rPr lang="pt-BR" dirty="0"/>
              <a:t> é utilizada para criar FORMS que podem ser chamados na </a:t>
            </a:r>
            <a:r>
              <a:rPr lang="pt-BR" dirty="0" err="1"/>
              <a:t>tab</a:t>
            </a:r>
            <a:r>
              <a:rPr lang="pt-BR" dirty="0"/>
              <a:t> de “Inicialização”. Exemplo: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68230"/>
            <a:ext cx="4946783" cy="225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68230"/>
            <a:ext cx="3300602" cy="272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408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Campos moeda/quant.</a:t>
            </a:r>
          </a:p>
          <a:p>
            <a:pPr lvl="1"/>
            <a:r>
              <a:rPr lang="pt-BR" dirty="0"/>
              <a:t>É utilizado para declaração de variáveis que terão visualização de moedas ou quantidade, exemplo:</a:t>
            </a:r>
          </a:p>
          <a:p>
            <a:pPr lvl="2"/>
            <a:r>
              <a:rPr lang="pt-BR" dirty="0"/>
              <a:t>Celular 2 PC</a:t>
            </a:r>
          </a:p>
          <a:p>
            <a:pPr lvl="2"/>
            <a:r>
              <a:rPr lang="pt-BR" dirty="0"/>
              <a:t>Trigo 2.50 KG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68022"/>
            <a:ext cx="64198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72" y="5105400"/>
            <a:ext cx="66770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295400" y="4648200"/>
            <a:ext cx="0" cy="1676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6077" y="4800600"/>
            <a:ext cx="0" cy="1676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820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393326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40" y="1981200"/>
            <a:ext cx="49684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2400"/>
            <a:ext cx="3711718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87840" y="4191000"/>
            <a:ext cx="388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de fundo é possível subir um arquivo .</a:t>
            </a:r>
            <a:r>
              <a:rPr lang="pt-BR" dirty="0" err="1"/>
              <a:t>bmp</a:t>
            </a:r>
            <a:r>
              <a:rPr lang="pt-BR" dirty="0"/>
              <a:t> para servir de fundo no formulário.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382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Páginas</a:t>
            </a:r>
          </a:p>
          <a:p>
            <a:pPr lvl="1"/>
            <a:r>
              <a:rPr lang="pt-BR" dirty="0"/>
              <a:t>Cada página poderá ter: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28887"/>
            <a:ext cx="28575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07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Assim como no SAPSCRIPT, existe uma janela MAIN – Principal:</a:t>
            </a:r>
          </a:p>
          <a:p>
            <a:pPr lvl="1"/>
            <a:r>
              <a:rPr lang="pt-BR" dirty="0"/>
              <a:t>Para cada janela poderá ser criada: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38766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00816" y="3279058"/>
            <a:ext cx="3462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Gráfico</a:t>
            </a:r>
            <a:r>
              <a:rPr lang="pt-BR" dirty="0"/>
              <a:t>: Insere uma imagem.</a:t>
            </a:r>
          </a:p>
          <a:p>
            <a:endParaRPr lang="pt-BR" dirty="0"/>
          </a:p>
          <a:p>
            <a:r>
              <a:rPr lang="pt-BR" u="sng" dirty="0"/>
              <a:t>Endereço</a:t>
            </a:r>
            <a:r>
              <a:rPr lang="pt-BR" dirty="0"/>
              <a:t>: Carrega um endereço automaticamente de acordo com a tabela ADRC.</a:t>
            </a:r>
            <a:br>
              <a:rPr lang="pt-BR" dirty="0"/>
            </a:b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55" y="3602223"/>
            <a:ext cx="11906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4724400"/>
            <a:ext cx="12096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8027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Textos de Janelas</a:t>
            </a:r>
          </a:p>
          <a:p>
            <a:pPr lvl="2"/>
            <a:r>
              <a:rPr lang="pt-BR" dirty="0"/>
              <a:t>Esta é a opção mais comum. São basicamente os elementos de texto do </a:t>
            </a:r>
            <a:r>
              <a:rPr lang="pt-BR" dirty="0" err="1"/>
              <a:t>SAPScript</a:t>
            </a:r>
            <a:r>
              <a:rPr lang="pt-BR" dirty="0"/>
              <a:t>:</a:t>
            </a:r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70" y="3048000"/>
            <a:ext cx="73437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785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Textos de Janelas – Características Gerais</a:t>
            </a:r>
          </a:p>
          <a:p>
            <a:pPr lvl="2"/>
            <a:r>
              <a:rPr lang="pt-BR" dirty="0"/>
              <a:t>Ao clicar no botão      é possível verificar, conforme no </a:t>
            </a:r>
            <a:r>
              <a:rPr lang="pt-BR" dirty="0" err="1"/>
              <a:t>Sapscript</a:t>
            </a:r>
            <a:r>
              <a:rPr lang="pt-BR" dirty="0"/>
              <a:t>, o elemento de texto:</a:t>
            </a:r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60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3237271"/>
            <a:ext cx="56102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231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Textos de Janelas – Características WEB</a:t>
            </a:r>
          </a:p>
          <a:p>
            <a:pPr lvl="2"/>
            <a:r>
              <a:rPr lang="pt-BR" dirty="0"/>
              <a:t>É utilizado para aplicações web ( </a:t>
            </a:r>
            <a:r>
              <a:rPr lang="pt-BR" dirty="0" err="1"/>
              <a:t>webdynpro</a:t>
            </a:r>
            <a:r>
              <a:rPr lang="pt-BR" dirty="0"/>
              <a:t> ou aplicações BSP - CRM):</a:t>
            </a:r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0"/>
            <a:ext cx="5562600" cy="28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49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SAPscript</a:t>
            </a:r>
            <a:r>
              <a:rPr lang="pt-BR" dirty="0"/>
              <a:t> é a ferramenta do SAP para criação de relatórios mais elaborados, chamados de formulários. A opção pela utilização da ferramenta geralmente se dá pela necessidade de alguns recursos que não podem ser obtidos através de código de ABAP comum, como nos chamados “</a:t>
            </a:r>
            <a:r>
              <a:rPr lang="pt-BR" dirty="0" err="1"/>
              <a:t>reports</a:t>
            </a:r>
            <a:r>
              <a:rPr lang="pt-BR" dirty="0"/>
              <a:t>”, tais como inserção de logotipos, fontes de tamanhos ou tipos diferentes, etc.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Tema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9665"/>
            <a:ext cx="19812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006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Textos de Janelas – Opções de Saída</a:t>
            </a:r>
          </a:p>
          <a:p>
            <a:pPr lvl="2"/>
            <a:r>
              <a:rPr lang="pt-BR" dirty="0"/>
              <a:t>Nesta opção, é possível configurar um estilho para o elemento de texto, definir sombreamento, cor, </a:t>
            </a:r>
            <a:r>
              <a:rPr lang="pt-BR" dirty="0" err="1"/>
              <a:t>etc</a:t>
            </a:r>
            <a:r>
              <a:rPr lang="pt-BR" dirty="0"/>
              <a:t>:</a:t>
            </a:r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33251"/>
            <a:ext cx="4348162" cy="317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4517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Textos de Janelas – Condições</a:t>
            </a:r>
          </a:p>
          <a:p>
            <a:pPr lvl="2"/>
            <a:r>
              <a:rPr lang="pt-BR" dirty="0"/>
              <a:t>Nesta opção é possível escrever uma condição para o elemento de texto aparecer, veja o exemplo abaixo:</a:t>
            </a:r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3128962" cy="345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9600" y="3276600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OBS: Quando inserimos uma condição o texto passa de/ para: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Onde      representa a condição criada.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14800"/>
            <a:ext cx="6953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10037"/>
            <a:ext cx="11715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2" y="4675834"/>
            <a:ext cx="1524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155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Tabelas: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Através do pincel, podemos desenhar várias colunas para essa tabela. Podemos também definir cores e sombreamentos.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5562600" cy="215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611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Tabelas</a:t>
            </a:r>
          </a:p>
          <a:p>
            <a:pPr lvl="2"/>
            <a:r>
              <a:rPr lang="pt-BR" dirty="0"/>
              <a:t>Dados:</a:t>
            </a:r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3554361" cy="393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2743200"/>
            <a:ext cx="373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faz sentido criar uma tabela sem um LOOP. Portanto nesta área podemos indicar o LOOP, especificar uma condição WHERE e ainda Ordenar o LOOP.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OBS: O ideal é sempre deixar isto já preparado dentro do programa Z. Evitar codificações excessivas no </a:t>
            </a:r>
            <a:r>
              <a:rPr lang="pt-BR" dirty="0" err="1"/>
              <a:t>Smartforms</a:t>
            </a:r>
            <a:r>
              <a:rPr lang="pt-BR" dirty="0"/>
              <a:t> devido a dificuldade de manutenção no futuro.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39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Tabelas</a:t>
            </a:r>
          </a:p>
          <a:p>
            <a:pPr lvl="2"/>
            <a:r>
              <a:rPr lang="pt-BR" dirty="0"/>
              <a:t>Área de Cabeçalho – Colocamos os títulos das colunas</a:t>
            </a:r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55490"/>
            <a:ext cx="293153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35839"/>
            <a:ext cx="25431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4267201"/>
            <a:ext cx="99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TEXT1: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TEXT2: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35" y="4145915"/>
            <a:ext cx="1083509" cy="126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844" y="5417819"/>
            <a:ext cx="1132400" cy="144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3192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Tabelas</a:t>
            </a:r>
          </a:p>
          <a:p>
            <a:pPr lvl="2"/>
            <a:r>
              <a:rPr lang="pt-BR" dirty="0"/>
              <a:t>Área Principal – Colocamos as valores do LOOP.</a:t>
            </a:r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28937"/>
            <a:ext cx="2286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28937"/>
            <a:ext cx="18669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257" y="2921563"/>
            <a:ext cx="19716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1988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Janelas</a:t>
            </a:r>
          </a:p>
          <a:p>
            <a:pPr lvl="1"/>
            <a:r>
              <a:rPr lang="pt-BR" dirty="0"/>
              <a:t>Exemplo de impressão das tabelas acima definidas:</a:t>
            </a:r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43200"/>
            <a:ext cx="25146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6473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Padrão – </a:t>
            </a:r>
            <a:r>
              <a:rPr lang="pt-BR" dirty="0" err="1"/>
              <a:t>Template</a:t>
            </a:r>
            <a:endParaRPr lang="pt-BR" dirty="0"/>
          </a:p>
          <a:p>
            <a:pPr lvl="1"/>
            <a:r>
              <a:rPr lang="pt-BR" dirty="0"/>
              <a:t>Geralmente utilizado para criar uma padrão para as tabelas a serem processadas em um loop. No exemplo abaixo as linhas em amarelo foram criadas em um </a:t>
            </a:r>
            <a:r>
              <a:rPr lang="pt-BR" dirty="0" err="1"/>
              <a:t>template</a:t>
            </a:r>
            <a:r>
              <a:rPr lang="pt-BR" dirty="0"/>
              <a:t>:</a:t>
            </a:r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31457"/>
            <a:ext cx="60198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936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Padrão – </a:t>
            </a:r>
            <a:r>
              <a:rPr lang="pt-BR" dirty="0" err="1"/>
              <a:t>Template</a:t>
            </a:r>
            <a:r>
              <a:rPr lang="pt-BR" dirty="0"/>
              <a:t> – Exemplo:</a:t>
            </a:r>
          </a:p>
          <a:p>
            <a:pPr lvl="1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21907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02974"/>
            <a:ext cx="5552153" cy="205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29200"/>
            <a:ext cx="56292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1348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Lógicas de Processamento</a:t>
            </a:r>
          </a:p>
          <a:p>
            <a:pPr lvl="1"/>
            <a:r>
              <a:rPr lang="pt-BR" dirty="0"/>
              <a:t>São: </a:t>
            </a:r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689864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03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9665"/>
            <a:ext cx="8229600" cy="1143000"/>
          </a:xfrm>
        </p:spPr>
        <p:txBody>
          <a:bodyPr>
            <a:normAutofit/>
          </a:bodyPr>
          <a:lstStyle/>
          <a:p>
            <a:r>
              <a:rPr lang="pt-BR" sz="3800" dirty="0"/>
              <a:t>Exemplo de um Formulário</a:t>
            </a:r>
            <a:endParaRPr lang="en-US" sz="3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9665"/>
            <a:ext cx="19812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00715"/>
            <a:ext cx="4776338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7108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Lógicas de Processamento</a:t>
            </a:r>
          </a:p>
          <a:p>
            <a:pPr lvl="1"/>
            <a:r>
              <a:rPr lang="pt-BR" dirty="0"/>
              <a:t>Alternativa</a:t>
            </a:r>
          </a:p>
          <a:p>
            <a:pPr lvl="2"/>
            <a:r>
              <a:rPr lang="pt-BR" dirty="0"/>
              <a:t>Nada mais é que um “IF”: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Neste caso a Empresa seja = 2000,  o programa imprimirá o texto 5, caso contrário, irá imprimir o texto 6.</a:t>
            </a:r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22955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735826"/>
            <a:ext cx="51244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6630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Lógicas de Processamento</a:t>
            </a:r>
          </a:p>
          <a:p>
            <a:pPr lvl="1"/>
            <a:r>
              <a:rPr lang="pt-BR" dirty="0"/>
              <a:t>LOOP</a:t>
            </a:r>
          </a:p>
          <a:p>
            <a:pPr lvl="2"/>
            <a:r>
              <a:rPr lang="pt-BR" dirty="0"/>
              <a:t>Assim como no </a:t>
            </a:r>
            <a:r>
              <a:rPr lang="pt-BR" dirty="0" err="1"/>
              <a:t>abap</a:t>
            </a:r>
            <a:r>
              <a:rPr lang="pt-BR" dirty="0"/>
              <a:t> tradicional, segue o mesmo conceito. A </a:t>
            </a:r>
            <a:r>
              <a:rPr lang="pt-BR" dirty="0" err="1"/>
              <a:t>idéia</a:t>
            </a:r>
            <a:r>
              <a:rPr lang="pt-BR" dirty="0"/>
              <a:t> é imprimir todos os registros de uma tabela interna. </a:t>
            </a:r>
            <a:r>
              <a:rPr lang="pt-BR" dirty="0" err="1"/>
              <a:t>Obs</a:t>
            </a:r>
            <a:r>
              <a:rPr lang="pt-BR" dirty="0"/>
              <a:t>: Podemos utilizar a cláusula </a:t>
            </a:r>
            <a:r>
              <a:rPr lang="pt-BR" dirty="0" err="1"/>
              <a:t>where</a:t>
            </a:r>
            <a:r>
              <a:rPr lang="pt-BR" dirty="0"/>
              <a:t>: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23145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16710"/>
            <a:ext cx="51911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874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Lógicas de Processamento</a:t>
            </a:r>
          </a:p>
          <a:p>
            <a:pPr lvl="1"/>
            <a:r>
              <a:rPr lang="pt-BR" dirty="0"/>
              <a:t>Linhas de Programa:</a:t>
            </a:r>
          </a:p>
          <a:p>
            <a:pPr lvl="2"/>
            <a:r>
              <a:rPr lang="pt-BR" dirty="0"/>
              <a:t>É utilizada para escrevermos códigos </a:t>
            </a:r>
            <a:r>
              <a:rPr lang="pt-BR" dirty="0" err="1"/>
              <a:t>abaps</a:t>
            </a:r>
            <a:r>
              <a:rPr lang="pt-BR" dirty="0"/>
              <a:t> puros. Exemplo: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43250"/>
            <a:ext cx="16383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177" y="2590800"/>
            <a:ext cx="4790023" cy="430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660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Lógicas de Processamento</a:t>
            </a:r>
          </a:p>
          <a:p>
            <a:pPr lvl="1"/>
            <a:r>
              <a:rPr lang="pt-BR" dirty="0"/>
              <a:t>Comando</a:t>
            </a:r>
          </a:p>
          <a:p>
            <a:pPr lvl="2"/>
            <a:r>
              <a:rPr lang="pt-BR" dirty="0"/>
              <a:t>Geralmente utilizado para ir para pular para alguma página caso atenda alguma condição.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36042"/>
            <a:ext cx="19240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48000"/>
            <a:ext cx="4343400" cy="344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1103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Lógicas de Processamento</a:t>
            </a:r>
          </a:p>
          <a:p>
            <a:pPr lvl="1"/>
            <a:r>
              <a:rPr lang="pt-BR" dirty="0"/>
              <a:t>Comando</a:t>
            </a:r>
          </a:p>
          <a:p>
            <a:pPr lvl="2"/>
            <a:r>
              <a:rPr lang="pt-BR" dirty="0"/>
              <a:t>Geralmente utilizado para ir para pular para alguma página caso atenda alguma condição.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36042"/>
            <a:ext cx="19240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48000"/>
            <a:ext cx="4343400" cy="344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1110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Gráficos</a:t>
            </a:r>
          </a:p>
          <a:p>
            <a:pPr lvl="1"/>
            <a:r>
              <a:rPr lang="pt-BR" dirty="0"/>
              <a:t>Geralmente utilizados para impressão de logos. Assim como no SAPSCRIPT, é necessário subir o arquivo na SE78: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57550"/>
            <a:ext cx="11620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35426"/>
            <a:ext cx="37242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5939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Endereço</a:t>
            </a:r>
          </a:p>
          <a:p>
            <a:pPr lvl="1"/>
            <a:r>
              <a:rPr lang="pt-BR" dirty="0"/>
              <a:t>Utilizados para impressão direta do endereço completo de uma determinada empresa, por exemplo: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524000"/>
            <a:ext cx="20764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71800"/>
            <a:ext cx="2038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" y="3352800"/>
            <a:ext cx="2761086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107" y="2667000"/>
            <a:ext cx="3781425" cy="405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7007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Endereço</a:t>
            </a:r>
          </a:p>
          <a:p>
            <a:pPr lvl="1"/>
            <a:r>
              <a:rPr lang="pt-BR" dirty="0"/>
              <a:t>Exemplo de como é impresso: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296" y="2731678"/>
            <a:ext cx="26003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6394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Texto</a:t>
            </a:r>
          </a:p>
          <a:p>
            <a:pPr lvl="1"/>
            <a:r>
              <a:rPr lang="pt-BR" dirty="0"/>
              <a:t>É onde definimos os elementos de texto. Exatamente igual no SAPSCRIPT, porém com mais opções: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86881"/>
            <a:ext cx="18859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62388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438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Tabela</a:t>
            </a:r>
          </a:p>
          <a:p>
            <a:pPr lvl="1"/>
            <a:r>
              <a:rPr lang="pt-BR" dirty="0"/>
              <a:t>Utilizada geralmente na janela MAIN para impressão em massa de dados. É constituída de 3 áreas: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Onde a área de cabeçalho, escrevemos os textos.</a:t>
            </a:r>
          </a:p>
          <a:p>
            <a:pPr lvl="1"/>
            <a:r>
              <a:rPr lang="pt-BR" dirty="0"/>
              <a:t>Na área principal, passamos os valores:</a:t>
            </a:r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21240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91000"/>
            <a:ext cx="21145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91000"/>
            <a:ext cx="17716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66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9665"/>
            <a:ext cx="8229600" cy="1143000"/>
          </a:xfrm>
        </p:spPr>
        <p:txBody>
          <a:bodyPr>
            <a:normAutofit/>
          </a:bodyPr>
          <a:lstStyle/>
          <a:p>
            <a:r>
              <a:rPr lang="pt-BR" sz="3800" dirty="0"/>
              <a:t>Programa Z</a:t>
            </a:r>
            <a:endParaRPr lang="en-US" sz="3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9665"/>
            <a:ext cx="19812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914401"/>
            <a:ext cx="270596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908373"/>
            <a:ext cx="2514600" cy="17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8" y="2980862"/>
            <a:ext cx="2976562" cy="250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2980862"/>
            <a:ext cx="2660584" cy="100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971029"/>
            <a:ext cx="2377234" cy="117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819400" y="1676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8000" y="3276600"/>
            <a:ext cx="3711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89585" y="3274142"/>
            <a:ext cx="3711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95600" y="2667001"/>
            <a:ext cx="566584" cy="304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199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Estilos</a:t>
            </a:r>
          </a:p>
          <a:p>
            <a:pPr lvl="1"/>
            <a:r>
              <a:rPr lang="pt-BR" dirty="0"/>
              <a:t>Para a edição de textos em um formulário (SAP 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) é normalmente necessário um estilo (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) que contém as informações para a formatação do texto (formato de parágrafo e de caracteres).</a:t>
            </a:r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57625"/>
            <a:ext cx="42005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9181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Estilos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Assim como no </a:t>
            </a:r>
            <a:r>
              <a:rPr lang="pt-BR" dirty="0" err="1"/>
              <a:t>SAPScript</a:t>
            </a:r>
            <a:r>
              <a:rPr lang="pt-BR" dirty="0"/>
              <a:t>, temos as opções padrões. OBS: No </a:t>
            </a:r>
            <a:r>
              <a:rPr lang="pt-BR" dirty="0" err="1"/>
              <a:t>SmartForms</a:t>
            </a:r>
            <a:r>
              <a:rPr lang="pt-BR" dirty="0"/>
              <a:t> podemos definir cores de fontes diferentes de preto:</a:t>
            </a:r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2" y="1981200"/>
            <a:ext cx="5001456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410200"/>
            <a:ext cx="1342497" cy="131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2005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Módulos de Texto</a:t>
            </a:r>
          </a:p>
          <a:p>
            <a:pPr lvl="1"/>
            <a:r>
              <a:rPr lang="pt-BR" dirty="0"/>
              <a:t>Os módulos de texto são utilizados para arquivar centralmente os textos frequentemente necessários em formulários no sistema central.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374" y="3124200"/>
            <a:ext cx="44005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0400"/>
            <a:ext cx="41910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6647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Exercício</a:t>
            </a:r>
          </a:p>
          <a:p>
            <a:pPr lvl="1"/>
            <a:r>
              <a:rPr lang="pt-BR" dirty="0"/>
              <a:t>Criar um </a:t>
            </a:r>
            <a:r>
              <a:rPr lang="pt-BR" dirty="0" err="1"/>
              <a:t>smartform</a:t>
            </a:r>
            <a:r>
              <a:rPr lang="pt-BR" dirty="0"/>
              <a:t>, inicialmente sem um programa Z, que trará o seguinte layout: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19068"/>
            <a:ext cx="60579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1766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Exercício</a:t>
            </a:r>
          </a:p>
          <a:p>
            <a:pPr lvl="1"/>
            <a:r>
              <a:rPr lang="pt-BR" dirty="0"/>
              <a:t>Deverá haver um rodapé com os números das páginas:</a:t>
            </a:r>
          </a:p>
          <a:p>
            <a:pPr lvl="1"/>
            <a:r>
              <a:rPr lang="pt-BR" dirty="0"/>
              <a:t>Na última página trazer o total geral: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Como parâmetro de importação apenas a empresa EKKO-BUKRS. </a:t>
            </a:r>
          </a:p>
          <a:p>
            <a:pPr lvl="1"/>
            <a:r>
              <a:rPr lang="pt-BR" dirty="0"/>
              <a:t>Selecionar EKKO e EKPO.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0"/>
            <a:ext cx="8001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2971800"/>
            <a:ext cx="2562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3227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Exercício</a:t>
            </a:r>
          </a:p>
          <a:p>
            <a:pPr lvl="1"/>
            <a:r>
              <a:rPr lang="pt-BR" dirty="0"/>
              <a:t>Dica, o SMARTFORM terá o seguinte: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76645"/>
            <a:ext cx="2667000" cy="547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0101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Exercício 2</a:t>
            </a:r>
          </a:p>
          <a:p>
            <a:pPr lvl="1"/>
            <a:r>
              <a:rPr lang="pt-BR" dirty="0"/>
              <a:t>Retire toda a lógica existente de dentro do SMARTFORMS.</a:t>
            </a:r>
          </a:p>
          <a:p>
            <a:pPr lvl="1"/>
            <a:r>
              <a:rPr lang="pt-BR" dirty="0"/>
              <a:t>Crie um programa Z que chamará as funções para impressão do SMARTFORMS.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5023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Modificação e Criação de Fontes:</a:t>
            </a:r>
          </a:p>
          <a:p>
            <a:pPr lvl="1"/>
            <a:r>
              <a:rPr lang="pt-BR" dirty="0"/>
              <a:t>Acesse a se73 – Geralmente utilizado por BASIS, assim como a transação SPAD – Configurações de Impressora.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0"/>
            <a:ext cx="60864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8897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Código de Barras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4995862" cy="4848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09917"/>
            <a:ext cx="3419475" cy="100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27" y="2946459"/>
            <a:ext cx="2069492" cy="200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79" y="5128681"/>
            <a:ext cx="1353877" cy="162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498" y="4800600"/>
            <a:ext cx="26289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703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Código de Barras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9917"/>
            <a:ext cx="3419475" cy="100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87794"/>
            <a:ext cx="2069492" cy="200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1353877" cy="162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16" y="4267200"/>
            <a:ext cx="26289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191000" y="241098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372876" y="2936245"/>
            <a:ext cx="1947863" cy="133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72876" y="5076688"/>
            <a:ext cx="17323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formulários são criados e modificados através da transação SE71: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41433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2626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Código de Barras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utilizar, basta criar um estilo, e nas opções de caracteres, marcar: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68484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48291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7361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Código de Barras</a:t>
            </a:r>
          </a:p>
          <a:p>
            <a:pPr lvl="1"/>
            <a:r>
              <a:rPr lang="pt-BR" dirty="0"/>
              <a:t>Configure o estilo no texto: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Configure o Formato: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90750"/>
            <a:ext cx="34671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7200"/>
            <a:ext cx="62007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9442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Impressão final: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8400"/>
            <a:ext cx="61055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6719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Enviando o formulário por </a:t>
            </a:r>
            <a:r>
              <a:rPr lang="pt-BR" dirty="0" err="1"/>
              <a:t>email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28800"/>
            <a:ext cx="3530613" cy="461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2855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Para consultar os </a:t>
            </a:r>
            <a:r>
              <a:rPr lang="pt-BR" dirty="0" err="1"/>
              <a:t>emails</a:t>
            </a:r>
            <a:r>
              <a:rPr lang="pt-BR" dirty="0"/>
              <a:t>, vá até a transação SOST.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6103"/>
            <a:ext cx="8229600" cy="1143000"/>
          </a:xfrm>
        </p:spPr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209800"/>
            <a:ext cx="82010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3026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Configurando as estruturas para enviar por </a:t>
            </a:r>
            <a:r>
              <a:rPr lang="pt-BR" dirty="0" err="1"/>
              <a:t>email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6103"/>
            <a:ext cx="8229600" cy="1143000"/>
          </a:xfrm>
        </p:spPr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3314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19400"/>
            <a:ext cx="49053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9403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Configurando as estruturas para enviar por </a:t>
            </a:r>
            <a:r>
              <a:rPr lang="pt-BR" dirty="0" err="1"/>
              <a:t>email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6103"/>
            <a:ext cx="8229600" cy="1143000"/>
          </a:xfrm>
        </p:spPr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29908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19400"/>
            <a:ext cx="40767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3046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Configurando as estruturas para enviar por </a:t>
            </a:r>
            <a:r>
              <a:rPr lang="pt-BR" dirty="0" err="1"/>
              <a:t>email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6103"/>
            <a:ext cx="8229600" cy="1143000"/>
          </a:xfrm>
        </p:spPr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3133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38400"/>
            <a:ext cx="439432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57400"/>
            <a:ext cx="1352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4881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Por fim, coloca-se um COMMIT WORK após a chamada da função: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6103"/>
            <a:ext cx="8229600" cy="1143000"/>
          </a:xfrm>
        </p:spPr>
        <p:txBody>
          <a:bodyPr/>
          <a:lstStyle/>
          <a:p>
            <a:r>
              <a:rPr lang="pt-BR" dirty="0" err="1"/>
              <a:t>SmartForms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38671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5514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59438"/>
            <a:ext cx="8229600" cy="4525963"/>
          </a:xfrm>
        </p:spPr>
        <p:txBody>
          <a:bodyPr>
            <a:normAutofit/>
          </a:bodyPr>
          <a:lstStyle/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3"/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6103"/>
            <a:ext cx="8229600" cy="1143000"/>
          </a:xfrm>
        </p:spPr>
        <p:txBody>
          <a:bodyPr/>
          <a:lstStyle/>
          <a:p>
            <a:r>
              <a:rPr lang="pt-BR" dirty="0"/>
              <a:t>Dúvidas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62432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19200"/>
            <a:ext cx="38957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810125"/>
            <a:ext cx="18478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63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Cabeçalho</a:t>
            </a:r>
          </a:p>
          <a:p>
            <a:pPr lvl="1"/>
            <a:r>
              <a:rPr lang="pt-BR" dirty="0"/>
              <a:t>É dividido em 2 partes: “Dados Administrativos” e “Configurações Globais”.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4114800" cy="3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971800"/>
            <a:ext cx="4232770" cy="304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080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2074</Words>
  <Application>Microsoft Office PowerPoint</Application>
  <PresentationFormat>Apresentação na tela (4:3)</PresentationFormat>
  <Paragraphs>1173</Paragraphs>
  <Slides>89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89</vt:i4>
      </vt:variant>
    </vt:vector>
  </HeadingPairs>
  <TitlesOfParts>
    <vt:vector size="95" baseType="lpstr">
      <vt:lpstr>Calibri</vt:lpstr>
      <vt:lpstr>Lucida Sans Unicode</vt:lpstr>
      <vt:lpstr>Verdana</vt:lpstr>
      <vt:lpstr>Wingdings 2</vt:lpstr>
      <vt:lpstr>Wingdings 3</vt:lpstr>
      <vt:lpstr>Concourse</vt:lpstr>
      <vt:lpstr>SAPSCRIPT &amp; SMARTFORMS</vt:lpstr>
      <vt:lpstr>Cronograma</vt:lpstr>
      <vt:lpstr>Cronograma</vt:lpstr>
      <vt:lpstr>Cronograma</vt:lpstr>
      <vt:lpstr>Introdução ao Tema</vt:lpstr>
      <vt:lpstr>Exemplo de um Formulário</vt:lpstr>
      <vt:lpstr>Programa Z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Exercícios</vt:lpstr>
      <vt:lpstr>SmartForms</vt:lpstr>
      <vt:lpstr>SmartForms</vt:lpstr>
      <vt:lpstr>SmartForms</vt:lpstr>
      <vt:lpstr>Formulário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SmartForms</vt:lpstr>
      <vt:lpstr>Dúvidas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SAPSCRIPT &amp; SMARTFORMS</dc:title>
  <dc:creator>Muntoreanu, Igor</dc:creator>
  <cp:lastModifiedBy>Igor Fraga Muntoreanu</cp:lastModifiedBy>
  <cp:revision>184</cp:revision>
  <dcterms:created xsi:type="dcterms:W3CDTF">2014-03-09T20:08:58Z</dcterms:created>
  <dcterms:modified xsi:type="dcterms:W3CDTF">2019-07-05T11:28:43Z</dcterms:modified>
</cp:coreProperties>
</file>