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3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embeddedFontLst>
    <p:embeddedFont>
      <p:font typeface="Source Sans Pro" charset="0"/>
      <p:regular r:id="rId69"/>
      <p:bold r:id="rId70"/>
      <p:italic r:id="rId71"/>
      <p:boldItalic r:id="rId72"/>
    </p:embeddedFont>
    <p:embeddedFont>
      <p:font typeface="Consolas" pitchFamily="49" charset="0"/>
      <p:regular r:id="rId73"/>
      <p:bold r:id="rId74"/>
      <p:italic r:id="rId75"/>
      <p:boldItalic r:id="rId76"/>
    </p:embeddedFont>
    <p:embeddedFont>
      <p:font typeface="Calibri" pitchFamily="34" charset="0"/>
      <p:regular r:id="rId77"/>
      <p:bold r:id="rId78"/>
      <p:italic r:id="rId79"/>
      <p:boldItalic r:id="rId8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6" Type="http://schemas.openxmlformats.org/officeDocument/2006/relationships/font" Target="fonts/font8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r" rtl="1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39425"/>
            <a:ext cx="1981199" cy="134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12" y="2362200"/>
            <a:ext cx="9144000" cy="1676399"/>
          </a:xfrm>
          <a:prstGeom prst="rect">
            <a:avLst/>
          </a:prstGeom>
          <a:solidFill>
            <a:srgbClr val="10375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712" y="4191000"/>
            <a:ext cx="6400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BFC2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BFC2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BFC2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BFC2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12" y="2286000"/>
            <a:ext cx="9144000" cy="76197"/>
          </a:xfrm>
          <a:prstGeom prst="rect">
            <a:avLst/>
          </a:prstGeom>
          <a:solidFill>
            <a:srgbClr val="FF9F1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2057513" y="2438400"/>
            <a:ext cx="50291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9296" y="533400"/>
            <a:ext cx="865631" cy="1014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3749" y="6400800"/>
            <a:ext cx="4236729" cy="609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2107516" y="6477000"/>
            <a:ext cx="4929188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9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© All rights reserved. Zend Technologies, Inc</a:t>
            </a: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6">
            <a:alphaModFix/>
          </a:blip>
          <a:srcRect r="10240"/>
          <a:stretch/>
        </p:blipFill>
        <p:spPr>
          <a:xfrm>
            <a:off x="7808628" y="741535"/>
            <a:ext cx="1335372" cy="85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86200" y="4953000"/>
            <a:ext cx="124072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r="1667"/>
          <a:stretch/>
        </p:blipFill>
        <p:spPr>
          <a:xfrm>
            <a:off x="0" y="0"/>
            <a:ext cx="914445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264441"/>
            <a:ext cx="9144000" cy="45718"/>
          </a:xfrm>
          <a:prstGeom prst="rect">
            <a:avLst/>
          </a:prstGeom>
          <a:solidFill>
            <a:srgbClr val="FF9F1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44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Source Sans Pro"/>
              <a:buNone/>
              <a:defRPr/>
            </a:lvl1pPr>
            <a:lvl2pPr marL="457200" indent="0" rtl="0">
              <a:spcBef>
                <a:spcPts val="0"/>
              </a:spcBef>
              <a:buFont typeface="Source Sans Pro"/>
              <a:buNone/>
              <a:defRPr/>
            </a:lvl2pPr>
            <a:lvl3pPr marL="914400" indent="0" rtl="0">
              <a:spcBef>
                <a:spcPts val="0"/>
              </a:spcBef>
              <a:buFont typeface="Source Sans Pro"/>
              <a:buNone/>
              <a:defRPr/>
            </a:lvl3pPr>
            <a:lvl4pPr marL="1371600" indent="0" rtl="0">
              <a:spcBef>
                <a:spcPts val="0"/>
              </a:spcBef>
              <a:buFont typeface="Source Sans Pro"/>
              <a:buNone/>
              <a:defRPr/>
            </a:lvl4pPr>
            <a:lvl5pPr marL="1828800" indent="0" rtl="0">
              <a:spcBef>
                <a:spcPts val="0"/>
              </a:spcBef>
              <a:buFont typeface="Source Sans Pro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Source Sans Pro"/>
              <a:buNone/>
              <a:defRPr/>
            </a:lvl1pPr>
            <a:lvl2pPr marL="457200" indent="0" rtl="0">
              <a:spcBef>
                <a:spcPts val="0"/>
              </a:spcBef>
              <a:buFont typeface="Source Sans Pro"/>
              <a:buNone/>
              <a:defRPr/>
            </a:lvl2pPr>
            <a:lvl3pPr marL="914400" indent="0" rtl="0">
              <a:spcBef>
                <a:spcPts val="0"/>
              </a:spcBef>
              <a:buFont typeface="Source Sans Pro"/>
              <a:buNone/>
              <a:defRPr/>
            </a:lvl3pPr>
            <a:lvl4pPr marL="1371600" indent="0" rtl="0">
              <a:spcBef>
                <a:spcPts val="0"/>
              </a:spcBef>
              <a:buFont typeface="Source Sans Pro"/>
              <a:buNone/>
              <a:defRPr/>
            </a:lvl4pPr>
            <a:lvl5pPr marL="1828800" indent="0" rtl="0">
              <a:spcBef>
                <a:spcPts val="0"/>
              </a:spcBef>
              <a:buFont typeface="Source Sans Pro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Font typeface="Source Sans Pro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31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63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63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12954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0071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/>
          <p:nvPr/>
        </p:nvSpPr>
        <p:spPr>
          <a:xfrm>
            <a:off x="2107406" y="6639985"/>
            <a:ext cx="4929188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757D"/>
              </a:buClr>
              <a:buSzPct val="25000"/>
              <a:buFont typeface="Calibri"/>
              <a:buNone/>
            </a:pPr>
            <a:r>
              <a:rPr lang="en-US" sz="900" b="0" i="0" u="none" strike="noStrike" cap="none" baseline="0">
                <a:solidFill>
                  <a:srgbClr val="65757D"/>
                </a:solidFill>
                <a:latin typeface="Calibri"/>
                <a:ea typeface="Calibri"/>
                <a:cs typeface="Calibri"/>
                <a:sym typeface="Calibri"/>
              </a:rPr>
              <a:t> © All rights reserved. Zend Technologies, Inc</a:t>
            </a:r>
          </a:p>
        </p:txBody>
      </p:sp>
      <p:sp>
        <p:nvSpPr>
          <p:cNvPr id="9" name="Shape 9"/>
          <p:cNvSpPr/>
          <p:nvPr/>
        </p:nvSpPr>
        <p:spPr>
          <a:xfrm>
            <a:off x="107950" y="6675092"/>
            <a:ext cx="2666998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cap="none" baseline="0">
                <a:solidFill>
                  <a:srgbClr val="6575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22642" y="6629399"/>
            <a:ext cx="14515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53633" y="6616700"/>
            <a:ext cx="4236729" cy="60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nd-server-plugins/Skeleton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d.com/en/products/server/plugins/submit-plugin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d.com/en/products/server/z-ray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zend-server-plugins" TargetMode="External"/><Relationship Id="rId4" Type="http://schemas.openxmlformats.org/officeDocument/2006/relationships/hyperlink" Target="https://github.com/zend-server-plugins/Documentation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653350" y="2473325"/>
            <a:ext cx="5945698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Plugins for Dummies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71700" y="4191000"/>
            <a:ext cx="6400799" cy="993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Gregory Chris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gregory.c@zend.com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</a:t>
            </a: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Z-Ray 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</a:t>
            </a: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Z-Ray extension is a </a:t>
            </a:r>
            <a:r>
              <a:rPr lang="en-US" sz="2400" u="sng"/>
              <a:t>PHP script</a:t>
            </a:r>
            <a:r>
              <a:rPr lang="en-US" sz="2400"/>
              <a:t>, that uses Z-Ray extensions API in order to </a:t>
            </a:r>
            <a:r>
              <a:rPr lang="en-US" sz="2400" u="sng"/>
              <a:t>trace specific functions and files</a:t>
            </a:r>
            <a:r>
              <a:rPr lang="en-US" sz="2400"/>
              <a:t>, and </a:t>
            </a:r>
            <a:r>
              <a:rPr lang="en-US" sz="2400" u="sng"/>
              <a:t>store the gathered information</a:t>
            </a:r>
            <a:r>
              <a:rPr lang="en-US" sz="2400"/>
              <a:t> in Z-Ray’s storage.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37" y="2920875"/>
            <a:ext cx="4026924" cy="3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Z-Ray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does 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its</a:t>
            </a: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magic?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Request-response cycle with Z-Ray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329975" y="24247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137" name="Shape 137"/>
          <p:cNvSpPr/>
          <p:nvPr/>
        </p:nvSpPr>
        <p:spPr>
          <a:xfrm>
            <a:off x="3816450" y="24247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Apache/Nginx</a:t>
            </a:r>
          </a:p>
        </p:txBody>
      </p:sp>
      <p:cxnSp>
        <p:nvCxnSpPr>
          <p:cNvPr id="138" name="Shape 138"/>
          <p:cNvCxnSpPr>
            <a:stCxn id="136" idx="3"/>
            <a:endCxn id="137" idx="1"/>
          </p:cNvCxnSpPr>
          <p:nvPr/>
        </p:nvCxnSpPr>
        <p:spPr>
          <a:xfrm>
            <a:off x="2841075" y="2996225"/>
            <a:ext cx="9752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9" name="Shape 139"/>
          <p:cNvCxnSpPr>
            <a:stCxn id="137" idx="2"/>
          </p:cNvCxnSpPr>
          <p:nvPr/>
        </p:nvCxnSpPr>
        <p:spPr>
          <a:xfrm>
            <a:off x="4572000" y="3567725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0" name="Shape 140"/>
          <p:cNvCxnSpPr>
            <a:endCxn id="136" idx="2"/>
          </p:cNvCxnSpPr>
          <p:nvPr/>
        </p:nvCxnSpPr>
        <p:spPr>
          <a:xfrm rot="10800000" flipH="1">
            <a:off x="2081025" y="3567725"/>
            <a:ext cx="4500" cy="105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1" name="Shape 141"/>
          <p:cNvCxnSpPr/>
          <p:nvPr/>
        </p:nvCxnSpPr>
        <p:spPr>
          <a:xfrm rot="10800000">
            <a:off x="2089949" y="4641524"/>
            <a:ext cx="17265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/>
          <p:nvPr/>
        </p:nvSpPr>
        <p:spPr>
          <a:xfrm>
            <a:off x="4572000" y="4424375"/>
            <a:ext cx="1112999" cy="11430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Z-Ray</a:t>
            </a:r>
          </a:p>
        </p:txBody>
      </p:sp>
      <p:sp>
        <p:nvSpPr>
          <p:cNvPr id="143" name="Shape 143"/>
          <p:cNvSpPr/>
          <p:nvPr/>
        </p:nvSpPr>
        <p:spPr>
          <a:xfrm>
            <a:off x="3816450" y="40772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cxnSp>
        <p:nvCxnSpPr>
          <p:cNvPr id="144" name="Shape 144"/>
          <p:cNvCxnSpPr>
            <a:stCxn id="142" idx="1"/>
            <a:endCxn id="135" idx="2"/>
          </p:cNvCxnSpPr>
          <p:nvPr/>
        </p:nvCxnSpPr>
        <p:spPr>
          <a:xfrm flipH="1">
            <a:off x="4571999" y="5567375"/>
            <a:ext cx="5565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Shape 145"/>
          <p:cNvCxnSpPr>
            <a:stCxn id="135" idx="2"/>
          </p:cNvCxnSpPr>
          <p:nvPr/>
        </p:nvCxnSpPr>
        <p:spPr>
          <a:xfrm rot="10800000">
            <a:off x="2596500" y="4731900"/>
            <a:ext cx="1975500" cy="13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6" name="Shape 146"/>
          <p:cNvSpPr txBox="1"/>
          <p:nvPr/>
        </p:nvSpPr>
        <p:spPr>
          <a:xfrm>
            <a:off x="2904250" y="2671275"/>
            <a:ext cx="14505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279975" y="4297575"/>
            <a:ext cx="1649699" cy="50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(HTML)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617175" y="5220225"/>
            <a:ext cx="975300" cy="66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Z-Ray’s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</p:txBody>
      </p:sp>
      <p:sp>
        <p:nvSpPr>
          <p:cNvPr id="149" name="Shape 149"/>
          <p:cNvSpPr/>
          <p:nvPr/>
        </p:nvSpPr>
        <p:spPr>
          <a:xfrm>
            <a:off x="7292275" y="2424725"/>
            <a:ext cx="696650" cy="11430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</a:p>
        </p:txBody>
      </p:sp>
      <p:sp>
        <p:nvSpPr>
          <p:cNvPr id="150" name="Shape 150"/>
          <p:cNvSpPr/>
          <p:nvPr/>
        </p:nvSpPr>
        <p:spPr>
          <a:xfrm rot="-2323013">
            <a:off x="5495226" y="3456692"/>
            <a:ext cx="1975146" cy="950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Captured info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Z-Ray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extensions </a:t>
            </a: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their</a:t>
            </a: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magic?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Request-response cycle with Z-Ray and </a:t>
            </a:r>
            <a:r>
              <a:rPr lang="en-US" sz="2400"/>
              <a:t>its extensions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1329975" y="24247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cxnSp>
        <p:nvCxnSpPr>
          <p:cNvPr id="158" name="Shape 158"/>
          <p:cNvCxnSpPr>
            <a:stCxn id="157" idx="3"/>
            <a:endCxn id="159" idx="1"/>
          </p:cNvCxnSpPr>
          <p:nvPr/>
        </p:nvCxnSpPr>
        <p:spPr>
          <a:xfrm>
            <a:off x="2841075" y="2996225"/>
            <a:ext cx="9752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0" name="Shape 160"/>
          <p:cNvCxnSpPr>
            <a:stCxn id="159" idx="2"/>
          </p:cNvCxnSpPr>
          <p:nvPr/>
        </p:nvCxnSpPr>
        <p:spPr>
          <a:xfrm>
            <a:off x="4572000" y="3567725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1" name="Shape 161"/>
          <p:cNvCxnSpPr>
            <a:endCxn id="157" idx="2"/>
          </p:cNvCxnSpPr>
          <p:nvPr/>
        </p:nvCxnSpPr>
        <p:spPr>
          <a:xfrm rot="10800000" flipH="1">
            <a:off x="2081025" y="3567725"/>
            <a:ext cx="4500" cy="105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2" name="Shape 162"/>
          <p:cNvCxnSpPr/>
          <p:nvPr/>
        </p:nvCxnSpPr>
        <p:spPr>
          <a:xfrm rot="10800000">
            <a:off x="2089949" y="4641524"/>
            <a:ext cx="17265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Shape 163"/>
          <p:cNvSpPr/>
          <p:nvPr/>
        </p:nvSpPr>
        <p:spPr>
          <a:xfrm>
            <a:off x="4572000" y="4424375"/>
            <a:ext cx="1112999" cy="11430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Z-Ray</a:t>
            </a:r>
          </a:p>
        </p:txBody>
      </p:sp>
      <p:sp>
        <p:nvSpPr>
          <p:cNvPr id="164" name="Shape 164"/>
          <p:cNvSpPr/>
          <p:nvPr/>
        </p:nvSpPr>
        <p:spPr>
          <a:xfrm>
            <a:off x="3816450" y="40772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sp>
        <p:nvSpPr>
          <p:cNvPr id="165" name="Shape 165"/>
          <p:cNvSpPr/>
          <p:nvPr/>
        </p:nvSpPr>
        <p:spPr>
          <a:xfrm>
            <a:off x="7292275" y="2424725"/>
            <a:ext cx="696650" cy="11430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</a:p>
        </p:txBody>
      </p:sp>
      <p:sp>
        <p:nvSpPr>
          <p:cNvPr id="166" name="Shape 166"/>
          <p:cNvSpPr/>
          <p:nvPr/>
        </p:nvSpPr>
        <p:spPr>
          <a:xfrm rot="-2323013">
            <a:off x="5495226" y="3456692"/>
            <a:ext cx="1975146" cy="950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Captured info</a:t>
            </a:r>
          </a:p>
        </p:txBody>
      </p:sp>
      <p:cxnSp>
        <p:nvCxnSpPr>
          <p:cNvPr id="167" name="Shape 167"/>
          <p:cNvCxnSpPr>
            <a:stCxn id="163" idx="1"/>
            <a:endCxn id="156" idx="2"/>
          </p:cNvCxnSpPr>
          <p:nvPr/>
        </p:nvCxnSpPr>
        <p:spPr>
          <a:xfrm flipH="1">
            <a:off x="4571999" y="5567375"/>
            <a:ext cx="5565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Shape 168"/>
          <p:cNvCxnSpPr>
            <a:stCxn id="156" idx="2"/>
          </p:cNvCxnSpPr>
          <p:nvPr/>
        </p:nvCxnSpPr>
        <p:spPr>
          <a:xfrm rot="10800000">
            <a:off x="2596500" y="4731900"/>
            <a:ext cx="1975500" cy="13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2904250" y="2671275"/>
            <a:ext cx="14505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279975" y="4297575"/>
            <a:ext cx="1649699" cy="50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(HTML)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617175" y="5220225"/>
            <a:ext cx="975300" cy="66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Z-Ray’s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</p:txBody>
      </p:sp>
      <p:sp>
        <p:nvSpPr>
          <p:cNvPr id="172" name="Shape 172"/>
          <p:cNvSpPr/>
          <p:nvPr/>
        </p:nvSpPr>
        <p:spPr>
          <a:xfrm>
            <a:off x="6963949" y="5080725"/>
            <a:ext cx="1233089" cy="948618"/>
          </a:xfrm>
          <a:prstGeom prst="flowChartMultidocumen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extensions</a:t>
            </a:r>
          </a:p>
        </p:txBody>
      </p:sp>
      <p:cxnSp>
        <p:nvCxnSpPr>
          <p:cNvPr id="173" name="Shape 173"/>
          <p:cNvCxnSpPr>
            <a:endCxn id="172" idx="1"/>
          </p:cNvCxnSpPr>
          <p:nvPr/>
        </p:nvCxnSpPr>
        <p:spPr>
          <a:xfrm>
            <a:off x="5788849" y="5365134"/>
            <a:ext cx="1175100" cy="1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4" name="Shape 174"/>
          <p:cNvSpPr txBox="1"/>
          <p:nvPr/>
        </p:nvSpPr>
        <p:spPr>
          <a:xfrm rot="583132">
            <a:off x="5682496" y="5429878"/>
            <a:ext cx="1387919" cy="4599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Invoke scripts</a:t>
            </a:r>
          </a:p>
        </p:txBody>
      </p:sp>
      <p:sp>
        <p:nvSpPr>
          <p:cNvPr id="175" name="Shape 175"/>
          <p:cNvSpPr/>
          <p:nvPr/>
        </p:nvSpPr>
        <p:spPr>
          <a:xfrm rot="-5217920">
            <a:off x="6927836" y="3830964"/>
            <a:ext cx="1445026" cy="9502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Captured info</a:t>
            </a:r>
          </a:p>
        </p:txBody>
      </p:sp>
      <p:sp>
        <p:nvSpPr>
          <p:cNvPr id="159" name="Shape 159"/>
          <p:cNvSpPr/>
          <p:nvPr/>
        </p:nvSpPr>
        <p:spPr>
          <a:xfrm>
            <a:off x="3816450" y="24247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Apache/Nginx</a:t>
            </a:r>
          </a:p>
        </p:txBody>
      </p:sp>
      <p:sp>
        <p:nvSpPr>
          <p:cNvPr id="176" name="Shape 176"/>
          <p:cNvSpPr/>
          <p:nvPr/>
        </p:nvSpPr>
        <p:spPr>
          <a:xfrm>
            <a:off x="2895200" y="2113912"/>
            <a:ext cx="4388025" cy="708925"/>
          </a:xfrm>
          <a:custGeom>
            <a:avLst/>
            <a:gdLst/>
            <a:ahLst/>
            <a:cxnLst/>
            <a:rect l="0" t="0" r="0" b="0"/>
            <a:pathLst>
              <a:path w="175521" h="28357" extrusionOk="0">
                <a:moveTo>
                  <a:pt x="175521" y="28357"/>
                </a:moveTo>
                <a:cubicBezTo>
                  <a:pt x="162372" y="24014"/>
                  <a:pt x="119788" y="6522"/>
                  <a:pt x="96627" y="2300"/>
                </a:cubicBezTo>
                <a:cubicBezTo>
                  <a:pt x="73465" y="-1922"/>
                  <a:pt x="52656" y="732"/>
                  <a:pt x="36552" y="3024"/>
                </a:cubicBezTo>
                <a:cubicBezTo>
                  <a:pt x="20447" y="5316"/>
                  <a:pt x="6092" y="13880"/>
                  <a:pt x="0" y="1605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sp>
      <p:sp>
        <p:nvSpPr>
          <p:cNvPr id="177" name="Shape 177"/>
          <p:cNvSpPr txBox="1"/>
          <p:nvPr/>
        </p:nvSpPr>
        <p:spPr>
          <a:xfrm>
            <a:off x="5788850" y="2262925"/>
            <a:ext cx="1175099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AJAX calls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should we extend Z-Ray ?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/>
              <a:t>Get more information about our application’s runtime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/>
              <a:t>Customize the way our data is displayed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/>
              <a:t>Performing operations on the server directly from Z-Ray (Z-Ray actions)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/>
              <a:t>Share your plugin with the community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600" y="3720425"/>
            <a:ext cx="3608798" cy="24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Show me the code!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4345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4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write a simple extension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a Z-Ray Plugin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Z-Ray plugin does not require any additional installations or compilations - it’s simpl</a:t>
            </a:r>
            <a:r>
              <a:rPr lang="en-US" sz="2200"/>
              <a:t>y a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PHP code.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start by creating </a:t>
            </a:r>
            <a:r>
              <a:rPr lang="en-US" sz="2200"/>
              <a:t>the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plugin directory in Z-Ray’s plugins</a:t>
            </a:r>
            <a:r>
              <a:rPr lang="en-US" sz="2200"/>
              <a:t> folder which is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located at: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:\Program Files (x86)\Zend\Zend Server\data\plugins\MyExt\zray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/usr/local/zend/var/plugins/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MyExt/zray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i="1"/>
              <a:t>* we create additional folder “zray”, because an extension may contain other plugins for Zend Server, like Route and UI.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3123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500" y="3736450"/>
            <a:ext cx="340398" cy="34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7050" y="4312350"/>
            <a:ext cx="340398" cy="34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extensions - Entry point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/>
              <a:t>Extension’s entry point: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/>
              <a:t>Create a file named “</a:t>
            </a:r>
            <a:r>
              <a:rPr lang="en-US" sz="2200" b="1"/>
              <a:t>zray.php</a:t>
            </a:r>
            <a:r>
              <a:rPr lang="en-US" sz="2200"/>
              <a:t>” inside “zray” folder.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/>
              <a:t>C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reate an insta</a:t>
            </a:r>
            <a:r>
              <a:rPr lang="en-US" sz="2200"/>
              <a:t>nce of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Z-Ray </a:t>
            </a:r>
            <a:r>
              <a:rPr lang="en-US" sz="2200"/>
              <a:t>e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xtension </a:t>
            </a:r>
            <a:r>
              <a:rPr lang="en-US" sz="2200"/>
              <a:t>class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 new Z-Ray extension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$zre =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ZRayExtension(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MyExt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</a:t>
            </a: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Enabling the extension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dirty="0"/>
              <a:t>Please note!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dirty="0"/>
              <a:t>extension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/>
              <a:t>is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disabled by default</a:t>
            </a:r>
            <a:r>
              <a:rPr lang="en-US" sz="2200" dirty="0"/>
              <a:t>.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orde</a:t>
            </a:r>
            <a:r>
              <a:rPr lang="en-US" sz="2200" dirty="0"/>
              <a:t>r to e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nable it, </a:t>
            </a:r>
            <a:r>
              <a:rPr lang="en-US" sz="2200" dirty="0"/>
              <a:t>u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200" dirty="0"/>
              <a:t>e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lang="en-US" sz="2200" b="0" i="1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setEnabledAfter</a:t>
            </a:r>
            <a:r>
              <a:rPr lang="en-US" sz="2200" b="0" i="1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lang="en-US" sz="2200" dirty="0"/>
              <a:t> method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zre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 b="0" i="0" u="none" strike="noStrike" cap="none" baseline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setEnabledAfter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400" b="0" i="0" u="none" strike="noStrike" cap="none" baseline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b="1" dirty="0"/>
              <a:t>Examples:</a:t>
            </a:r>
          </a:p>
          <a:p>
            <a:pPr marL="0" lvl="0" indent="0">
              <a:lnSpc>
                <a:spcPct val="115000"/>
              </a:lnSpc>
              <a:buSzPct val="25000"/>
              <a:buNone/>
            </a:pPr>
            <a:r>
              <a:rPr lang="en-US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start tracing only after the </a:t>
            </a:r>
            <a:r>
              <a:rPr lang="en-US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dirty="0" smtClean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dirty="0" err="1" smtClean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application_unique_function</a:t>
            </a:r>
            <a:r>
              <a:rPr lang="en-US" dirty="0" smtClean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’ </a:t>
            </a:r>
            <a:r>
              <a:rPr lang="en-US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was called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zre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setEnabledAfter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dirty="0" err="1" smtClean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application_unique_function</a:t>
            </a:r>
            <a:r>
              <a:rPr lang="en-US" dirty="0" smtClean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start tracing only after ‘Mage::Run’ was triggered (</a:t>
            </a:r>
            <a:r>
              <a:rPr lang="en-US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Magento</a:t>
            </a:r>
            <a:r>
              <a:rPr lang="en-US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zre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setEnabledAfter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‘Mage::run’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/>
              <a:t>Why do we need to enable it manually?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57142"/>
              <a:buAutoNum type="alphaLcPeriod"/>
            </a:pPr>
            <a:r>
              <a:rPr lang="en-US" dirty="0"/>
              <a:t>Good for identifying applications. e.g. when the application uses two different frameworks that have same functions names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157142"/>
              <a:buAutoNum type="alphaLcPeriod"/>
            </a:pPr>
            <a:r>
              <a:rPr lang="en-US" dirty="0"/>
              <a:t>Good for performance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Overview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ZRayExtension enables developers to trace functions and files in your application</a:t>
            </a:r>
            <a:r>
              <a:rPr lang="en-US" sz="2200"/>
              <a:t> in order to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extract valuable information from it</a:t>
            </a:r>
            <a:r>
              <a:rPr lang="en-US" sz="220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trace methods and files using the next method: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trace “test” function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$zre-&gt;traceFunction(‘test’, ‘onEnterFn’, ‘onLeaveFn’);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trace all the functions within a given file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$zre-&gt;traceFile(‘/path/to/my/file.php’, ‘onEnterFn’, ‘onLeaveFn’);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for Dummies - Steps?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 u="sng"/>
              <a:t>Introduction of Z-Ray</a:t>
            </a:r>
            <a:r>
              <a:rPr lang="en-US" sz="2400"/>
              <a:t> - What is Z-Ray and How it works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/>
              <a:t>Z-Ray </a:t>
            </a:r>
            <a:r>
              <a:rPr lang="en-US" sz="2400" u="sng"/>
              <a:t>extensions basics</a:t>
            </a:r>
            <a:r>
              <a:rPr lang="en-US" sz="2400"/>
              <a:t> - Introduction to Z-Ray extensions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/>
              <a:t>Writing a </a:t>
            </a:r>
            <a:r>
              <a:rPr lang="en-US" sz="2400" u="sng"/>
              <a:t>simple extension</a:t>
            </a:r>
            <a:r>
              <a:rPr lang="en-US" sz="2400"/>
              <a:t> - Using default settings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/>
              <a:t>Writing </a:t>
            </a:r>
            <a:r>
              <a:rPr lang="en-US" sz="2400" u="sng"/>
              <a:t>advanced extensions</a:t>
            </a:r>
            <a:r>
              <a:rPr lang="en-US" sz="2400"/>
              <a:t> - Create custom panels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/>
              <a:t>Using </a:t>
            </a:r>
            <a:r>
              <a:rPr lang="en-US" sz="2400" u="sng"/>
              <a:t>Z-Ray widgets</a:t>
            </a:r>
            <a:r>
              <a:rPr lang="en-US" sz="2400"/>
              <a:t> - Search and Pagination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 u="sng"/>
              <a:t>Extensions gallery</a:t>
            </a:r>
            <a:r>
              <a:rPr lang="en-US" sz="2400"/>
              <a:t> - Share your extension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traceFunction parameters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traceFunction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</a:t>
            </a:r>
            <a:r>
              <a:rPr lang="en-US" sz="2200"/>
              <a:t>hod defines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trace on a particular method or function by the name pattern. The </a:t>
            </a:r>
            <a:r>
              <a:rPr lang="en-US" sz="2200"/>
              <a:t>method receives 3 parameters: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200"/>
              <a:t>The </a:t>
            </a:r>
            <a:r>
              <a:rPr lang="en-US" sz="2200" u="sng"/>
              <a:t>name pattern</a:t>
            </a:r>
            <a:r>
              <a:rPr lang="en-US" sz="2200"/>
              <a:t> of a function or a method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200" u="sng"/>
              <a:t>Callback</a:t>
            </a:r>
            <a:r>
              <a:rPr lang="en-US" sz="2200"/>
              <a:t> that is invoked once PHP </a:t>
            </a:r>
            <a:r>
              <a:rPr lang="en-US" sz="2200" b="1"/>
              <a:t>enters</a:t>
            </a:r>
            <a:r>
              <a:rPr lang="en-US" sz="2200"/>
              <a:t> the function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200" u="sng"/>
              <a:t>Callback</a:t>
            </a:r>
            <a:r>
              <a:rPr lang="en-US" sz="2200"/>
              <a:t> that is invoked once PHP </a:t>
            </a:r>
            <a:r>
              <a:rPr lang="en-US" sz="2200" b="1"/>
              <a:t>leaves</a:t>
            </a:r>
            <a:r>
              <a:rPr lang="en-US" sz="2200"/>
              <a:t> the function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$zre-&gt;traceFunction(</a:t>
            </a:r>
            <a:r>
              <a:rPr lang="en-US" sz="18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‘functionName’</a:t>
            </a: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Callable</a:t>
            </a: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$onEnter, </a:t>
            </a:r>
            <a:r>
              <a:rPr lang="en-US" sz="1800" b="0" i="1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Callable</a:t>
            </a: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$onLeave);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function can be declared using its name. Methods are declared using a class name and a method name (Class::method)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Legitimate callbacks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$zre-&gt;traceFunction(</a:t>
            </a:r>
            <a:r>
              <a:rPr lang="en-US" sz="18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‘functionName’</a:t>
            </a: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Callable </a:t>
            </a: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$onEnter,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Callable </a:t>
            </a: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$onLeave);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800" b="1" i="0" u="none" strike="noStrike" cap="none" baseline="0">
              <a:solidFill>
                <a:srgbClr val="4B58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Legitimate </a:t>
            </a:r>
            <a:r>
              <a:rPr lang="en-US" sz="2200"/>
              <a:t>c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allables: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200"/>
              <a:t>L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ambda</a:t>
            </a:r>
            <a:r>
              <a:rPr lang="en-US" sz="2200"/>
              <a:t> functions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200"/>
              <a:t>F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unction names - strings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200"/>
              <a:t>a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rray('class', 'static method')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array($object, 'method')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200"/>
              <a:t>A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ny object that implements </a:t>
            </a:r>
            <a:r>
              <a:rPr lang="en-US" sz="2200"/>
              <a:t>the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__invoke()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Trace function examples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$zre-&gt;traceFunction(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‘Mage::run’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() {},</a:t>
            </a: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($context, &amp; $storage) {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do something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800" b="1" i="0" u="none" strike="noStrike" cap="none" baseline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800" b="1" i="0" u="none" strike="noStrike" cap="none" baseline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800" b="1" i="0" u="none" strike="noStrike" cap="none" baseline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onEnterFunction($context, &amp; $storage) {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do something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800" b="1" i="0" u="none" strike="noStrike" cap="none" baseline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ZrayDemo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public function testExit($context, &amp;$storage) {</a:t>
            </a: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do something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$zrayDemo =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ZrayDemo();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$zre-&gt;traceFunction(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‘test’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‘onEnterFunction’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($zrayDemo,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‘testExit’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Shape 241"/>
          <p:cNvCxnSpPr/>
          <p:nvPr/>
        </p:nvCxnSpPr>
        <p:spPr>
          <a:xfrm>
            <a:off x="558875" y="2724575"/>
            <a:ext cx="80687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TraceFile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</a:rPr>
              <a:t>Similar to 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traceFunction</a:t>
            </a:r>
            <a:r>
              <a:rPr lang="en-US" sz="2200">
                <a:solidFill>
                  <a:srgbClr val="4B585D"/>
                </a:solidFill>
              </a:rPr>
              <a:t>, but instead of passing the traced function name to the function, we pass the file name (in full path).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</a:rPr>
              <a:t>This has the effect of calling 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traceFunction() </a:t>
            </a:r>
            <a:r>
              <a:rPr lang="en-US" sz="2200">
                <a:solidFill>
                  <a:srgbClr val="4B585D"/>
                </a:solidFill>
              </a:rPr>
              <a:t>for every function defined in 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$filename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$zre-&gt;traceFile(</a:t>
            </a:r>
            <a:r>
              <a:rPr lang="en-US" sz="18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‘filename’</a:t>
            </a:r>
            <a:r>
              <a:rPr lang="en-US" sz="18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$onEnter, $onLeave);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SetMetadata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</a:rPr>
              <a:t>ZRayExtension object has `setMetadata` method, which a</a:t>
            </a:r>
            <a:r>
              <a:rPr lang="en-US" sz="2200" b="0" i="0" u="none" strike="noStrike" cap="none" baseline="0">
                <a:solidFill>
                  <a:srgbClr val="4B585D"/>
                </a:solidFill>
                <a:latin typeface="Arial"/>
                <a:ea typeface="Arial"/>
                <a:cs typeface="Arial"/>
                <a:sym typeface="Arial"/>
              </a:rPr>
              <a:t>llows to set </a:t>
            </a:r>
            <a:r>
              <a:rPr lang="en-US" sz="2200">
                <a:solidFill>
                  <a:srgbClr val="4B585D"/>
                </a:solidFill>
              </a:rPr>
              <a:t>m</a:t>
            </a:r>
            <a:r>
              <a:rPr lang="en-US" sz="2200" b="0" i="0" u="none" strike="noStrike" cap="none" baseline="0">
                <a:solidFill>
                  <a:srgbClr val="4B585D"/>
                </a:solidFill>
                <a:latin typeface="Arial"/>
                <a:ea typeface="Arial"/>
                <a:cs typeface="Arial"/>
                <a:sym typeface="Arial"/>
              </a:rPr>
              <a:t>etadata to describe the extension, such as a logo, additional scripts, etc.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4B58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$zre-&gt;setMetadata(array(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‘logo’</a:t>
            </a:r>
            <a:r>
              <a:rPr lang="en-US" sz="18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=&gt; __DIR__ . DIRECTORY_SEPARATOR .</a:t>
            </a:r>
            <a:r>
              <a:rPr lang="en-US" sz="18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‘logo.png’</a:t>
            </a:r>
            <a:r>
              <a:rPr lang="en-US" sz="18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‘myCustomData’</a:t>
            </a:r>
            <a:r>
              <a:rPr lang="en-US" sz="18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8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‘some value’</a:t>
            </a:r>
            <a:r>
              <a:rPr lang="en-US" sz="18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Callback parameters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Callable passed to the traceFunction accepts two parameters: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2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($context, &amp; $storage)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$context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array of information about the function. It includes several keys that contain strings or arrays of data.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Context variable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[this]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	    </a:t>
            </a:r>
            <a:r>
              <a:rPr lang="en-US" sz="15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$this context of the method, null for</a:t>
            </a:r>
          </a:p>
          <a:p>
            <a:pPr marL="2286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global or lambda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    The name of the traced function or method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functionArgs</a:t>
            </a: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    A numbered array of the arguments passed </a:t>
            </a:r>
          </a:p>
          <a:p>
            <a:pPr marL="18288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to the function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returnValue</a:t>
            </a: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    The function</a:t>
            </a:r>
            <a:r>
              <a:rPr lang="en-US" sz="15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s return value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[locals]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lang="en-US" sz="15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5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s variables, as they were at </a:t>
            </a:r>
          </a:p>
          <a:p>
            <a:pPr marL="18288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The end of the function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timesCalled</a:t>
            </a: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5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number which the current function called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calledFromFile</a:t>
            </a: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  The </a:t>
            </a:r>
            <a:r>
              <a:rPr lang="en-US" sz="15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US" sz="15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which the function was called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calledFromLine</a:t>
            </a: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  The file line which the function was called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exceptionThrown</a:t>
            </a: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 Did the function throw an exception?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[exception]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lang="en-US" sz="1500" b="0" i="0" u="none" strike="noStrike" cap="none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exception object that was thrown or NULL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durationInclusive</a:t>
            </a: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The duration of the function includ</a:t>
            </a:r>
            <a:r>
              <a:rPr lang="en-US" sz="15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ing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2286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its 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sub </a:t>
            </a:r>
            <a:r>
              <a:rPr lang="en-US" sz="15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childrens</a:t>
            </a:r>
            <a:endParaRPr lang="en-US" sz="1500" b="0" i="0" u="none" strike="noStrike" cap="none" baseline="0" dirty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durationExclusive</a:t>
            </a: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The duration of the function itself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5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[extension]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lang="en-US" sz="15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sz="15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ZrayExtension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instance ($</a:t>
            </a:r>
            <a:r>
              <a:rPr lang="en-US" sz="15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zre</a:t>
            </a:r>
            <a:r>
              <a:rPr lang="en-US" sz="15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Storage variable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$storage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reference to the storage array.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</a:t>
            </a:r>
            <a:r>
              <a:rPr lang="en-US" sz="22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$storage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provided per instance of a trace function call, to allow you to access parameters stored onEnter in onLeave.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stored in rows</a:t>
            </a:r>
            <a:r>
              <a:rPr lang="en-US" sz="2200"/>
              <a:t>.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/>
              <a:t>Ea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 row can store any type of </a:t>
            </a:r>
            <a:r>
              <a:rPr lang="en-US" sz="2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serializable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20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Tracing API - 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Storage variable usages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800" b="0" i="0" u="none" strike="noStrike" cap="none" baseline="0" dirty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storage[</a:t>
            </a:r>
            <a:r>
              <a:rPr lang="en-US" sz="1800" b="0" i="0" u="none" strike="noStrike" cap="none" baseline="0" dirty="0" smtClean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800" dirty="0" smtClean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myPanel2</a:t>
            </a:r>
            <a:r>
              <a:rPr lang="en-US" sz="1800" b="0" i="0" u="none" strike="noStrike" cap="none" baseline="0" dirty="0" smtClean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8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][] 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8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‘col1’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8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‘col2’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‘bar’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‘col3’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‘test’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800" b="0" i="0" u="none" strike="noStrike" cap="none" baseline="0" dirty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$storage[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8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myArray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][] = </a:t>
            </a:r>
            <a:r>
              <a:rPr lang="en-US" sz="18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‘name’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8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‘values’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8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‘col2’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‘bar’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‘col3’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‘test’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800" dirty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objectOrClass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8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$storage[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8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8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firstObject</a:t>
            </a:r>
            <a:r>
              <a:rPr lang="en-US" sz="18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] = $</a:t>
            </a:r>
            <a:r>
              <a:rPr lang="en-US" sz="18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objectOrClass</a:t>
            </a:r>
            <a:r>
              <a:rPr lang="en-US" sz="18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Code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6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dirty="0">
                <a:solidFill>
                  <a:srgbClr val="4B585D"/>
                </a:solidFill>
              </a:rPr>
              <a:t>As an example, open </a:t>
            </a:r>
            <a:r>
              <a:rPr lang="en-US" sz="2200" dirty="0" err="1">
                <a:solidFill>
                  <a:srgbClr val="4B585D"/>
                </a:solidFill>
              </a:rPr>
              <a:t>WordPress</a:t>
            </a:r>
            <a:r>
              <a:rPr lang="en-US" sz="2200" dirty="0">
                <a:solidFill>
                  <a:srgbClr val="4B585D"/>
                </a:solidFill>
              </a:rPr>
              <a:t> page and do the following: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19007"/>
              <a:buFont typeface="Source Sans Pro"/>
              <a:buAutoNum type="arabicPeriod"/>
            </a:pPr>
            <a:r>
              <a:rPr lang="en-US" sz="2200" dirty="0">
                <a:solidFill>
                  <a:srgbClr val="4B585D"/>
                </a:solidFill>
              </a:rPr>
              <a:t>Create an extension with one panel that displays list of all the installed </a:t>
            </a:r>
            <a:r>
              <a:rPr lang="en-US" sz="2200" dirty="0" err="1">
                <a:solidFill>
                  <a:srgbClr val="4B585D"/>
                </a:solidFill>
              </a:rPr>
              <a:t>plugins</a:t>
            </a:r>
            <a:r>
              <a:rPr lang="en-US" sz="2200" dirty="0">
                <a:solidFill>
                  <a:srgbClr val="4B585D"/>
                </a:solidFill>
              </a:rPr>
              <a:t>. Display name, </a:t>
            </a:r>
            <a:r>
              <a:rPr lang="en-US" sz="2200" dirty="0" smtClean="0">
                <a:solidFill>
                  <a:srgbClr val="4B585D"/>
                </a:solidFill>
              </a:rPr>
              <a:t>version and state</a:t>
            </a:r>
            <a:endParaRPr lang="en-US" sz="2200" dirty="0">
              <a:solidFill>
                <a:srgbClr val="4B585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19007"/>
              <a:buFont typeface="Source Sans Pro"/>
              <a:buAutoNum type="arabicPeriod"/>
            </a:pPr>
            <a:r>
              <a:rPr lang="en-US" sz="2200" dirty="0" err="1">
                <a:solidFill>
                  <a:srgbClr val="4B585D"/>
                </a:solidFill>
              </a:rPr>
              <a:t>WordPress</a:t>
            </a:r>
            <a:r>
              <a:rPr lang="en-US" sz="2200" dirty="0">
                <a:solidFill>
                  <a:srgbClr val="4B585D"/>
                </a:solidFill>
              </a:rPr>
              <a:t> has a function called </a:t>
            </a:r>
            <a:r>
              <a:rPr lang="en-US" sz="2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get_plugins</a:t>
            </a:r>
            <a:r>
              <a:rPr lang="en-US" sz="2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200" dirty="0">
                <a:solidFill>
                  <a:srgbClr val="4B585D"/>
                </a:solidFill>
              </a:rPr>
              <a:t>, which returns the </a:t>
            </a:r>
            <a:r>
              <a:rPr lang="en-US" sz="2200" dirty="0" err="1">
                <a:solidFill>
                  <a:srgbClr val="4B585D"/>
                </a:solidFill>
              </a:rPr>
              <a:t>plugins</a:t>
            </a:r>
            <a:r>
              <a:rPr lang="en-US" sz="2200" dirty="0">
                <a:solidFill>
                  <a:srgbClr val="4B585D"/>
                </a:solidFill>
              </a:rPr>
              <a:t> information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19007"/>
              <a:buFont typeface="Source Sans Pro"/>
              <a:buAutoNum type="arabicPeriod"/>
            </a:pPr>
            <a:r>
              <a:rPr lang="en-US" sz="2200" dirty="0">
                <a:solidFill>
                  <a:srgbClr val="4B585D"/>
                </a:solidFill>
              </a:rPr>
              <a:t>Hint: The last function that </a:t>
            </a:r>
            <a:r>
              <a:rPr lang="en-US" sz="2200" dirty="0" err="1">
                <a:solidFill>
                  <a:srgbClr val="4B585D"/>
                </a:solidFill>
              </a:rPr>
              <a:t>WordPress</a:t>
            </a:r>
            <a:r>
              <a:rPr lang="en-US" sz="2200" dirty="0">
                <a:solidFill>
                  <a:srgbClr val="4B585D"/>
                </a:solidFill>
              </a:rPr>
              <a:t/>
            </a:r>
            <a:br>
              <a:rPr lang="en-US" sz="2200" dirty="0">
                <a:solidFill>
                  <a:srgbClr val="4B585D"/>
                </a:solidFill>
              </a:rPr>
            </a:br>
            <a:r>
              <a:rPr lang="en-US" sz="2200" dirty="0">
                <a:solidFill>
                  <a:srgbClr val="4B585D"/>
                </a:solidFill>
              </a:rPr>
              <a:t>executes is called </a:t>
            </a:r>
            <a:r>
              <a:rPr lang="en-US" sz="2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wp_cache_close</a:t>
            </a:r>
            <a:endParaRPr lang="en-US" sz="2200" dirty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// include the file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if ( ! </a:t>
            </a:r>
            <a:r>
              <a:rPr lang="en-US" sz="1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function_exists</a:t>
            </a: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 '</a:t>
            </a:r>
            <a:r>
              <a:rPr lang="en-US" sz="1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get_plugins</a:t>
            </a: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' ) ) {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require_once</a:t>
            </a: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ABSPATH . '</a:t>
            </a:r>
            <a:r>
              <a:rPr lang="en-US" sz="1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wp</a:t>
            </a: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-admin/includes/plugin.php';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// get active </a:t>
            </a:r>
            <a:r>
              <a:rPr lang="en-US" sz="1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endParaRPr lang="en-US" sz="1200" dirty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activePlugins</a:t>
            </a: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get_option</a:t>
            </a: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1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active_plugins</a:t>
            </a: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23" y="3630200"/>
            <a:ext cx="2281574" cy="24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Z-Ray?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 u="sng" dirty="0"/>
              <a:t>Execution insight</a:t>
            </a:r>
            <a:r>
              <a:rPr lang="en-US" sz="2400" dirty="0"/>
              <a:t> of web requests and CLI scripts - Displays “Under the hood” processes and useful information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extension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captures useful information during scripts execution, and displays it in various forms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Toolbar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(Z-Ray) and </a:t>
            </a:r>
            <a:r>
              <a:rPr lang="en-US" sz="24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 tracker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(Z-Ray live, Z-Ray records history)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4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CODE!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4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Writing an advanced extension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FREEDOM!!!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give us the freedom to 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display</a:t>
            </a: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stored data using our own HTML/JS/CSS</a:t>
            </a: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029200"/>
            <a:ext cx="1295400" cy="8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4038600"/>
            <a:ext cx="835200" cy="48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600" y="4721032"/>
            <a:ext cx="1143000" cy="10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887" y="3101625"/>
            <a:ext cx="4540223" cy="30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Folder structure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order t</a:t>
            </a:r>
            <a:r>
              <a:rPr lang="en-US" sz="2200" b="0" i="0" u="none" strike="noStrike" cap="none" baseline="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create custom panels, extension</a:t>
            </a:r>
            <a:r>
              <a:rPr lang="en-US" sz="220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’s folder has to contain additional files and folders</a:t>
            </a:r>
            <a:r>
              <a:rPr lang="en-US" sz="2200" b="0" i="0" u="none" strike="noStrike" cap="none" baseline="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 dirty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PluginName</a:t>
            </a:r>
            <a:endParaRPr lang="en-US" sz="2200" b="0" i="0" u="none" strike="noStrike" cap="none" baseline="0" dirty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Consolas"/>
              <a:buChar char="-"/>
            </a:pPr>
            <a:r>
              <a:rPr lang="en-US" sz="2200" b="1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MyExt</a:t>
            </a:r>
            <a:r>
              <a:rPr lang="en-US" sz="2200" b="1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marL="1314450" marR="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Consolas"/>
              <a:buChar char="-"/>
            </a:pPr>
            <a:r>
              <a:rPr lang="en-US" sz="2200" b="1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</a:t>
            </a:r>
            <a:r>
              <a:rPr lang="en-US" sz="2200" b="1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marL="177165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Consolas"/>
              <a:buChar char="-"/>
            </a:pPr>
            <a:r>
              <a:rPr lang="en-US" sz="22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Panels</a:t>
            </a:r>
            <a:r>
              <a:rPr lang="en-US" sz="2200" b="1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Consolas"/>
            </a:pPr>
            <a:r>
              <a:rPr lang="en-US" sz="22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myCustomPanel.phtml</a:t>
            </a:r>
          </a:p>
          <a:p>
            <a: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Consolas"/>
            </a:pPr>
            <a:r>
              <a:rPr lang="en-US" sz="2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... list of custom panels</a:t>
            </a:r>
            <a:r>
              <a:rPr lang="en-US" sz="2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’ views</a:t>
            </a:r>
          </a:p>
          <a:p>
            <a:pPr marL="177165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Consolas"/>
              <a:buChar char="-"/>
            </a:pPr>
            <a:r>
              <a:rPr lang="en-US" sz="2200" b="1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Module.php</a:t>
            </a:r>
          </a:p>
          <a:p>
            <a:pPr marL="177165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Consolas"/>
              <a:buChar char="-"/>
            </a:pPr>
            <a:r>
              <a:rPr lang="en-US" sz="2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zray.php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Module.php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457200" y="1417625"/>
            <a:ext cx="8229600" cy="479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sz="1200" b="0" i="0" u="none" strike="noStrike" cap="none" baseline="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php</a:t>
            </a:r>
            <a:endParaRPr lang="en-US" sz="1200" b="0" i="0" u="none" strike="noStrike" cap="none" baseline="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namespace </a:t>
            </a:r>
            <a:r>
              <a:rPr lang="en-US" sz="12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ZRayDemo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sz="12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sz="12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ZRayModule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sz="1200" b="0" i="0" u="none" strike="noStrike" cap="none" baseline="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return array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2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defaultPanels</a:t>
            </a: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// panel that I want to hide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2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en-US" sz="12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AnotherPanel</a:t>
            </a: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 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‘panels’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‘demo’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‘display’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=&gt; </a:t>
            </a: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‘logo’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   =&gt; </a:t>
            </a: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‘logo.png’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2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menuTitle</a:t>
            </a: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‘Custom Panel’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2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panelTitle</a:t>
            </a:r>
            <a:r>
              <a:rPr lang="en-US" sz="1200" b="0" i="0" u="none" strike="noStrike" cap="none" baseline="0" dirty="0" smtClean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‘Custom Panel’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‘resources</a:t>
            </a:r>
            <a:r>
              <a:rPr lang="en-US" sz="1200" b="0" i="0" u="none" strike="noStrike" cap="none" baseline="0" dirty="0" smtClean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1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baseline="0" dirty="0" smtClean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200" b="1" i="0" u="none" strike="noStrike" cap="none" baseline="0" dirty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-US" sz="1200" b="0" i="0" u="none" strike="noStrike" cap="none" baseline="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demoScripts</a:t>
            </a: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’ =&gt;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baseline="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‘scripts.js’</a:t>
            </a: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200" b="0" i="0" u="none" strike="noStrike" cap="none" baseline="0" dirty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Views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defining the custom panel, we need to create a view file.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view file must have 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.phtml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(e.g. 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demo.phtml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extension, and it has to be stored under 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Panels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directory.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name of the file is the same as we defined it in the config array (in 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Module.php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JavaScript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order to get our previously stored data (in 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zray.php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 Z-Ray provides JavaScript extensions API. If no data was stored for that panel, the callback won’t be triggered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-US" sz="1300" b="0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3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lang="en-US" sz="13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zray.registerDataHandler(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MyExt</a:t>
            </a:r>
            <a:r>
              <a:rPr lang="en-US" sz="13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// extension name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myPanel</a:t>
            </a:r>
            <a:r>
              <a:rPr lang="en-US" sz="13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// panel name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(extensionData, requestData){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3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// handle the extension data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})();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3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Let’s give it a try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87" y="1549137"/>
            <a:ext cx="3759724" cy="375972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524750" y="1709975"/>
            <a:ext cx="4402499" cy="459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4B585D"/>
              </a:buClr>
              <a:buSzPct val="100000"/>
              <a:buFont typeface="Source Sans Pro"/>
              <a:buAutoNum type="arabicPeriod"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“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Panels”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folder</a:t>
            </a:r>
          </a:p>
          <a:p>
            <a:pPr marL="457200" lvl="0" indent="-368300" rtl="0">
              <a:spcBef>
                <a:spcPts val="0"/>
              </a:spcBef>
              <a:buClr>
                <a:srgbClr val="4B585D"/>
              </a:buClr>
              <a:buSzPct val="100000"/>
              <a:buFont typeface="Source Sans Pro"/>
              <a:buAutoNum type="arabicPeriod"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“</a:t>
            </a: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Module.php”</a:t>
            </a:r>
          </a:p>
          <a:p>
            <a:pPr marL="457200" lvl="0" indent="-368300" rtl="0">
              <a:spcBef>
                <a:spcPts val="0"/>
              </a:spcBef>
              <a:buClr>
                <a:srgbClr val="4B585D"/>
              </a:buClr>
              <a:buSzPct val="100000"/>
              <a:buFont typeface="Source Sans Pro"/>
              <a:buAutoNum type="arabicPeriod"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view file inside “Panels” folder</a:t>
            </a:r>
          </a:p>
          <a:p>
            <a:pPr marL="457200" lvl="0" indent="-368300" rtl="0">
              <a:spcBef>
                <a:spcPts val="0"/>
              </a:spcBef>
              <a:buClr>
                <a:srgbClr val="4B585D"/>
              </a:buClr>
              <a:buSzPct val="100000"/>
              <a:buFont typeface="Source Sans Pro"/>
              <a:buAutoNum type="arabicPeriod"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Display the stored data in some way in your view file, using JS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4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Inject Z-Ray widgets to custom panel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8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order to display our data using </a:t>
            </a:r>
            <a:r>
              <a:rPr lang="en-US" sz="2200" u="sng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Z-Ray’s look &amp; feel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Z-Ray JavaScript API provides several UI widgets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/>
            </a:pPr>
            <a:r>
              <a:rPr lang="en-US" sz="2200" u="sng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Standard table, key-value table and a general tree table</a:t>
            </a:r>
            <a:b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display row based data or objects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/>
            </a:pPr>
            <a:r>
              <a:rPr lang="en-US" sz="2200" u="sng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 table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filter for the table (standard table)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/>
            </a:pPr>
            <a:r>
              <a:rPr lang="en-US" sz="2200" u="sng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widget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/>
            </a:pPr>
            <a:r>
              <a:rPr lang="en-US" sz="2200" u="sng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Pagination widget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those widgets are based on the communication with the ‘storage’ object which manipulates the data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Widget types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Z-Ray does its magic?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request-response cycle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329975" y="24247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62" name="Shape 62"/>
          <p:cNvSpPr/>
          <p:nvPr/>
        </p:nvSpPr>
        <p:spPr>
          <a:xfrm>
            <a:off x="3816450" y="24247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Apache/Nginx</a:t>
            </a:r>
          </a:p>
        </p:txBody>
      </p:sp>
      <p:sp>
        <p:nvSpPr>
          <p:cNvPr id="63" name="Shape 63"/>
          <p:cNvSpPr/>
          <p:nvPr/>
        </p:nvSpPr>
        <p:spPr>
          <a:xfrm>
            <a:off x="3816450" y="40772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cxnSp>
        <p:nvCxnSpPr>
          <p:cNvPr id="64" name="Shape 64"/>
          <p:cNvCxnSpPr>
            <a:stCxn id="61" idx="3"/>
            <a:endCxn id="62" idx="1"/>
          </p:cNvCxnSpPr>
          <p:nvPr/>
        </p:nvCxnSpPr>
        <p:spPr>
          <a:xfrm>
            <a:off x="2841075" y="2996225"/>
            <a:ext cx="9752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5" name="Shape 65"/>
          <p:cNvCxnSpPr>
            <a:stCxn id="62" idx="2"/>
            <a:endCxn id="63" idx="0"/>
          </p:cNvCxnSpPr>
          <p:nvPr/>
        </p:nvCxnSpPr>
        <p:spPr>
          <a:xfrm>
            <a:off x="4572000" y="3567725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6" name="Shape 66"/>
          <p:cNvCxnSpPr>
            <a:endCxn id="61" idx="2"/>
          </p:cNvCxnSpPr>
          <p:nvPr/>
        </p:nvCxnSpPr>
        <p:spPr>
          <a:xfrm rot="10800000" flipH="1">
            <a:off x="2081025" y="3567725"/>
            <a:ext cx="4500" cy="105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7" name="Shape 67"/>
          <p:cNvCxnSpPr>
            <a:stCxn id="63" idx="1"/>
          </p:cNvCxnSpPr>
          <p:nvPr/>
        </p:nvCxnSpPr>
        <p:spPr>
          <a:xfrm rot="10800000">
            <a:off x="2089950" y="4641525"/>
            <a:ext cx="17265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/>
          <p:nvPr/>
        </p:nvSpPr>
        <p:spPr>
          <a:xfrm>
            <a:off x="2904250" y="2671275"/>
            <a:ext cx="14505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279975" y="4297575"/>
            <a:ext cx="1649698" cy="50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(HTML)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8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features a storage object, which is a data manager for the gathered information. Create a storage object in the next way: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var storage = zray.getStorage('demoStorage');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few storage object methods (among many others)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storage.setData(data)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storage.search(term, caseSensitive)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storage.sort(column, direction)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storage.filter(filterData)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Storage object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Storage object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457200" y="1417625"/>
            <a:ext cx="8229600" cy="93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 sz="220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“Storage” object is created in the following way: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storage = </a:t>
            </a:r>
            <a:r>
              <a:rPr lang="en-US" sz="2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zray.getStorage</a:t>
            </a:r>
            <a:r>
              <a:rPr lang="en-US" sz="2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200" dirty="0" err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demoStorage</a:t>
            </a:r>
            <a:r>
              <a:rPr lang="en-US" sz="2200" dirty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</a:p>
        </p:txBody>
      </p:sp>
      <p:sp>
        <p:nvSpPr>
          <p:cNvPr id="359" name="Shape 359"/>
          <p:cNvSpPr/>
          <p:nvPr/>
        </p:nvSpPr>
        <p:spPr>
          <a:xfrm>
            <a:off x="4530950" y="3347825"/>
            <a:ext cx="449100" cy="597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2444150" y="3008825"/>
            <a:ext cx="998699" cy="338999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</p:txBody>
      </p:sp>
      <p:sp>
        <p:nvSpPr>
          <p:cNvPr id="361" name="Shape 361"/>
          <p:cNvSpPr/>
          <p:nvPr/>
        </p:nvSpPr>
        <p:spPr>
          <a:xfrm>
            <a:off x="2444150" y="3466025"/>
            <a:ext cx="998699" cy="338999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</p:txBody>
      </p:sp>
      <p:sp>
        <p:nvSpPr>
          <p:cNvPr id="362" name="Shape 362"/>
          <p:cNvSpPr/>
          <p:nvPr/>
        </p:nvSpPr>
        <p:spPr>
          <a:xfrm>
            <a:off x="2444150" y="3923225"/>
            <a:ext cx="998699" cy="338999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Pagination</a:t>
            </a:r>
          </a:p>
        </p:txBody>
      </p:sp>
      <p:cxnSp>
        <p:nvCxnSpPr>
          <p:cNvPr id="363" name="Shape 363"/>
          <p:cNvCxnSpPr>
            <a:stCxn id="360" idx="5"/>
          </p:cNvCxnSpPr>
          <p:nvPr/>
        </p:nvCxnSpPr>
        <p:spPr>
          <a:xfrm>
            <a:off x="3442849" y="3135949"/>
            <a:ext cx="999000" cy="34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4" name="Shape 364"/>
          <p:cNvCxnSpPr>
            <a:stCxn id="361" idx="5"/>
          </p:cNvCxnSpPr>
          <p:nvPr/>
        </p:nvCxnSpPr>
        <p:spPr>
          <a:xfrm>
            <a:off x="3442849" y="3593149"/>
            <a:ext cx="1008000" cy="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5" name="Shape 365"/>
          <p:cNvCxnSpPr>
            <a:stCxn id="362" idx="5"/>
          </p:cNvCxnSpPr>
          <p:nvPr/>
        </p:nvCxnSpPr>
        <p:spPr>
          <a:xfrm rot="10800000" flipH="1">
            <a:off x="3442849" y="3717949"/>
            <a:ext cx="1016700" cy="33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66" name="Shape 366"/>
          <p:cNvSpPr txBox="1"/>
          <p:nvPr/>
        </p:nvSpPr>
        <p:spPr>
          <a:xfrm>
            <a:off x="4396425" y="2994775"/>
            <a:ext cx="793800" cy="2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</a:p>
        </p:txBody>
      </p:sp>
      <p:cxnSp>
        <p:nvCxnSpPr>
          <p:cNvPr id="367" name="Shape 367"/>
          <p:cNvCxnSpPr/>
          <p:nvPr/>
        </p:nvCxnSpPr>
        <p:spPr>
          <a:xfrm>
            <a:off x="5164150" y="3646575"/>
            <a:ext cx="201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med" len="med"/>
          </a:ln>
        </p:spPr>
      </p:cxnSp>
      <p:sp>
        <p:nvSpPr>
          <p:cNvPr id="368" name="Shape 368"/>
          <p:cNvSpPr txBox="1"/>
          <p:nvPr/>
        </p:nvSpPr>
        <p:spPr>
          <a:xfrm>
            <a:off x="5314975" y="3249550"/>
            <a:ext cx="2213400" cy="33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data updated</a:t>
            </a:r>
          </a:p>
        </p:txBody>
      </p:sp>
      <p:sp>
        <p:nvSpPr>
          <p:cNvPr id="369" name="Shape 369"/>
          <p:cNvSpPr/>
          <p:nvPr/>
        </p:nvSpPr>
        <p:spPr>
          <a:xfrm>
            <a:off x="2090800" y="3008825"/>
            <a:ext cx="178500" cy="12534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154400" y="3447875"/>
            <a:ext cx="882899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Widgets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3450091" y="3131355"/>
            <a:ext cx="999000" cy="34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72" name="Shape 372"/>
          <p:cNvCxnSpPr/>
          <p:nvPr/>
        </p:nvCxnSpPr>
        <p:spPr>
          <a:xfrm>
            <a:off x="3450091" y="3588555"/>
            <a:ext cx="1008300" cy="8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73" name="Shape 373"/>
          <p:cNvCxnSpPr/>
          <p:nvPr/>
        </p:nvCxnSpPr>
        <p:spPr>
          <a:xfrm rot="10800000" flipH="1">
            <a:off x="3450091" y="3713353"/>
            <a:ext cx="1016699" cy="332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74" name="Shape 374"/>
          <p:cNvSpPr txBox="1"/>
          <p:nvPr/>
        </p:nvSpPr>
        <p:spPr>
          <a:xfrm rot="1152276">
            <a:off x="3594204" y="2724390"/>
            <a:ext cx="882829" cy="5965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widgets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2"/>
          </p:nvPr>
        </p:nvSpPr>
        <p:spPr>
          <a:xfrm>
            <a:off x="533400" y="4770425"/>
            <a:ext cx="8229600" cy="93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storage object is updated, all the related widgets are being updated automatically</a:t>
            </a:r>
          </a:p>
        </p:txBody>
      </p:sp>
    </p:spTree>
  </p:cSld>
  <p:clrMapOvr>
    <a:masterClrMapping/>
  </p:clrMapOvr>
  <p:transition advClick="0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View file structure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1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order to use Z-Ray widgets, the view file has to be structured in the next way: </a:t>
            </a:r>
          </a:p>
        </p:txBody>
      </p:sp>
      <p:sp>
        <p:nvSpPr>
          <p:cNvPr id="382" name="Shape 382"/>
          <p:cNvSpPr/>
          <p:nvPr/>
        </p:nvSpPr>
        <p:spPr>
          <a:xfrm>
            <a:off x="2162375" y="3241000"/>
            <a:ext cx="4559925" cy="292317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940450" y="3431825"/>
            <a:ext cx="2922299" cy="99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HTML</a:t>
            </a:r>
          </a:p>
          <a:p>
            <a:pPr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wrappers for the widgets</a:t>
            </a:r>
          </a:p>
        </p:txBody>
      </p:sp>
      <p:sp>
        <p:nvSpPr>
          <p:cNvPr id="384" name="Shape 384"/>
          <p:cNvSpPr/>
          <p:nvPr/>
        </p:nvSpPr>
        <p:spPr>
          <a:xfrm>
            <a:off x="2940450" y="4826750"/>
            <a:ext cx="2922299" cy="99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JavaScript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define storage objects,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widgets and callbacks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162375" y="2889000"/>
            <a:ext cx="27593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View file (e.g.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demo.phtml</a:t>
            </a:r>
            <a:r>
              <a:rPr lang="en-US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of the widgets that </a:t>
            </a: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supplies, is a standard table.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simplify the creation of the HTML part of this widget, the next “view helper” can be used: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Define the table HTML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$tableParams =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'tableId'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'unique-container-id'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'tableWidth'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'4'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optional (1 to 4, 1-narrow, 3-wide)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// create HTML for the table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$this-&gt;zrayTable($tableParams);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Z-Ray HTML part example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Tables 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JS Part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600275"/>
            <a:ext cx="8229600" cy="482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 the storage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storage = zray.getStorage(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'demoStorage'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 the main table and bind it to the storage and HTML element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b="1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maintable = zray.createTable(storage, </a:t>
            </a:r>
          </a:p>
          <a:p>
            <a:pPr marL="1828800" lvl="0" indent="45720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jQuery(</a:t>
            </a:r>
            <a:r>
              <a:rPr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'#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$tableParams[</a:t>
            </a:r>
            <a:r>
              <a:rPr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'tableId'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r>
              <a:rPr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Font typeface="Source Sans Pro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 columns descriptors for each column you wish to display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maintable.setColumns([Array of columns descriptors]);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Font typeface="Source Sans Pro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insert the data into the storage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zray.registerDataHandler(</a:t>
            </a:r>
            <a:r>
              <a:rPr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'Demo'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'dataType'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b="1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(extensionData, requestData)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	storage.setData(extensionData);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A column descriptor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457200" y="2279975"/>
            <a:ext cx="8229600" cy="359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label: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'Person name'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the title of the column on the screen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propertyName: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the data property name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width: 		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'40%'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	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optional, width of the column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attributes: 	{},		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optional, column html attributes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sortable: 	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	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optional, determine if column is sortable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defaultSort: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'asc'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	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optional, default sort direction asc/desc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optional, in case of custom HTML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getHtml: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(value, record) {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return manipulated value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457150" y="1529025"/>
            <a:ext cx="8229600" cy="4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column descriptor is an object that looks like this: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6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JS Part - “zray” object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Z-Ray’s JavaScript API exposes zray object with the following methods: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data handling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registerDataHandler(extension, namespace, userFunc)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getExtensionMetadata(extension)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getStorage(namespace)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 few Z-Ray table types ($container is a jQuery object)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createTable(dataStorage, $container)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zray.createTreeTable(dataStorage, $container)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zray.createGeneralTreeTable(dataStorage, $container)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Font typeface="Source Sans Pro"/>
              <a:buNone/>
            </a:pPr>
            <a:endParaRPr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Widgets ($container is a jQuery object)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createSummaryTable(dataStorage, $container)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createPager(storage, $container)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zray.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createSearch(storage, $container, maintable)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4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CODE SOME TABLES!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Search and Pagination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introduces two widgets allowing to filter and limit the data displayed by the table widget. Th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widgets work 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</a:t>
            </a: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same storage object as the table widget.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to update panel configurations and add javascript hooking code.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62" y="3947573"/>
            <a:ext cx="2343475" cy="21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Module.php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1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config() {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return 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‘defaultPanels’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‘myDefaultPanel’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‘panels’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‘demo’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‘display’</a:t>
            </a: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‘logo’</a:t>
            </a: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‘logo.png’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‘menuTitle’</a:t>
            </a: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‘Custom Panel’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‘panelTitle’</a:t>
            </a: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‘Custom Panel’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control search, pagination and report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‘searchId’</a:t>
            </a:r>
            <a:r>
              <a:rPr lang="en-US" b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400" b="1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'demo-extension-search'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unique id 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‘pagerId’</a:t>
            </a:r>
            <a:r>
              <a:rPr lang="en-US" sz="1400" b="1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=&gt;</a:t>
            </a:r>
            <a:r>
              <a:rPr lang="en-US" b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'demo-extension-pager'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unique id 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Z-Ray does its magic?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Request-response cycle with Z-Ray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329975" y="24247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77" name="Shape 77"/>
          <p:cNvSpPr/>
          <p:nvPr/>
        </p:nvSpPr>
        <p:spPr>
          <a:xfrm>
            <a:off x="3816450" y="24247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Apache/Nginx</a:t>
            </a:r>
          </a:p>
        </p:txBody>
      </p:sp>
      <p:cxnSp>
        <p:nvCxnSpPr>
          <p:cNvPr id="78" name="Shape 78"/>
          <p:cNvCxnSpPr>
            <a:stCxn id="76" idx="3"/>
            <a:endCxn id="77" idx="1"/>
          </p:cNvCxnSpPr>
          <p:nvPr/>
        </p:nvCxnSpPr>
        <p:spPr>
          <a:xfrm>
            <a:off x="2841075" y="2996225"/>
            <a:ext cx="9752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9" name="Shape 79"/>
          <p:cNvCxnSpPr>
            <a:stCxn id="77" idx="2"/>
          </p:cNvCxnSpPr>
          <p:nvPr/>
        </p:nvCxnSpPr>
        <p:spPr>
          <a:xfrm>
            <a:off x="4572000" y="3567725"/>
            <a:ext cx="0" cy="5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0" name="Shape 80"/>
          <p:cNvCxnSpPr>
            <a:endCxn id="76" idx="2"/>
          </p:cNvCxnSpPr>
          <p:nvPr/>
        </p:nvCxnSpPr>
        <p:spPr>
          <a:xfrm rot="10800000" flipH="1">
            <a:off x="2081025" y="3567725"/>
            <a:ext cx="4500" cy="105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1" name="Shape 81"/>
          <p:cNvCxnSpPr/>
          <p:nvPr/>
        </p:nvCxnSpPr>
        <p:spPr>
          <a:xfrm rot="10800000">
            <a:off x="2089949" y="4641524"/>
            <a:ext cx="17265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82"/>
          <p:cNvSpPr/>
          <p:nvPr/>
        </p:nvSpPr>
        <p:spPr>
          <a:xfrm>
            <a:off x="4572000" y="4424375"/>
            <a:ext cx="1112998" cy="11430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Z-Ray</a:t>
            </a:r>
          </a:p>
        </p:txBody>
      </p:sp>
      <p:sp>
        <p:nvSpPr>
          <p:cNvPr id="83" name="Shape 83"/>
          <p:cNvSpPr/>
          <p:nvPr/>
        </p:nvSpPr>
        <p:spPr>
          <a:xfrm>
            <a:off x="3816450" y="4077225"/>
            <a:ext cx="1511100" cy="1143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sp>
        <p:nvSpPr>
          <p:cNvPr id="84" name="Shape 84"/>
          <p:cNvSpPr/>
          <p:nvPr/>
        </p:nvSpPr>
        <p:spPr>
          <a:xfrm>
            <a:off x="7292275" y="2904250"/>
            <a:ext cx="696650" cy="11430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</a:p>
        </p:txBody>
      </p:sp>
      <p:sp>
        <p:nvSpPr>
          <p:cNvPr id="85" name="Shape 85"/>
          <p:cNvSpPr/>
          <p:nvPr/>
        </p:nvSpPr>
        <p:spPr>
          <a:xfrm rot="-2322902">
            <a:off x="5727602" y="3812067"/>
            <a:ext cx="1701341" cy="9501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Captured info</a:t>
            </a:r>
          </a:p>
        </p:txBody>
      </p:sp>
      <p:cxnSp>
        <p:nvCxnSpPr>
          <p:cNvPr id="86" name="Shape 86"/>
          <p:cNvCxnSpPr>
            <a:stCxn id="82" idx="1"/>
            <a:endCxn id="75" idx="2"/>
          </p:cNvCxnSpPr>
          <p:nvPr/>
        </p:nvCxnSpPr>
        <p:spPr>
          <a:xfrm flipH="1">
            <a:off x="4571999" y="5567375"/>
            <a:ext cx="5565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Shape 87"/>
          <p:cNvCxnSpPr>
            <a:stCxn id="75" idx="2"/>
          </p:cNvCxnSpPr>
          <p:nvPr/>
        </p:nvCxnSpPr>
        <p:spPr>
          <a:xfrm rot="10800000">
            <a:off x="2596500" y="4731900"/>
            <a:ext cx="1975500" cy="13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904250" y="2671275"/>
            <a:ext cx="14505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279975" y="4297575"/>
            <a:ext cx="1649698" cy="50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(HTML)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617175" y="5220225"/>
            <a:ext cx="975300" cy="6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Z-Ray’s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Search and Pagination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update $tableParams (It’s a duplicate :()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$tableParams = array(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'tableId' =&gt; 'unique-container-id'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…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‘searchId’</a:t>
            </a:r>
            <a:r>
              <a:rPr lang="en-US" b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b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'demo-extension-search'</a:t>
            </a: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unique id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‘pagerId’</a:t>
            </a:r>
            <a:r>
              <a:rPr lang="en-US" b="1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=&gt; </a:t>
            </a:r>
            <a:r>
              <a:rPr lang="en-US" b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'demo-extension-pager'</a:t>
            </a:r>
            <a:r>
              <a:rPr lang="en-US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unique id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at the bottom of the script section: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 pager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zray.createPager(storage, 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jQuery(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'#</a:t>
            </a: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arams[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'pagerId'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 search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zray.createSearch(storage, 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jQuery(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'#</a:t>
            </a: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arams[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'searchId'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maintable);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Tree</a:t>
            </a: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table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Similar to the table widget, Z-Ray introduces a tree widget to create a tree structured view.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table will consist of two “key - value” columns, whereas the “value” column is expandable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only difference is the javascript initialization.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4B58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 the main table and bind it to the storage and HTML element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maintable = zray.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createTreeTable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(storage, </a:t>
            </a:r>
          </a:p>
          <a:p>
            <a:pPr marL="18288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jQuery(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'#</a:t>
            </a: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$tableParams[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'tableId'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(!) no need to define the columns descriptors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General </a:t>
            </a: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ree table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226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general tree widget is similar to the tree widget, but with a known structured data and columns descriptors.</a:t>
            </a: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124200"/>
            <a:ext cx="8943974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General </a:t>
            </a: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ree table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49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maintable = zray.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createGeneralTreeTable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(storage, </a:t>
            </a:r>
          </a:p>
          <a:p>
            <a:pPr marL="18288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jQuery(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'#</a:t>
            </a: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$tableParams[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'tableId'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marL="22860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4B58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maintable.setColumns([{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label: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‘Name’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propertyName: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‘name’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'20%'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label: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‘Value’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propertyName: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‘value’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'40%'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label: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‘Count’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propertyName: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‘count’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width: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'40%'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}]);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4B585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</a:t>
            </a: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tree - data structure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[name] =&gt; user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[age] =&gt; 40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[kids] =&gt; Array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(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[0] =&gt; Array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(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[name] =&gt; kid1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[age] =&gt; 14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[kids] =&gt;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200" b="0" i="0" u="none" strike="noStrike" cap="none" baseline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[1] =&gt; Array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(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[name] =&gt; kid2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[age] =&gt; 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[kids] =&gt;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Resources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endParaRPr lang="en-US" sz="2200" b="0" i="0" u="none" strike="noStrike" cap="none" baseline="0" smtClean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 smtClean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</a:t>
            </a:r>
            <a:r>
              <a:rPr lang="en-US" sz="2200" b="0" i="0" u="none" strike="noStrike" cap="none" baseline="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load external resources into each panel, such as </a:t>
            </a:r>
            <a:r>
              <a:rPr lang="en-US" sz="2200" b="0" i="0" u="none" strike="noStrike" cap="none" baseline="0" dirty="0" err="1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  <a:r>
              <a:rPr lang="en-US" sz="2200" b="0" i="0" u="none" strike="noStrike" cap="none" baseline="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sz="220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r>
              <a:rPr lang="en-US" sz="2200" b="0" i="0" u="none" strike="noStrike" cap="none" baseline="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20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files.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dirty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 dirty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done by adding a resources section to use panel description at Module.php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 dirty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 dirty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Resources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config() {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return 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‘defaultPanels’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‘myDefaultPanel’ 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‘panels’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‘demo’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‘display’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‘logo’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   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‘logo.png’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‘menuTitle’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‘Custom Panel’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‘panelTitle’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‘Custom Panel’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	‘resources’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=&gt; </a:t>
            </a:r>
            <a:r>
              <a:rPr lang="en-US" sz="14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	    ‘chartsJS’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‘charts.js’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	    ‘chartsCSS’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	=&gt;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‘charts.css’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	)	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Resources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this is done the files content will be exposed using the $params[‘resources’] vairable in the panel display.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n-US" sz="1200" b="0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lang="en-US" sz="12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$params[</a:t>
            </a:r>
            <a:r>
              <a:rPr lang="en-US" sz="12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‘resources’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[</a:t>
            </a:r>
            <a:r>
              <a:rPr lang="en-US" sz="12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‘chartJS’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2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200" b="0" i="0" u="none" strike="noStrike" cap="none" baseline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$params[</a:t>
            </a:r>
            <a:r>
              <a:rPr lang="en-US" sz="12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‘resources’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[</a:t>
            </a:r>
            <a:r>
              <a:rPr lang="en-US" sz="12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‘chartCSS’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12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2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Summary </a:t>
            </a: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able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 tables are tables that let you filter the data using checkbox selection. They are similar to regular tables widget and usually located to the left of it.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start by declaring that we want a summary table so a container will be created for it: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$tableParams = </a:t>
            </a:r>
            <a:r>
              <a:rPr lang="en-US" sz="1400" b="0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'tableId' 	 		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‘unique-main-table-id',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'tableWidth' 			</a:t>
            </a:r>
            <a:r>
              <a:rPr lang="en-US" sz="1400" b="0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'3',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 b="1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'summaryTableId‘		</a:t>
            </a:r>
            <a:r>
              <a:rPr lang="en-US" sz="1400" b="1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1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'unique-summary-table-id ',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'summaryTableWidth' 	</a:t>
            </a:r>
            <a:r>
              <a:rPr lang="en-US" sz="1400" b="1" i="0" u="none" strike="noStrike" cap="none" baseline="0">
                <a:solidFill>
                  <a:srgbClr val="4B585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1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'1',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Summary </a:t>
            </a: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able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the javascript structure should look like this: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 the table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summaryTable = zray.createSummaryTable(storage, jQuery('#&lt;?php echo $tableParams['summaryTableId']; ?&gt;'));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set the columns structure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summaryTable.setColumns(…);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set by which column the user choice will filter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summaryTable.setFilterColumn('name');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set callback function to create the table rows from all the data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return an array of rows, with columns that match to setColumns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summaryTable.setUpdateCallback(function (d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ata) { });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Z-Ray look?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687" y="2396500"/>
            <a:ext cx="8242610" cy="20649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 rot="10800000" flipH="1">
            <a:off x="1945225" y="4850249"/>
            <a:ext cx="696599" cy="8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8" name="Shape 98"/>
          <p:cNvSpPr txBox="1"/>
          <p:nvPr/>
        </p:nvSpPr>
        <p:spPr>
          <a:xfrm>
            <a:off x="1330000" y="5591350"/>
            <a:ext cx="1619399" cy="50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panels</a:t>
            </a:r>
          </a:p>
        </p:txBody>
      </p:sp>
      <p:sp>
        <p:nvSpPr>
          <p:cNvPr id="99" name="Shape 99"/>
          <p:cNvSpPr/>
          <p:nvPr/>
        </p:nvSpPr>
        <p:spPr>
          <a:xfrm rot="-5400000">
            <a:off x="2483425" y="2511448"/>
            <a:ext cx="316798" cy="4360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 rot="-5400000">
            <a:off x="5274575" y="4225948"/>
            <a:ext cx="316798" cy="931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Shape 101"/>
          <p:cNvCxnSpPr>
            <a:endCxn id="100" idx="1"/>
          </p:cNvCxnSpPr>
          <p:nvPr/>
        </p:nvCxnSpPr>
        <p:spPr>
          <a:xfrm rot="10800000">
            <a:off x="5432974" y="4850248"/>
            <a:ext cx="520500" cy="8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5405725" y="5664450"/>
            <a:ext cx="1063200" cy="50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61000" y="1653700"/>
            <a:ext cx="6821999" cy="7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an injected Z-Ray toolbar into a page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 Panels - Summary </a:t>
            </a: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-US" sz="3000" b="0" i="0" u="none" strike="noStrike" cap="none" baseline="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able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 b="0" i="0" u="none" strike="noStrike" cap="none" baseline="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important thing is to set the first column in setColumns to create a checkbox column: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 b="0" i="0" u="none" strike="noStrike" cap="none" baseline="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summaryTable.setColumns([{</a:t>
            </a:r>
          </a:p>
          <a:p>
            <a:pPr marL="8001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label: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8001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propertyName: </a:t>
            </a:r>
            <a:r>
              <a:rPr lang="en-US" sz="1400" b="0" i="0" u="none" strike="noStrike" cap="none" baseline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/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Name of the field you want to filter </a:t>
            </a:r>
          </a:p>
          <a:p>
            <a:pPr marL="8001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width: '10%',</a:t>
            </a:r>
          </a:p>
          <a:p>
            <a:pPr marL="8001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getHtml: </a:t>
            </a:r>
            <a:r>
              <a:rPr lang="en-US" sz="1400" b="0" i="0" u="none" strike="noStrike" cap="none" baseline="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(value, record) { </a:t>
            </a:r>
          </a:p>
          <a:p>
            <a:pPr marL="12573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summaryTable.createCheckboxColumn(value, record, summaryTable); </a:t>
            </a:r>
          </a:p>
          <a:p>
            <a:pPr marL="8001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 {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}]);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1400" b="0" i="0" u="none" strike="noStrike" cap="none" baseline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4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Share and contribute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4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(Z-Ray packages)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25000"/>
              <a:buFont typeface="Source Sans Pro"/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order to share and publish the plugin, a package has to be prepared.  Z-Ray extension package is a simple ZIP file, which contains on its top level: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Font typeface="Source Sans Pro"/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Source Sans Pro"/>
              <a:buAutoNum type="arabicPeriod"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code of the extension (like the one we just did) - the folder “zray” that we worked on.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Source Sans Pro"/>
              <a:buAutoNum type="arabicPeriod"/>
            </a:pPr>
            <a:r>
              <a:rPr lang="en-US" sz="2200" i="1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LICENSE.txt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sz="2200" i="1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README.txt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files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Source Sans Pro"/>
              <a:buAutoNum type="arabicPeriod"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Logo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85D"/>
              </a:buClr>
              <a:buSzPct val="100000"/>
              <a:buFont typeface="Source Sans Pro"/>
              <a:buAutoNum type="arabicPeriod"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 descriptor JSON file named “deployment.json”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“Skeleton” plugin can be found here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https://github.com/zend-server-plugins/Skeleton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extensions - Packages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 descriptor is a simple JSON file with the following structure</a:t>
            </a:r>
          </a:p>
          <a:p>
            <a:pPr marL="0" indent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"name" : "MyWp",</a:t>
            </a:r>
          </a:p>
          <a:p>
            <a:pPr marL="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"display_name" : "My WordPress plugin",</a:t>
            </a:r>
          </a:p>
          <a:p>
            <a:pPr marL="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"version" : "1.0.0",</a:t>
            </a:r>
          </a:p>
          <a:p>
            <a:pPr marL="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"type": ["zray"],</a:t>
            </a:r>
          </a:p>
          <a:p>
            <a:pPr marL="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"logo": "logo.png",</a:t>
            </a:r>
          </a:p>
          <a:p>
            <a:pPr marL="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"eula": "LICENSE.txt",</a:t>
            </a:r>
          </a:p>
          <a:p>
            <a:pPr marL="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"readme": "README.txt",</a:t>
            </a:r>
          </a:p>
          <a:p>
            <a:pPr marL="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"dependencies": {</a:t>
            </a:r>
          </a:p>
          <a:p>
            <a:pPr marL="45720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"plugin": {</a:t>
            </a:r>
          </a:p>
          <a:p>
            <a:pPr marL="91440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"min": "1.0.0"</a:t>
            </a:r>
          </a:p>
          <a:p>
            <a:pPr marL="457200" indent="45720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indent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extensions - Package Descriptor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945" y="2311675"/>
            <a:ext cx="2988850" cy="40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extensions - Share the package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5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has a </a:t>
            </a:r>
            <a:r>
              <a:rPr lang="en-US" sz="2200" u="sng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gallery of public plugins</a:t>
            </a: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everyone who has a Z-Ray can install. </a:t>
            </a:r>
            <a:b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order to publish your own new plugin, please head to 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http://www.zend.com/en/products/server/plugins/submit-plugin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(The link appears in the gallery)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new plugin is passing QA and a code review, before it’s published.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highly recommended to share your plugin on a public repository (like github.com) to get better exposure.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3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extensions - References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product page (with links to live demo)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http://www.zend.com/en/products/server/z-ray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Z-Ray full documentation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https://github.com/zend-server-plugins/Documentation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B585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of existing Z-Ray plugins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https://github.com/zend-server-plugins</a:t>
            </a: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B585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685800" y="2365825"/>
            <a:ext cx="7772400" cy="168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40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you!!!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Font typeface="Source Sans Pro"/>
              <a:buNone/>
            </a:pPr>
            <a:endParaRPr sz="4000">
              <a:solidFill>
                <a:srgbClr val="10375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24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(For any questions email me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754"/>
              </a:buClr>
              <a:buSzPct val="25000"/>
              <a:buFont typeface="Source Sans Pro"/>
              <a:buNone/>
            </a:pPr>
            <a:r>
              <a:rPr lang="en-US" sz="2400">
                <a:solidFill>
                  <a:srgbClr val="1037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gregory.c@zend.com)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Z-Ray is </a:t>
            </a:r>
            <a:r>
              <a:rPr lang="en-US" sz="3600" b="0" i="1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Kool</a:t>
            </a: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</a:t>
            </a:r>
            <a:r>
              <a:rPr lang="en-US" sz="2400" u="sng" dirty="0" smtClean="0"/>
              <a:t>development </a:t>
            </a:r>
            <a:r>
              <a:rPr lang="en-US" sz="2400" b="0" i="0" u="sng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No changes to your application’s code required </a:t>
            </a:r>
            <a:b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baseline="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(No “</a:t>
            </a:r>
            <a:r>
              <a:rPr lang="en-US" sz="1400" b="0" i="1" u="none" strike="noStrike" cap="none" baseline="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console.log</a:t>
            </a:r>
            <a:r>
              <a:rPr lang="en-US" sz="1400" b="0" i="0" u="none" strike="noStrike" cap="none" baseline="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”s</a:t>
            </a:r>
            <a:r>
              <a:rPr lang="en-US" sz="1400" b="0" i="0" u="none" strike="noStrike" cap="none" baseline="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equivalents)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Extensible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Easily capture and display application’s specific data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Z-Ray’s data can be restricted to a specific URL or IP (Can be installed on a production server)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platform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Z-Ray is based on web technologies (HTML/JS/CSS). Available for Windows, Mac, Linux and </a:t>
            </a: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IBMi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machines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Z-Ray features natively?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 b="0" i="0" u="sng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 list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List of the requests made from a page, like AJAX calls and iFrames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 b="0" i="0" u="sng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statistics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Total execution time and memory, network, disk (I/O) and DB usage (peaks).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 b="0" i="0" u="sng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Errors, Warnings and Exceptions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request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25000"/>
              <a:buFont typeface="Source Sans Pro"/>
              <a:buChar char="•"/>
            </a:pPr>
            <a:r>
              <a:rPr lang="en-US" sz="2400" b="0" i="0" u="sng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 Queries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List of DB queries from the selected request. (For all major known DBs)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 b="0" i="0" u="sng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list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Invoked functions statistics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 b="0" i="0" u="sng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info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SuperGlobals values with request and response data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 u="sng"/>
              <a:t>Debugger tool</a:t>
            </a:r>
            <a:r>
              <a:rPr lang="en-US" sz="2400"/>
              <a:t> - start debugging using Z-Ray toolbar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Z-Ray does not feature native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ly</a:t>
            </a:r>
            <a:r>
              <a:rPr lang="en-US" sz="36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/>
              <a:t>Interesting information about </a:t>
            </a:r>
            <a:br>
              <a:rPr lang="en-US" sz="2400"/>
            </a:br>
            <a:r>
              <a:rPr lang="en-US" sz="2400"/>
              <a:t>your specific application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/>
              <a:t>CMSs and frameworks specific</a:t>
            </a:r>
            <a:br>
              <a:rPr lang="en-US" sz="2400"/>
            </a:br>
            <a:r>
              <a:rPr lang="en-US" sz="2400"/>
              <a:t>data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ct val="100000"/>
              <a:buFont typeface="Source Sans Pro"/>
              <a:buChar char="•"/>
            </a:pPr>
            <a:r>
              <a:rPr lang="en-US" sz="2400"/>
              <a:t>Visualization of data from </a:t>
            </a:r>
            <a:br>
              <a:rPr lang="en-US" sz="2400"/>
            </a:br>
            <a:r>
              <a:rPr lang="en-US" sz="2400"/>
              <a:t>your application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274" y="1600187"/>
            <a:ext cx="2950524" cy="39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Zend colors 02">
      <a:dk1>
        <a:srgbClr val="65767D"/>
      </a:dk1>
      <a:lt1>
        <a:srgbClr val="FFFFFF"/>
      </a:lt1>
      <a:dk2>
        <a:srgbClr val="103754"/>
      </a:dk2>
      <a:lt2>
        <a:srgbClr val="0071A0"/>
      </a:lt2>
      <a:accent1>
        <a:srgbClr val="FC7A12"/>
      </a:accent1>
      <a:accent2>
        <a:srgbClr val="4C5A69"/>
      </a:accent2>
      <a:accent3>
        <a:srgbClr val="FC7A12"/>
      </a:accent3>
      <a:accent4>
        <a:srgbClr val="35A8E0"/>
      </a:accent4>
      <a:accent5>
        <a:srgbClr val="71BFE0"/>
      </a:accent5>
      <a:accent6>
        <a:srgbClr val="E5E4E4"/>
      </a:accent6>
      <a:hlink>
        <a:srgbClr val="4C5A69"/>
      </a:hlink>
      <a:folHlink>
        <a:srgbClr val="4C5A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3130</Words>
  <Application>Microsoft Office PowerPoint</Application>
  <PresentationFormat>On-screen Show (4:3)</PresentationFormat>
  <Paragraphs>630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Source Sans Pro</vt:lpstr>
      <vt:lpstr>Consolas</vt:lpstr>
      <vt:lpstr>Courier New</vt:lpstr>
      <vt:lpstr>Calibri</vt:lpstr>
      <vt:lpstr>Office Theme</vt:lpstr>
      <vt:lpstr>Z-Ray Plugins for Dummies</vt:lpstr>
      <vt:lpstr>Z-Ray for Dummies - Steps?</vt:lpstr>
      <vt:lpstr>What is Z-Ray?</vt:lpstr>
      <vt:lpstr>How Z-Ray does its magic?</vt:lpstr>
      <vt:lpstr>How Z-Ray does its magic?</vt:lpstr>
      <vt:lpstr>How does Z-Ray look?</vt:lpstr>
      <vt:lpstr>Why Z-Ray is Kool!</vt:lpstr>
      <vt:lpstr>What Z-Ray features natively?</vt:lpstr>
      <vt:lpstr>What Z-Ray does not feature natively?</vt:lpstr>
      <vt:lpstr>What is Z-Ray extension?</vt:lpstr>
      <vt:lpstr>How Z-Ray does its magic?</vt:lpstr>
      <vt:lpstr>How Z-Ray extensions do their magic?</vt:lpstr>
      <vt:lpstr>Why should we extend Z-Ray ?</vt:lpstr>
      <vt:lpstr>Show me the code!</vt:lpstr>
      <vt:lpstr>Let’s write a simple extension</vt:lpstr>
      <vt:lpstr>Creating a Z-Ray Plugin</vt:lpstr>
      <vt:lpstr>Z-Ray extensions - Entry point</vt:lpstr>
      <vt:lpstr>Tracing API - Enabling the extension</vt:lpstr>
      <vt:lpstr>Tracing API - Overview</vt:lpstr>
      <vt:lpstr>Tracing API - traceFunction parameters</vt:lpstr>
      <vt:lpstr>Tracing API - Legitimate callbacks</vt:lpstr>
      <vt:lpstr>Tracing API - Trace function examples</vt:lpstr>
      <vt:lpstr>Tracing API - TraceFile</vt:lpstr>
      <vt:lpstr>Tracing API - SetMetadata</vt:lpstr>
      <vt:lpstr>Tracing API - Callback parameters</vt:lpstr>
      <vt:lpstr>Tracing API - Context variable</vt:lpstr>
      <vt:lpstr>Tracing API - Storage variable</vt:lpstr>
      <vt:lpstr>Tracing API - Storage variable usages</vt:lpstr>
      <vt:lpstr>Let’s Code</vt:lpstr>
      <vt:lpstr>LET’S CODE!</vt:lpstr>
      <vt:lpstr>Writing an advanced extension</vt:lpstr>
      <vt:lpstr>Custom Panels - FREEDOM!!!</vt:lpstr>
      <vt:lpstr>Custom Panels - Folder structure</vt:lpstr>
      <vt:lpstr>Custom Panels - Module.php</vt:lpstr>
      <vt:lpstr>Custom Panels - Views</vt:lpstr>
      <vt:lpstr>Custom Panels - JavaScript</vt:lpstr>
      <vt:lpstr>Custom Panels - Let’s give it a try</vt:lpstr>
      <vt:lpstr>Inject Z-Ray widgets to custom panel</vt:lpstr>
      <vt:lpstr>Custom Panels - Widget types</vt:lpstr>
      <vt:lpstr>Custom Panels - Storage object</vt:lpstr>
      <vt:lpstr>Custom Panels - Storage object</vt:lpstr>
      <vt:lpstr>Custom Panels - View file structure</vt:lpstr>
      <vt:lpstr>Custom Panels - Z-Ray HTML part example</vt:lpstr>
      <vt:lpstr>Custom Panels - Tables JS Part</vt:lpstr>
      <vt:lpstr>Custom Panels - A column descriptor</vt:lpstr>
      <vt:lpstr>Custom Panels - JS Part - “zray” object</vt:lpstr>
      <vt:lpstr>LET’S CODE SOME TABLES!</vt:lpstr>
      <vt:lpstr>Custom Panels - Search and Pagination</vt:lpstr>
      <vt:lpstr>Custom Panels - Module.php</vt:lpstr>
      <vt:lpstr>Custom Panels - Search and Pagination</vt:lpstr>
      <vt:lpstr>Custom Panels - Tree table</vt:lpstr>
      <vt:lpstr>Custom Panels - General tree table</vt:lpstr>
      <vt:lpstr>Custom Panels - General tree table</vt:lpstr>
      <vt:lpstr>Custom Panels - General tree - data structure</vt:lpstr>
      <vt:lpstr>Custom Panels - Resources</vt:lpstr>
      <vt:lpstr>Custom Panels - Resources</vt:lpstr>
      <vt:lpstr>Custom Panels - Resources</vt:lpstr>
      <vt:lpstr>Custom Panels - Summary table</vt:lpstr>
      <vt:lpstr>Custom Panels - Summary table</vt:lpstr>
      <vt:lpstr>Custom Panels - Summary table</vt:lpstr>
      <vt:lpstr>Share and contribute (Z-Ray packages)</vt:lpstr>
      <vt:lpstr>Z-Ray extensions - Packages</vt:lpstr>
      <vt:lpstr>Z-Ray extensions - Package Descriptor</vt:lpstr>
      <vt:lpstr>Z-Ray extensions - Share the package</vt:lpstr>
      <vt:lpstr>Z-Ray extensions - References</vt:lpstr>
      <vt:lpstr>Thank you!!!  (For any questions email me gregory.c@zend.com)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Z-Ray Plugins for Dummies</dc:title>
  <dc:creator>Gregory Chris</dc:creator>
  <cp:lastModifiedBy>gregory.c</cp:lastModifiedBy>
  <cp:revision>22</cp:revision>
  <dcterms:modified xsi:type="dcterms:W3CDTF">2015-10-18T19:17:26Z</dcterms:modified>
</cp:coreProperties>
</file>