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9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1876378-70B2-49E1-9C0A-F7868B594BF5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Nos trabalhos analisados, não encontramos nenhuma análise tão rigorosa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72619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72619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72619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72619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72619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72619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813800" y="0"/>
            <a:ext cx="1329840" cy="5143320"/>
          </a:xfrm>
          <a:prstGeom prst="rect">
            <a:avLst/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10;p1" descr=""/>
          <p:cNvPicPr/>
          <p:nvPr/>
        </p:nvPicPr>
        <p:blipFill>
          <a:blip r:embed="rId2"/>
          <a:stretch/>
        </p:blipFill>
        <p:spPr>
          <a:xfrm>
            <a:off x="8044200" y="56160"/>
            <a:ext cx="868680" cy="1333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 rot="5400000">
            <a:off x="6716160" y="2680920"/>
            <a:ext cx="3525120" cy="10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Departamento de Estatística e Informática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311760" y="744480"/>
            <a:ext cx="7261920" cy="2052360"/>
          </a:xfrm>
          <a:prstGeom prst="rect">
            <a:avLst/>
          </a:prstGeom>
        </p:spPr>
        <p:txBody>
          <a:bodyPr tIns="91440" bIns="91440" anchor="b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C5D24D5-697A-4063-AB38-239E5C904365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7813800" y="0"/>
            <a:ext cx="1329840" cy="5143320"/>
          </a:xfrm>
          <a:prstGeom prst="rect">
            <a:avLst/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Google Shape;10;p1" descr=""/>
          <p:cNvPicPr/>
          <p:nvPr/>
        </p:nvPicPr>
        <p:blipFill>
          <a:blip r:embed="rId2"/>
          <a:stretch/>
        </p:blipFill>
        <p:spPr>
          <a:xfrm>
            <a:off x="8044200" y="56160"/>
            <a:ext cx="868680" cy="13330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 rot="5400000">
            <a:off x="6716160" y="2680920"/>
            <a:ext cx="3525120" cy="10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Departamento de Estatística e Informática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11760" y="436680"/>
            <a:ext cx="7248960" cy="572400"/>
          </a:xfrm>
          <a:prstGeom prst="rect">
            <a:avLst/>
          </a:prstGeom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11760" y="1152360"/>
            <a:ext cx="724896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0364185-72D1-4D43-9A24-8255FE7EF036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813800" y="0"/>
            <a:ext cx="1329840" cy="5143320"/>
          </a:xfrm>
          <a:prstGeom prst="rect">
            <a:avLst/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Google Shape;10;p1" descr=""/>
          <p:cNvPicPr/>
          <p:nvPr/>
        </p:nvPicPr>
        <p:blipFill>
          <a:blip r:embed="rId2"/>
          <a:stretch/>
        </p:blipFill>
        <p:spPr>
          <a:xfrm>
            <a:off x="8044200" y="56160"/>
            <a:ext cx="868680" cy="133308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 rot="5400000">
            <a:off x="6716160" y="2680920"/>
            <a:ext cx="3525120" cy="10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Departamento de Estatística e Informática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11760" y="4230720"/>
            <a:ext cx="7133040" cy="60480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43898A2-AF2F-4BD9-A591-CE00637AA196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813800" y="0"/>
            <a:ext cx="1329840" cy="5143320"/>
          </a:xfrm>
          <a:prstGeom prst="rect">
            <a:avLst/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Google Shape;10;p1" descr=""/>
          <p:cNvPicPr/>
          <p:nvPr/>
        </p:nvPicPr>
        <p:blipFill>
          <a:blip r:embed="rId2"/>
          <a:stretch/>
        </p:blipFill>
        <p:spPr>
          <a:xfrm>
            <a:off x="8044200" y="56160"/>
            <a:ext cx="868680" cy="133308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 rot="5400000">
            <a:off x="6716160" y="2680920"/>
            <a:ext cx="3525120" cy="10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Departamento de Estatística e Informática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311760" y="436680"/>
            <a:ext cx="7223040" cy="572400"/>
          </a:xfrm>
          <a:prstGeom prst="rect">
            <a:avLst/>
          </a:prstGeom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06CB5E4-A75C-485D-80B8-712B9992BB56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813800" y="0"/>
            <a:ext cx="1329840" cy="5143320"/>
          </a:xfrm>
          <a:prstGeom prst="rect">
            <a:avLst/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Google Shape;10;p1" descr=""/>
          <p:cNvPicPr/>
          <p:nvPr/>
        </p:nvPicPr>
        <p:blipFill>
          <a:blip r:embed="rId2"/>
          <a:stretch/>
        </p:blipFill>
        <p:spPr>
          <a:xfrm>
            <a:off x="8044200" y="56160"/>
            <a:ext cx="868680" cy="133308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 rot="5400000">
            <a:off x="6716160" y="2680920"/>
            <a:ext cx="3525120" cy="10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Departamento de Estatística e Informática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</p:spPr>
        <p:txBody>
          <a:bodyPr tIns="91440" bIns="91440" anchor="b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1518A10-D83F-4F43-9690-BECFE0CDFB83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813800" y="0"/>
            <a:ext cx="1329840" cy="5143320"/>
          </a:xfrm>
          <a:prstGeom prst="rect">
            <a:avLst/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Google Shape;10;p1" descr=""/>
          <p:cNvPicPr/>
          <p:nvPr/>
        </p:nvPicPr>
        <p:blipFill>
          <a:blip r:embed="rId2"/>
          <a:stretch/>
        </p:blipFill>
        <p:spPr>
          <a:xfrm>
            <a:off x="8044200" y="56160"/>
            <a:ext cx="868680" cy="1333080"/>
          </a:xfrm>
          <a:prstGeom prst="rect">
            <a:avLst/>
          </a:prstGeom>
          <a:ln>
            <a:noFill/>
          </a:ln>
        </p:spPr>
      </p:pic>
      <p:sp>
        <p:nvSpPr>
          <p:cNvPr id="202" name="CustomShape 2"/>
          <p:cNvSpPr/>
          <p:nvPr/>
        </p:nvSpPr>
        <p:spPr>
          <a:xfrm rot="5400000">
            <a:off x="6716160" y="2680920"/>
            <a:ext cx="3525120" cy="10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Departamento de Estatística e Informática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title"/>
          </p:nvPr>
        </p:nvSpPr>
        <p:spPr>
          <a:xfrm>
            <a:off x="311760" y="2151000"/>
            <a:ext cx="7248960" cy="841320"/>
          </a:xfrm>
          <a:prstGeom prst="rect">
            <a:avLst/>
          </a:prstGeom>
        </p:spPr>
        <p:txBody>
          <a:bodyPr tIns="91440" bIns="9144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B36A814-1AF9-4B4C-989B-5DCF32AE70C6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59120" y="1807200"/>
            <a:ext cx="7454160" cy="1487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COMPARAÇÃO ENTRE PROTOCOLOS DA CAMADA DE APLICAÇÃO PARA IOT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424800" y="3643200"/>
            <a:ext cx="6922440" cy="1096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Aluno: </a:t>
            </a:r>
            <a:r>
              <a:rPr b="1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Raphael Felipe Ramos Duarte Soares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Orientador: </a:t>
            </a:r>
            <a:r>
              <a:rPr b="1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Prof. Dr. Glauco Estácio Gonçalves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Coorientador: </a:t>
            </a:r>
            <a:r>
              <a:rPr b="1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Prof. Dr. Victor Wanderley Costa de Medeiros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969480" y="467640"/>
            <a:ext cx="583272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Universidade Federal Rural de Pernambuco – UFRPE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Departamento de Estatística e Informática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Curso de Bacharelado em Sistemas de Informação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567000" y="1476000"/>
            <a:ext cx="3265200" cy="508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Padrão Requisição-Resposta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Google Shape;115;p22" descr=""/>
          <p:cNvPicPr/>
          <p:nvPr/>
        </p:nvPicPr>
        <p:blipFill>
          <a:blip r:embed="rId1"/>
          <a:stretch/>
        </p:blipFill>
        <p:spPr>
          <a:xfrm>
            <a:off x="466560" y="2242080"/>
            <a:ext cx="877320" cy="877320"/>
          </a:xfrm>
          <a:prstGeom prst="rect">
            <a:avLst/>
          </a:prstGeom>
          <a:ln>
            <a:noFill/>
          </a:ln>
        </p:spPr>
      </p:pic>
      <p:pic>
        <p:nvPicPr>
          <p:cNvPr id="268" name="Google Shape;116;p22" descr=""/>
          <p:cNvPicPr/>
          <p:nvPr/>
        </p:nvPicPr>
        <p:blipFill>
          <a:blip r:embed="rId2"/>
          <a:stretch/>
        </p:blipFill>
        <p:spPr>
          <a:xfrm>
            <a:off x="2954880" y="2242080"/>
            <a:ext cx="877320" cy="87732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>
            <a:off x="1444320" y="2382840"/>
            <a:ext cx="151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"/>
          <p:cNvSpPr/>
          <p:nvPr/>
        </p:nvSpPr>
        <p:spPr>
          <a:xfrm>
            <a:off x="1444320" y="2790720"/>
            <a:ext cx="151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1710720" y="1984680"/>
            <a:ext cx="13773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Request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1710720" y="2781000"/>
            <a:ext cx="13773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Response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pic>
        <p:nvPicPr>
          <p:cNvPr id="273" name="Google Shape;121;p22" descr=""/>
          <p:cNvPicPr/>
          <p:nvPr/>
        </p:nvPicPr>
        <p:blipFill>
          <a:blip r:embed="rId3"/>
          <a:stretch/>
        </p:blipFill>
        <p:spPr>
          <a:xfrm>
            <a:off x="4244400" y="2159280"/>
            <a:ext cx="455040" cy="455040"/>
          </a:xfrm>
          <a:prstGeom prst="rect">
            <a:avLst/>
          </a:prstGeom>
          <a:ln>
            <a:noFill/>
          </a:ln>
        </p:spPr>
      </p:pic>
      <p:pic>
        <p:nvPicPr>
          <p:cNvPr id="274" name="Google Shape;122;p22" descr=""/>
          <p:cNvPicPr/>
          <p:nvPr/>
        </p:nvPicPr>
        <p:blipFill>
          <a:blip r:embed="rId4"/>
          <a:stretch/>
        </p:blipFill>
        <p:spPr>
          <a:xfrm>
            <a:off x="4238640" y="2789280"/>
            <a:ext cx="455040" cy="455040"/>
          </a:xfrm>
          <a:prstGeom prst="rect">
            <a:avLst/>
          </a:prstGeom>
          <a:ln>
            <a:noFill/>
          </a:ln>
        </p:spPr>
      </p:pic>
      <p:pic>
        <p:nvPicPr>
          <p:cNvPr id="275" name="Google Shape;123;p22" descr=""/>
          <p:cNvPicPr/>
          <p:nvPr/>
        </p:nvPicPr>
        <p:blipFill>
          <a:blip r:embed="rId5"/>
          <a:stretch/>
        </p:blipFill>
        <p:spPr>
          <a:xfrm>
            <a:off x="4316400" y="3563640"/>
            <a:ext cx="455040" cy="455040"/>
          </a:xfrm>
          <a:prstGeom prst="rect">
            <a:avLst/>
          </a:prstGeom>
          <a:ln>
            <a:noFill/>
          </a:ln>
        </p:spPr>
      </p:pic>
      <p:pic>
        <p:nvPicPr>
          <p:cNvPr id="276" name="Google Shape;124;p22" descr=""/>
          <p:cNvPicPr/>
          <p:nvPr/>
        </p:nvPicPr>
        <p:blipFill>
          <a:blip r:embed="rId6"/>
          <a:stretch/>
        </p:blipFill>
        <p:spPr>
          <a:xfrm>
            <a:off x="5550480" y="2781000"/>
            <a:ext cx="660240" cy="660240"/>
          </a:xfrm>
          <a:prstGeom prst="rect">
            <a:avLst/>
          </a:prstGeom>
          <a:ln>
            <a:noFill/>
          </a:ln>
        </p:spPr>
      </p:pic>
      <p:sp>
        <p:nvSpPr>
          <p:cNvPr id="277" name="CustomShape 6"/>
          <p:cNvSpPr/>
          <p:nvPr/>
        </p:nvSpPr>
        <p:spPr>
          <a:xfrm>
            <a:off x="4699800" y="2387160"/>
            <a:ext cx="850320" cy="72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7"/>
          <p:cNvSpPr/>
          <p:nvPr/>
        </p:nvSpPr>
        <p:spPr>
          <a:xfrm>
            <a:off x="4694040" y="3016800"/>
            <a:ext cx="856080" cy="9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8"/>
          <p:cNvSpPr/>
          <p:nvPr/>
        </p:nvSpPr>
        <p:spPr>
          <a:xfrm flipH="1" rot="10800000">
            <a:off x="5550840" y="3791520"/>
            <a:ext cx="778320" cy="68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9"/>
          <p:cNvSpPr/>
          <p:nvPr/>
        </p:nvSpPr>
        <p:spPr>
          <a:xfrm rot="20089200">
            <a:off x="6009120" y="2159280"/>
            <a:ext cx="13773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Subscribe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pic>
        <p:nvPicPr>
          <p:cNvPr id="281" name="Google Shape;129;p22" descr=""/>
          <p:cNvPicPr/>
          <p:nvPr/>
        </p:nvPicPr>
        <p:blipFill>
          <a:blip r:embed="rId7"/>
          <a:stretch/>
        </p:blipFill>
        <p:spPr>
          <a:xfrm>
            <a:off x="6909840" y="2190600"/>
            <a:ext cx="549360" cy="549360"/>
          </a:xfrm>
          <a:prstGeom prst="rect">
            <a:avLst/>
          </a:prstGeom>
          <a:ln>
            <a:noFill/>
          </a:ln>
        </p:spPr>
      </p:pic>
      <p:sp>
        <p:nvSpPr>
          <p:cNvPr id="282" name="CustomShape 10"/>
          <p:cNvSpPr/>
          <p:nvPr/>
        </p:nvSpPr>
        <p:spPr>
          <a:xfrm rot="2261400">
            <a:off x="4731120" y="2411280"/>
            <a:ext cx="9802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Publish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283" name="CustomShape 11"/>
          <p:cNvSpPr/>
          <p:nvPr/>
        </p:nvSpPr>
        <p:spPr>
          <a:xfrm flipH="1" rot="10800000">
            <a:off x="6909840" y="2821680"/>
            <a:ext cx="666000" cy="35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custDash>
              <a:ds d="100000" sp="300000"/>
            </a:custDash>
            <a:round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2"/>
          <p:cNvSpPr/>
          <p:nvPr/>
        </p:nvSpPr>
        <p:spPr>
          <a:xfrm flipH="1" rot="10800000">
            <a:off x="6932160" y="3111120"/>
            <a:ext cx="720720" cy="38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3"/>
          <p:cNvSpPr/>
          <p:nvPr/>
        </p:nvSpPr>
        <p:spPr>
          <a:xfrm rot="19895400">
            <a:off x="6269760" y="2836080"/>
            <a:ext cx="820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Publish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pic>
        <p:nvPicPr>
          <p:cNvPr id="286" name="Google Shape;134;p22" descr=""/>
          <p:cNvPicPr/>
          <p:nvPr/>
        </p:nvPicPr>
        <p:blipFill>
          <a:blip r:embed="rId8"/>
          <a:stretch/>
        </p:blipFill>
        <p:spPr>
          <a:xfrm>
            <a:off x="6973200" y="3516480"/>
            <a:ext cx="549360" cy="549360"/>
          </a:xfrm>
          <a:prstGeom prst="rect">
            <a:avLst/>
          </a:prstGeom>
          <a:ln>
            <a:noFill/>
          </a:ln>
        </p:spPr>
      </p:pic>
      <p:sp>
        <p:nvSpPr>
          <p:cNvPr id="287" name="CustomShape 14"/>
          <p:cNvSpPr/>
          <p:nvPr/>
        </p:nvSpPr>
        <p:spPr>
          <a:xfrm>
            <a:off x="6165360" y="3332880"/>
            <a:ext cx="78840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custDash>
              <a:ds d="100000" sp="300000"/>
            </a:custDash>
            <a:round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5"/>
          <p:cNvSpPr/>
          <p:nvPr/>
        </p:nvSpPr>
        <p:spPr>
          <a:xfrm>
            <a:off x="6165720" y="3499200"/>
            <a:ext cx="80712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Shape 16"/>
          <p:cNvSpPr txBox="1"/>
          <p:nvPr/>
        </p:nvSpPr>
        <p:spPr>
          <a:xfrm>
            <a:off x="4248000" y="1476000"/>
            <a:ext cx="3265200" cy="508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Padrão Publicação-Assinatura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TextShape 17"/>
          <p:cNvSpPr txBox="1"/>
          <p:nvPr/>
        </p:nvSpPr>
        <p:spPr>
          <a:xfrm>
            <a:off x="311760" y="436680"/>
            <a:ext cx="72230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Fundamentação Teórica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1176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fatores 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294084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níveis e métrica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550080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 conjunto de dados de envio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5500800" y="216288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materiais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294084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das ferramentas de software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297" name="CustomShape 7"/>
          <p:cNvSpPr/>
          <p:nvPr/>
        </p:nvSpPr>
        <p:spPr>
          <a:xfrm>
            <a:off x="31176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Desenvolvimento do transmissor de 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298" name="CustomShape 8"/>
          <p:cNvSpPr/>
          <p:nvPr/>
        </p:nvSpPr>
        <p:spPr>
          <a:xfrm>
            <a:off x="311760" y="3274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Definição da Arquitetura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2906280" y="332136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Delimitação das amostras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00" name="CustomShape 10"/>
          <p:cNvSpPr/>
          <p:nvPr/>
        </p:nvSpPr>
        <p:spPr>
          <a:xfrm>
            <a:off x="5556240" y="32792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do Design de Experimentos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556992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Execução e coleta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294084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Análise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31176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Comparação entre os protocolos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04" name="CustomShape 14"/>
          <p:cNvSpPr/>
          <p:nvPr/>
        </p:nvSpPr>
        <p:spPr>
          <a:xfrm>
            <a:off x="247356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5"/>
          <p:cNvSpPr/>
          <p:nvPr/>
        </p:nvSpPr>
        <p:spPr>
          <a:xfrm>
            <a:off x="506808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6"/>
          <p:cNvSpPr/>
          <p:nvPr/>
        </p:nvSpPr>
        <p:spPr>
          <a:xfrm rot="5400000">
            <a:off x="6403680" y="16419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7"/>
          <p:cNvSpPr/>
          <p:nvPr/>
        </p:nvSpPr>
        <p:spPr>
          <a:xfrm rot="10800000">
            <a:off x="5384160" y="2782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8"/>
          <p:cNvSpPr/>
          <p:nvPr/>
        </p:nvSpPr>
        <p:spPr>
          <a:xfrm rot="10800000">
            <a:off x="2789640" y="27666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9"/>
          <p:cNvSpPr/>
          <p:nvPr/>
        </p:nvSpPr>
        <p:spPr>
          <a:xfrm rot="5400000">
            <a:off x="1159200" y="274968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0"/>
          <p:cNvSpPr/>
          <p:nvPr/>
        </p:nvSpPr>
        <p:spPr>
          <a:xfrm rot="5400000">
            <a:off x="6417360" y="386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1"/>
          <p:cNvSpPr/>
          <p:nvPr/>
        </p:nvSpPr>
        <p:spPr>
          <a:xfrm>
            <a:off x="2456280" y="332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2"/>
          <p:cNvSpPr/>
          <p:nvPr/>
        </p:nvSpPr>
        <p:spPr>
          <a:xfrm>
            <a:off x="5050800" y="33681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3"/>
          <p:cNvSpPr/>
          <p:nvPr/>
        </p:nvSpPr>
        <p:spPr>
          <a:xfrm rot="10800000">
            <a:off x="541872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4"/>
          <p:cNvSpPr/>
          <p:nvPr/>
        </p:nvSpPr>
        <p:spPr>
          <a:xfrm rot="10800000">
            <a:off x="278964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477720" y="1010880"/>
            <a:ext cx="3629160" cy="35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Fatores e níveis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Latência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lvl="1" marL="914400" indent="-34272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400 ms +- 80ms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lvl="1" marL="914400" indent="-34272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100 ms +- 20ms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lvl="1" marL="914400" indent="-34272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 ms +- 2ms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Perda de Pacotes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lvl="1" marL="914400" indent="-34272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25%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lvl="1" marL="914400" indent="-34272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15%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lvl="1" marL="914400" indent="-34272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0%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42720" algn="ctr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Velocidade máxima: 21 kbps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3097080" y="1563120"/>
            <a:ext cx="572760" cy="2291760"/>
          </a:xfrm>
          <a:prstGeom prst="rightBrace">
            <a:avLst>
              <a:gd name="adj1" fmla="val 42857"/>
              <a:gd name="adj2" fmla="val 50002"/>
            </a:avLst>
          </a:prstGeom>
          <a:noFill/>
          <a:ln w="763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4"/>
          <p:cNvSpPr/>
          <p:nvPr/>
        </p:nvSpPr>
        <p:spPr>
          <a:xfrm>
            <a:off x="3763440" y="2491560"/>
            <a:ext cx="2373480" cy="4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(CHEN;KUNZ,2016)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4107240" y="3978000"/>
            <a:ext cx="572760" cy="190800"/>
          </a:xfrm>
          <a:prstGeom prst="rightArrow">
            <a:avLst>
              <a:gd name="adj1" fmla="val 50000"/>
              <a:gd name="adj2" fmla="val 143014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6"/>
          <p:cNvSpPr/>
          <p:nvPr/>
        </p:nvSpPr>
        <p:spPr>
          <a:xfrm>
            <a:off x="4680000" y="3855960"/>
            <a:ext cx="3219120" cy="4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(EKO; PASTIMA et al.,2017)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1176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fatores 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294084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níveis e métrica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550080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 conjunto de dados de envio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5500800" y="216288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materiais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26" name="CustomShape 6"/>
          <p:cNvSpPr/>
          <p:nvPr/>
        </p:nvSpPr>
        <p:spPr>
          <a:xfrm>
            <a:off x="294084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das ferramentas de software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31176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Desenvolvimento do transmissor de 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28" name="CustomShape 8"/>
          <p:cNvSpPr/>
          <p:nvPr/>
        </p:nvSpPr>
        <p:spPr>
          <a:xfrm>
            <a:off x="311760" y="3274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Definição da Arquitetura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29" name="CustomShape 9"/>
          <p:cNvSpPr/>
          <p:nvPr/>
        </p:nvSpPr>
        <p:spPr>
          <a:xfrm>
            <a:off x="2906280" y="332136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Delimitação das amostras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30" name="CustomShape 10"/>
          <p:cNvSpPr/>
          <p:nvPr/>
        </p:nvSpPr>
        <p:spPr>
          <a:xfrm>
            <a:off x="5556240" y="32792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do Design de Experimentos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31" name="CustomShape 11"/>
          <p:cNvSpPr/>
          <p:nvPr/>
        </p:nvSpPr>
        <p:spPr>
          <a:xfrm>
            <a:off x="556992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Execução e coleta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32" name="CustomShape 12"/>
          <p:cNvSpPr/>
          <p:nvPr/>
        </p:nvSpPr>
        <p:spPr>
          <a:xfrm>
            <a:off x="294084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Análise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33" name="CustomShape 13"/>
          <p:cNvSpPr/>
          <p:nvPr/>
        </p:nvSpPr>
        <p:spPr>
          <a:xfrm>
            <a:off x="31176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Comparação entre os protocolos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34" name="CustomShape 14"/>
          <p:cNvSpPr/>
          <p:nvPr/>
        </p:nvSpPr>
        <p:spPr>
          <a:xfrm>
            <a:off x="247356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5"/>
          <p:cNvSpPr/>
          <p:nvPr/>
        </p:nvSpPr>
        <p:spPr>
          <a:xfrm>
            <a:off x="506808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6"/>
          <p:cNvSpPr/>
          <p:nvPr/>
        </p:nvSpPr>
        <p:spPr>
          <a:xfrm rot="5400000">
            <a:off x="6403680" y="16419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7"/>
          <p:cNvSpPr/>
          <p:nvPr/>
        </p:nvSpPr>
        <p:spPr>
          <a:xfrm rot="10800000">
            <a:off x="5384160" y="2782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8"/>
          <p:cNvSpPr/>
          <p:nvPr/>
        </p:nvSpPr>
        <p:spPr>
          <a:xfrm rot="10800000">
            <a:off x="2789640" y="27666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9"/>
          <p:cNvSpPr/>
          <p:nvPr/>
        </p:nvSpPr>
        <p:spPr>
          <a:xfrm rot="5400000">
            <a:off x="1159200" y="274968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0"/>
          <p:cNvSpPr/>
          <p:nvPr/>
        </p:nvSpPr>
        <p:spPr>
          <a:xfrm rot="5400000">
            <a:off x="6417360" y="386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1"/>
          <p:cNvSpPr/>
          <p:nvPr/>
        </p:nvSpPr>
        <p:spPr>
          <a:xfrm>
            <a:off x="2456280" y="332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2"/>
          <p:cNvSpPr/>
          <p:nvPr/>
        </p:nvSpPr>
        <p:spPr>
          <a:xfrm>
            <a:off x="5050800" y="33681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3"/>
          <p:cNvSpPr/>
          <p:nvPr/>
        </p:nvSpPr>
        <p:spPr>
          <a:xfrm rot="10800000">
            <a:off x="541872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4"/>
          <p:cNvSpPr/>
          <p:nvPr/>
        </p:nvSpPr>
        <p:spPr>
          <a:xfrm rot="10800000">
            <a:off x="278964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444240" y="999720"/>
            <a:ext cx="3365640" cy="36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2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Conjunto de 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17160">
              <a:lnSpc>
                <a:spcPct val="20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Estação meteorológica do INMET;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17160">
              <a:lnSpc>
                <a:spcPct val="20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9.168 JSON’s;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17160">
              <a:lnSpc>
                <a:spcPct val="20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Capturados minuto a minuto;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17160">
              <a:lnSpc>
                <a:spcPct val="20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Agrupados por hora;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17160">
              <a:lnSpc>
                <a:spcPct val="20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dez/2016 à dez/2017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4710240" y="222120"/>
            <a:ext cx="2710080" cy="469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{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"values": {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"hora": "23",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"radiacao": "-2.87",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"vento_rajada": "4.6",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"temp_max": "21.9",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"umid_max": "83",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"umid_min": "81",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"data": "31/12/2017",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"pressao": "887.1",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"pressao_min": "886.2",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"vento_direcao": "2.1",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"pto_orvalho_inst": "18.2",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"pto_orvalho_max": "18.9",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"vento_vel": "142",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"temp_min": "21.7",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"pressao_max": "887.1",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"codigo_estacao": "A001",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"pto_orvalho_min": "18.2",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"temp_inst": "21.7",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"umid_inst": "81",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"precipitacao": "0.0"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},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"ts": 1514761200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nconsolata"/>
                <a:ea typeface="Inconsolata"/>
              </a:rPr>
              <a:t>}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1176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fatores 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294084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níveis e métrica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550080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 conjunto de dados de envio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5500800" y="216288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materiais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53" name="CustomShape 6"/>
          <p:cNvSpPr/>
          <p:nvPr/>
        </p:nvSpPr>
        <p:spPr>
          <a:xfrm>
            <a:off x="294084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das ferramentas de software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54" name="CustomShape 7"/>
          <p:cNvSpPr/>
          <p:nvPr/>
        </p:nvSpPr>
        <p:spPr>
          <a:xfrm>
            <a:off x="31176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Desenvolvimento do transmissor de 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55" name="CustomShape 8"/>
          <p:cNvSpPr/>
          <p:nvPr/>
        </p:nvSpPr>
        <p:spPr>
          <a:xfrm>
            <a:off x="311760" y="3274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Definição da Arquitetura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56" name="CustomShape 9"/>
          <p:cNvSpPr/>
          <p:nvPr/>
        </p:nvSpPr>
        <p:spPr>
          <a:xfrm>
            <a:off x="2906280" y="332136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Delimitação das amostras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57" name="CustomShape 10"/>
          <p:cNvSpPr/>
          <p:nvPr/>
        </p:nvSpPr>
        <p:spPr>
          <a:xfrm>
            <a:off x="5556240" y="32792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do Design de Experimentos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58" name="CustomShape 11"/>
          <p:cNvSpPr/>
          <p:nvPr/>
        </p:nvSpPr>
        <p:spPr>
          <a:xfrm>
            <a:off x="556992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Execução e coleta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59" name="CustomShape 12"/>
          <p:cNvSpPr/>
          <p:nvPr/>
        </p:nvSpPr>
        <p:spPr>
          <a:xfrm>
            <a:off x="294084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Análise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60" name="CustomShape 13"/>
          <p:cNvSpPr/>
          <p:nvPr/>
        </p:nvSpPr>
        <p:spPr>
          <a:xfrm>
            <a:off x="31176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Comparação entre os protocolos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61" name="CustomShape 14"/>
          <p:cNvSpPr/>
          <p:nvPr/>
        </p:nvSpPr>
        <p:spPr>
          <a:xfrm>
            <a:off x="247356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5"/>
          <p:cNvSpPr/>
          <p:nvPr/>
        </p:nvSpPr>
        <p:spPr>
          <a:xfrm>
            <a:off x="506808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6"/>
          <p:cNvSpPr/>
          <p:nvPr/>
        </p:nvSpPr>
        <p:spPr>
          <a:xfrm rot="5400000">
            <a:off x="6403680" y="16419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7"/>
          <p:cNvSpPr/>
          <p:nvPr/>
        </p:nvSpPr>
        <p:spPr>
          <a:xfrm rot="10800000">
            <a:off x="5384160" y="2782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8"/>
          <p:cNvSpPr/>
          <p:nvPr/>
        </p:nvSpPr>
        <p:spPr>
          <a:xfrm rot="10800000">
            <a:off x="2789640" y="27666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9"/>
          <p:cNvSpPr/>
          <p:nvPr/>
        </p:nvSpPr>
        <p:spPr>
          <a:xfrm rot="5400000">
            <a:off x="1159200" y="274968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0"/>
          <p:cNvSpPr/>
          <p:nvPr/>
        </p:nvSpPr>
        <p:spPr>
          <a:xfrm rot="5400000">
            <a:off x="6417360" y="386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1"/>
          <p:cNvSpPr/>
          <p:nvPr/>
        </p:nvSpPr>
        <p:spPr>
          <a:xfrm>
            <a:off x="2456280" y="332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2"/>
          <p:cNvSpPr/>
          <p:nvPr/>
        </p:nvSpPr>
        <p:spPr>
          <a:xfrm>
            <a:off x="5050800" y="33681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23"/>
          <p:cNvSpPr/>
          <p:nvPr/>
        </p:nvSpPr>
        <p:spPr>
          <a:xfrm rot="10800000">
            <a:off x="541872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4"/>
          <p:cNvSpPr/>
          <p:nvPr/>
        </p:nvSpPr>
        <p:spPr>
          <a:xfrm rot="10800000">
            <a:off x="278964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331200" y="999720"/>
            <a:ext cx="7109280" cy="3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materiais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algn="ctr">
              <a:lnSpc>
                <a:spcPct val="200000"/>
              </a:lnSpc>
            </a:pP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200000"/>
              </a:lnSpc>
            </a:pP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200000"/>
              </a:lnSpc>
            </a:pP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pic>
        <p:nvPicPr>
          <p:cNvPr id="374" name="Google Shape;246;p28" descr=""/>
          <p:cNvPicPr/>
          <p:nvPr/>
        </p:nvPicPr>
        <p:blipFill>
          <a:blip r:embed="rId1"/>
          <a:stretch/>
        </p:blipFill>
        <p:spPr>
          <a:xfrm>
            <a:off x="453600" y="2082960"/>
            <a:ext cx="2857320" cy="1761840"/>
          </a:xfrm>
          <a:prstGeom prst="rect">
            <a:avLst/>
          </a:prstGeom>
          <a:ln>
            <a:noFill/>
          </a:ln>
          <a:effectLst>
            <a:outerShdw algn="bl" blurRad="57150" dir="2640000" dist="95250" rotWithShape="0">
              <a:srgbClr val="000000">
                <a:alpha val="28000"/>
              </a:srgbClr>
            </a:outerShdw>
          </a:effectLst>
        </p:spPr>
      </p:pic>
      <p:pic>
        <p:nvPicPr>
          <p:cNvPr id="375" name="Google Shape;247;p28" descr=""/>
          <p:cNvPicPr/>
          <p:nvPr/>
        </p:nvPicPr>
        <p:blipFill>
          <a:blip r:embed="rId2"/>
          <a:stretch/>
        </p:blipFill>
        <p:spPr>
          <a:xfrm>
            <a:off x="4845600" y="2044080"/>
            <a:ext cx="2595240" cy="1839600"/>
          </a:xfrm>
          <a:prstGeom prst="rect">
            <a:avLst/>
          </a:prstGeom>
          <a:ln>
            <a:noFill/>
          </a:ln>
          <a:effectLst>
            <a:outerShdw algn="bl" blurRad="57150" dir="2760000" dist="95250" rotWithShape="0">
              <a:srgbClr val="000000">
                <a:alpha val="33000"/>
              </a:srgbClr>
            </a:outerShdw>
          </a:effectLst>
        </p:spPr>
      </p:pic>
      <p:sp>
        <p:nvSpPr>
          <p:cNvPr id="376" name="CustomShape 3"/>
          <p:cNvSpPr/>
          <p:nvPr/>
        </p:nvSpPr>
        <p:spPr>
          <a:xfrm>
            <a:off x="668520" y="4278240"/>
            <a:ext cx="664380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Facilidade de aquisição, facilidade implementação, pronta para uso de fábrica sem necessidade de peças adicionais, conexão Wireless e Ethernet de fábrica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633600" y="1646640"/>
            <a:ext cx="2497320" cy="3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ESP-8266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4894560" y="1646640"/>
            <a:ext cx="2497320" cy="3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Raspberry Pi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79" name="CustomShape 6"/>
          <p:cNvSpPr/>
          <p:nvPr/>
        </p:nvSpPr>
        <p:spPr>
          <a:xfrm>
            <a:off x="3420000" y="2639160"/>
            <a:ext cx="1316520" cy="3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pic>
        <p:nvPicPr>
          <p:cNvPr id="380" name="Google Shape;252;p28" descr=""/>
          <p:cNvPicPr/>
          <p:nvPr/>
        </p:nvPicPr>
        <p:blipFill>
          <a:blip r:embed="rId3"/>
          <a:stretch/>
        </p:blipFill>
        <p:spPr>
          <a:xfrm rot="7752600">
            <a:off x="3210480" y="2202480"/>
            <a:ext cx="2357640" cy="2357640"/>
          </a:xfrm>
          <a:prstGeom prst="rect">
            <a:avLst/>
          </a:prstGeom>
          <a:ln>
            <a:noFill/>
          </a:ln>
        </p:spPr>
      </p:pic>
      <p:pic>
        <p:nvPicPr>
          <p:cNvPr id="381" name="Google Shape;253;p28" descr=""/>
          <p:cNvPicPr/>
          <p:nvPr/>
        </p:nvPicPr>
        <p:blipFill>
          <a:blip r:embed="rId4"/>
          <a:stretch/>
        </p:blipFill>
        <p:spPr>
          <a:xfrm>
            <a:off x="4680000" y="1656000"/>
            <a:ext cx="2858040" cy="276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331200" y="999720"/>
            <a:ext cx="7109280" cy="36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2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materiais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17160">
              <a:lnSpc>
                <a:spcPct val="20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Estação meteorológica IoT: Raspberry Pi 3, Modelo B (com wifi e ethernet)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17160">
              <a:lnSpc>
                <a:spcPct val="20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Servidor aplicação: Lenovo Thinkpad T430u, 8GB RAM, Intel Core i5 3º geração, Ubuntu 16.04;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17160">
              <a:lnSpc>
                <a:spcPct val="20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Roteador: Raspberry Pi 2, Modelo B (512MB); 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200000"/>
              </a:lnSpc>
            </a:pP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200000"/>
              </a:lnSpc>
            </a:pP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1176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fatores 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294084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níveis e métrica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550080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 conjunto de dados de envio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5500800" y="216288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materiais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89" name="CustomShape 6"/>
          <p:cNvSpPr/>
          <p:nvPr/>
        </p:nvSpPr>
        <p:spPr>
          <a:xfrm>
            <a:off x="294084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das ferramentas de software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90" name="CustomShape 7"/>
          <p:cNvSpPr/>
          <p:nvPr/>
        </p:nvSpPr>
        <p:spPr>
          <a:xfrm>
            <a:off x="31176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Desenvolvimento do transmissor de 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91" name="CustomShape 8"/>
          <p:cNvSpPr/>
          <p:nvPr/>
        </p:nvSpPr>
        <p:spPr>
          <a:xfrm>
            <a:off x="311760" y="3274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Definição da Arquitetura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92" name="CustomShape 9"/>
          <p:cNvSpPr/>
          <p:nvPr/>
        </p:nvSpPr>
        <p:spPr>
          <a:xfrm>
            <a:off x="2906280" y="332136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Delimitação das amostras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93" name="CustomShape 10"/>
          <p:cNvSpPr/>
          <p:nvPr/>
        </p:nvSpPr>
        <p:spPr>
          <a:xfrm>
            <a:off x="5556240" y="32792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do Design de Experimentos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94" name="CustomShape 11"/>
          <p:cNvSpPr/>
          <p:nvPr/>
        </p:nvSpPr>
        <p:spPr>
          <a:xfrm>
            <a:off x="556992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Execução e coleta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95" name="CustomShape 12"/>
          <p:cNvSpPr/>
          <p:nvPr/>
        </p:nvSpPr>
        <p:spPr>
          <a:xfrm>
            <a:off x="294084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Análise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96" name="CustomShape 13"/>
          <p:cNvSpPr/>
          <p:nvPr/>
        </p:nvSpPr>
        <p:spPr>
          <a:xfrm>
            <a:off x="31176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Comparação entre os protocolos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397" name="CustomShape 14"/>
          <p:cNvSpPr/>
          <p:nvPr/>
        </p:nvSpPr>
        <p:spPr>
          <a:xfrm>
            <a:off x="247356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5"/>
          <p:cNvSpPr/>
          <p:nvPr/>
        </p:nvSpPr>
        <p:spPr>
          <a:xfrm>
            <a:off x="506808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6"/>
          <p:cNvSpPr/>
          <p:nvPr/>
        </p:nvSpPr>
        <p:spPr>
          <a:xfrm rot="5400000">
            <a:off x="6403680" y="16419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7"/>
          <p:cNvSpPr/>
          <p:nvPr/>
        </p:nvSpPr>
        <p:spPr>
          <a:xfrm rot="10800000">
            <a:off x="5384160" y="2782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8"/>
          <p:cNvSpPr/>
          <p:nvPr/>
        </p:nvSpPr>
        <p:spPr>
          <a:xfrm rot="10800000">
            <a:off x="2789640" y="27666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9"/>
          <p:cNvSpPr/>
          <p:nvPr/>
        </p:nvSpPr>
        <p:spPr>
          <a:xfrm rot="5400000">
            <a:off x="1159200" y="274968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0"/>
          <p:cNvSpPr/>
          <p:nvPr/>
        </p:nvSpPr>
        <p:spPr>
          <a:xfrm rot="5400000">
            <a:off x="6417360" y="386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1"/>
          <p:cNvSpPr/>
          <p:nvPr/>
        </p:nvSpPr>
        <p:spPr>
          <a:xfrm>
            <a:off x="2456280" y="332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2"/>
          <p:cNvSpPr/>
          <p:nvPr/>
        </p:nvSpPr>
        <p:spPr>
          <a:xfrm>
            <a:off x="5050800" y="33681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3"/>
          <p:cNvSpPr/>
          <p:nvPr/>
        </p:nvSpPr>
        <p:spPr>
          <a:xfrm rot="10800000">
            <a:off x="541872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4"/>
          <p:cNvSpPr/>
          <p:nvPr/>
        </p:nvSpPr>
        <p:spPr>
          <a:xfrm rot="10800000">
            <a:off x="278964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331200" y="999720"/>
            <a:ext cx="7322040" cy="36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Ferramentas de software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Transmissor de 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lvl="1" marL="914400" indent="-317160">
              <a:lnSpc>
                <a:spcPct val="150000"/>
              </a:lnSpc>
              <a:buClr>
                <a:srgbClr val="ffffff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Linguagem de programação: Python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lvl="1" marL="914400" indent="-317160">
              <a:lnSpc>
                <a:spcPct val="150000"/>
              </a:lnSpc>
              <a:buClr>
                <a:srgbClr val="ffffff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API’s: 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lvl="2" marL="1371600" indent="-317160">
              <a:lnSpc>
                <a:spcPct val="150000"/>
              </a:lnSpc>
              <a:buClr>
                <a:srgbClr val="ffffff"/>
              </a:buClr>
              <a:buFont typeface="Arial"/>
              <a:buChar char="■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 &gt; http.client e http.server do Python 3.x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lvl="2" marL="1371600" indent="-317160">
              <a:lnSpc>
                <a:spcPct val="150000"/>
              </a:lnSpc>
              <a:buClr>
                <a:srgbClr val="ffffff"/>
              </a:buClr>
              <a:buFont typeface="Arial"/>
              <a:buChar char="■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MQTT &gt; Paho MQTT v. 1.4.0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lvl="2" marL="1371600" indent="-317160">
              <a:lnSpc>
                <a:spcPct val="150000"/>
              </a:lnSpc>
              <a:buClr>
                <a:srgbClr val="ffffff"/>
              </a:buClr>
              <a:buFont typeface="Arial"/>
              <a:buChar char="■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CoAP &gt; CoAPthon v. 4.0.2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Emulador de rede: NETEM 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Captura de pacotes: TCPDump v. 4.9.2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11760" y="436680"/>
            <a:ext cx="72489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Roteiro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311760" y="1152360"/>
            <a:ext cx="72489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Justificativa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Trabalhos relacionados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Fundamentação teórica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Resultados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Conclusão e trabalhos futuros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1" name="Google Shape;299;p32" descr=""/>
          <p:cNvPicPr/>
          <p:nvPr/>
        </p:nvPicPr>
        <p:blipFill>
          <a:blip r:embed="rId1"/>
          <a:stretch/>
        </p:blipFill>
        <p:spPr>
          <a:xfrm>
            <a:off x="189360" y="839880"/>
            <a:ext cx="7393320" cy="415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31176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fatores 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294084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níveis e métrica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15" name="CustomShape 4"/>
          <p:cNvSpPr/>
          <p:nvPr/>
        </p:nvSpPr>
        <p:spPr>
          <a:xfrm>
            <a:off x="550080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 conjunto de dados de envio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16" name="CustomShape 5"/>
          <p:cNvSpPr/>
          <p:nvPr/>
        </p:nvSpPr>
        <p:spPr>
          <a:xfrm>
            <a:off x="5500800" y="216288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materiais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17" name="CustomShape 6"/>
          <p:cNvSpPr/>
          <p:nvPr/>
        </p:nvSpPr>
        <p:spPr>
          <a:xfrm>
            <a:off x="294084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das ferramentas de software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18" name="CustomShape 7"/>
          <p:cNvSpPr/>
          <p:nvPr/>
        </p:nvSpPr>
        <p:spPr>
          <a:xfrm>
            <a:off x="31176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Desenvolvimento do transmissor de 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19" name="CustomShape 8"/>
          <p:cNvSpPr/>
          <p:nvPr/>
        </p:nvSpPr>
        <p:spPr>
          <a:xfrm>
            <a:off x="311760" y="3274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Definição da Arquitetura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20" name="CustomShape 9"/>
          <p:cNvSpPr/>
          <p:nvPr/>
        </p:nvSpPr>
        <p:spPr>
          <a:xfrm>
            <a:off x="2906280" y="332136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Delimitação das amostras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21" name="CustomShape 10"/>
          <p:cNvSpPr/>
          <p:nvPr/>
        </p:nvSpPr>
        <p:spPr>
          <a:xfrm>
            <a:off x="5556240" y="32792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do Design de Experimentos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22" name="CustomShape 11"/>
          <p:cNvSpPr/>
          <p:nvPr/>
        </p:nvSpPr>
        <p:spPr>
          <a:xfrm>
            <a:off x="556992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Execução e coleta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23" name="CustomShape 12"/>
          <p:cNvSpPr/>
          <p:nvPr/>
        </p:nvSpPr>
        <p:spPr>
          <a:xfrm>
            <a:off x="294084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Análise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24" name="CustomShape 13"/>
          <p:cNvSpPr/>
          <p:nvPr/>
        </p:nvSpPr>
        <p:spPr>
          <a:xfrm>
            <a:off x="31176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Comparação entre os protocolos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25" name="CustomShape 14"/>
          <p:cNvSpPr/>
          <p:nvPr/>
        </p:nvSpPr>
        <p:spPr>
          <a:xfrm>
            <a:off x="247356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5"/>
          <p:cNvSpPr/>
          <p:nvPr/>
        </p:nvSpPr>
        <p:spPr>
          <a:xfrm>
            <a:off x="506808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6"/>
          <p:cNvSpPr/>
          <p:nvPr/>
        </p:nvSpPr>
        <p:spPr>
          <a:xfrm rot="5400000">
            <a:off x="6403680" y="16419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7"/>
          <p:cNvSpPr/>
          <p:nvPr/>
        </p:nvSpPr>
        <p:spPr>
          <a:xfrm rot="10800000">
            <a:off x="5384160" y="2782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8"/>
          <p:cNvSpPr/>
          <p:nvPr/>
        </p:nvSpPr>
        <p:spPr>
          <a:xfrm rot="10800000">
            <a:off x="2789640" y="27666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9"/>
          <p:cNvSpPr/>
          <p:nvPr/>
        </p:nvSpPr>
        <p:spPr>
          <a:xfrm rot="5400000">
            <a:off x="1159200" y="274968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0"/>
          <p:cNvSpPr/>
          <p:nvPr/>
        </p:nvSpPr>
        <p:spPr>
          <a:xfrm rot="5400000">
            <a:off x="6417360" y="386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1"/>
          <p:cNvSpPr/>
          <p:nvPr/>
        </p:nvSpPr>
        <p:spPr>
          <a:xfrm>
            <a:off x="2456280" y="332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2"/>
          <p:cNvSpPr/>
          <p:nvPr/>
        </p:nvSpPr>
        <p:spPr>
          <a:xfrm>
            <a:off x="5050800" y="33681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3"/>
          <p:cNvSpPr/>
          <p:nvPr/>
        </p:nvSpPr>
        <p:spPr>
          <a:xfrm rot="10800000">
            <a:off x="541872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24"/>
          <p:cNvSpPr/>
          <p:nvPr/>
        </p:nvSpPr>
        <p:spPr>
          <a:xfrm rot="10800000">
            <a:off x="278964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332;p34" descr=""/>
          <p:cNvPicPr/>
          <p:nvPr/>
        </p:nvPicPr>
        <p:blipFill>
          <a:blip r:embed="rId1"/>
          <a:stretch/>
        </p:blipFill>
        <p:spPr>
          <a:xfrm rot="13500000">
            <a:off x="262080" y="2885040"/>
            <a:ext cx="3963600" cy="1701360"/>
          </a:xfrm>
          <a:prstGeom prst="rect">
            <a:avLst/>
          </a:prstGeom>
          <a:ln>
            <a:noFill/>
          </a:ln>
        </p:spPr>
      </p:pic>
      <p:sp>
        <p:nvSpPr>
          <p:cNvPr id="437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331200" y="999720"/>
            <a:ext cx="710928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2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Arquitetura do experimento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pic>
        <p:nvPicPr>
          <p:cNvPr id="439" name="Google Shape;335;p34" descr=""/>
          <p:cNvPicPr/>
          <p:nvPr/>
        </p:nvPicPr>
        <p:blipFill>
          <a:blip r:embed="rId2"/>
          <a:stretch/>
        </p:blipFill>
        <p:spPr>
          <a:xfrm>
            <a:off x="5451840" y="130212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440" name="Google Shape;336;p34" descr=""/>
          <p:cNvPicPr/>
          <p:nvPr/>
        </p:nvPicPr>
        <p:blipFill>
          <a:blip r:embed="rId3"/>
          <a:stretch/>
        </p:blipFill>
        <p:spPr>
          <a:xfrm>
            <a:off x="3070440" y="1545840"/>
            <a:ext cx="1416960" cy="1416960"/>
          </a:xfrm>
          <a:prstGeom prst="rect">
            <a:avLst/>
          </a:prstGeom>
          <a:ln>
            <a:noFill/>
          </a:ln>
        </p:spPr>
      </p:pic>
      <p:pic>
        <p:nvPicPr>
          <p:cNvPr id="441" name="Google Shape;337;p34" descr=""/>
          <p:cNvPicPr/>
          <p:nvPr/>
        </p:nvPicPr>
        <p:blipFill>
          <a:blip r:embed="rId4"/>
          <a:stretch/>
        </p:blipFill>
        <p:spPr>
          <a:xfrm>
            <a:off x="439920" y="2121120"/>
            <a:ext cx="1337040" cy="900720"/>
          </a:xfrm>
          <a:prstGeom prst="rect">
            <a:avLst/>
          </a:prstGeom>
          <a:ln>
            <a:noFill/>
          </a:ln>
        </p:spPr>
      </p:pic>
      <p:sp>
        <p:nvSpPr>
          <p:cNvPr id="442" name="CustomShape 3"/>
          <p:cNvSpPr/>
          <p:nvPr/>
        </p:nvSpPr>
        <p:spPr>
          <a:xfrm flipH="1" rot="10800000">
            <a:off x="3070440" y="2571840"/>
            <a:ext cx="1292400" cy="316800"/>
          </a:xfrm>
          <a:prstGeom prst="curvedConnector3">
            <a:avLst>
              <a:gd name="adj1" fmla="val 50003"/>
            </a:avLst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4"/>
          <p:cNvSpPr/>
          <p:nvPr/>
        </p:nvSpPr>
        <p:spPr>
          <a:xfrm>
            <a:off x="4487400" y="2254680"/>
            <a:ext cx="1023840" cy="56952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5"/>
          <p:cNvSpPr/>
          <p:nvPr/>
        </p:nvSpPr>
        <p:spPr>
          <a:xfrm flipH="1" rot="5400000">
            <a:off x="2864520" y="3165120"/>
            <a:ext cx="1514160" cy="586440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5" name="Google Shape;341;p34" descr=""/>
          <p:cNvPicPr/>
          <p:nvPr/>
        </p:nvPicPr>
        <p:blipFill>
          <a:blip r:embed="rId5"/>
          <a:stretch/>
        </p:blipFill>
        <p:spPr>
          <a:xfrm rot="19360800">
            <a:off x="3017520" y="2329560"/>
            <a:ext cx="3963600" cy="1701360"/>
          </a:xfrm>
          <a:prstGeom prst="rect">
            <a:avLst/>
          </a:prstGeom>
          <a:ln>
            <a:noFill/>
          </a:ln>
        </p:spPr>
      </p:pic>
      <p:sp>
        <p:nvSpPr>
          <p:cNvPr id="446" name="CustomShape 6"/>
          <p:cNvSpPr/>
          <p:nvPr/>
        </p:nvSpPr>
        <p:spPr>
          <a:xfrm>
            <a:off x="136440" y="1729440"/>
            <a:ext cx="234612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Estação meteorológica IoT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47" name="CustomShape 7"/>
          <p:cNvSpPr/>
          <p:nvPr/>
        </p:nvSpPr>
        <p:spPr>
          <a:xfrm>
            <a:off x="3374280" y="4636440"/>
            <a:ext cx="10238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Roteador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48" name="CustomShape 8"/>
          <p:cNvSpPr/>
          <p:nvPr/>
        </p:nvSpPr>
        <p:spPr>
          <a:xfrm>
            <a:off x="5230800" y="1204200"/>
            <a:ext cx="234612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Servidor de aplicação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pic>
        <p:nvPicPr>
          <p:cNvPr id="449" name="Google Shape;345;p34" descr=""/>
          <p:cNvPicPr/>
          <p:nvPr/>
        </p:nvPicPr>
        <p:blipFill>
          <a:blip r:embed="rId6"/>
          <a:stretch/>
        </p:blipFill>
        <p:spPr>
          <a:xfrm>
            <a:off x="3129480" y="3206880"/>
            <a:ext cx="1698840" cy="1698840"/>
          </a:xfrm>
          <a:prstGeom prst="rect">
            <a:avLst/>
          </a:prstGeom>
          <a:ln>
            <a:noFill/>
          </a:ln>
        </p:spPr>
      </p:pic>
      <p:pic>
        <p:nvPicPr>
          <p:cNvPr id="450" name="Google Shape;346;p34" descr=""/>
          <p:cNvPicPr/>
          <p:nvPr/>
        </p:nvPicPr>
        <p:blipFill>
          <a:blip r:embed="rId7"/>
          <a:stretch/>
        </p:blipFill>
        <p:spPr>
          <a:xfrm rot="2476200">
            <a:off x="669240" y="2607480"/>
            <a:ext cx="3963600" cy="1701360"/>
          </a:xfrm>
          <a:prstGeom prst="rect">
            <a:avLst/>
          </a:prstGeom>
          <a:ln>
            <a:noFill/>
          </a:ln>
        </p:spPr>
      </p:pic>
      <p:pic>
        <p:nvPicPr>
          <p:cNvPr id="451" name="Google Shape;347;p34" descr=""/>
          <p:cNvPicPr/>
          <p:nvPr/>
        </p:nvPicPr>
        <p:blipFill>
          <a:blip r:embed="rId8"/>
          <a:stretch/>
        </p:blipFill>
        <p:spPr>
          <a:xfrm rot="8317200">
            <a:off x="3457800" y="2848320"/>
            <a:ext cx="3812040" cy="170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9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331200" y="999720"/>
            <a:ext cx="7109280" cy="38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Execução do experimento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548640" indent="-225720">
              <a:lnSpc>
                <a:spcPct val="2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Montar a arquitetura;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548640" indent="-225720">
              <a:lnSpc>
                <a:spcPct val="2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Configurar o roteamento na estação IoT;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548640" indent="-225720">
              <a:lnSpc>
                <a:spcPct val="2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Configurar o roteamento no roteador;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548640" indent="-225720">
              <a:lnSpc>
                <a:spcPct val="2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 do fluxo de dados;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548640" indent="-225720">
              <a:lnSpc>
                <a:spcPct val="2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Configurar os parâmetros da rede emulada no roteador;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548640" indent="-225720">
              <a:lnSpc>
                <a:spcPct val="2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Iniciar a captura dos pacotes no servidor de aplicação;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548640" indent="-225720">
              <a:lnSpc>
                <a:spcPct val="2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Iniciar o transmissor de dados na estação IoT;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</p:spTree>
  </p:cSld>
  <p:timing>
    <p:tnLst>
      <p:par>
        <p:cTn id="76" dur="indefinite" restart="never" nodeType="tmRoot">
          <p:childTnLst>
            <p:seq>
              <p:cTn id="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31176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fatores 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294084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níveis e métrica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57" name="CustomShape 4"/>
          <p:cNvSpPr/>
          <p:nvPr/>
        </p:nvSpPr>
        <p:spPr>
          <a:xfrm>
            <a:off x="550080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 conjunto de dados de envio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58" name="CustomShape 5"/>
          <p:cNvSpPr/>
          <p:nvPr/>
        </p:nvSpPr>
        <p:spPr>
          <a:xfrm>
            <a:off x="5500800" y="216288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materiais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59" name="CustomShape 6"/>
          <p:cNvSpPr/>
          <p:nvPr/>
        </p:nvSpPr>
        <p:spPr>
          <a:xfrm>
            <a:off x="294084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das ferramentas de software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60" name="CustomShape 7"/>
          <p:cNvSpPr/>
          <p:nvPr/>
        </p:nvSpPr>
        <p:spPr>
          <a:xfrm>
            <a:off x="31176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Desenvolvimento do transmissor de 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61" name="CustomShape 8"/>
          <p:cNvSpPr/>
          <p:nvPr/>
        </p:nvSpPr>
        <p:spPr>
          <a:xfrm>
            <a:off x="311760" y="3274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Definição da Arquitetura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62" name="CustomShape 9"/>
          <p:cNvSpPr/>
          <p:nvPr/>
        </p:nvSpPr>
        <p:spPr>
          <a:xfrm>
            <a:off x="2906280" y="332136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Delimitação das amostras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63" name="CustomShape 10"/>
          <p:cNvSpPr/>
          <p:nvPr/>
        </p:nvSpPr>
        <p:spPr>
          <a:xfrm>
            <a:off x="5556240" y="32792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do Design de Experimentos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64" name="CustomShape 11"/>
          <p:cNvSpPr/>
          <p:nvPr/>
        </p:nvSpPr>
        <p:spPr>
          <a:xfrm>
            <a:off x="556992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Execução e coleta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65" name="CustomShape 12"/>
          <p:cNvSpPr/>
          <p:nvPr/>
        </p:nvSpPr>
        <p:spPr>
          <a:xfrm>
            <a:off x="294084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Análise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66" name="CustomShape 13"/>
          <p:cNvSpPr/>
          <p:nvPr/>
        </p:nvSpPr>
        <p:spPr>
          <a:xfrm>
            <a:off x="31176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Comparação entre os protocolos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67" name="CustomShape 14"/>
          <p:cNvSpPr/>
          <p:nvPr/>
        </p:nvSpPr>
        <p:spPr>
          <a:xfrm>
            <a:off x="247356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5"/>
          <p:cNvSpPr/>
          <p:nvPr/>
        </p:nvSpPr>
        <p:spPr>
          <a:xfrm>
            <a:off x="506808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6"/>
          <p:cNvSpPr/>
          <p:nvPr/>
        </p:nvSpPr>
        <p:spPr>
          <a:xfrm rot="5400000">
            <a:off x="6403680" y="16419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7"/>
          <p:cNvSpPr/>
          <p:nvPr/>
        </p:nvSpPr>
        <p:spPr>
          <a:xfrm rot="10800000">
            <a:off x="5384160" y="2782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18"/>
          <p:cNvSpPr/>
          <p:nvPr/>
        </p:nvSpPr>
        <p:spPr>
          <a:xfrm rot="10800000">
            <a:off x="2789640" y="27666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9"/>
          <p:cNvSpPr/>
          <p:nvPr/>
        </p:nvSpPr>
        <p:spPr>
          <a:xfrm rot="5400000">
            <a:off x="1159200" y="274968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20"/>
          <p:cNvSpPr/>
          <p:nvPr/>
        </p:nvSpPr>
        <p:spPr>
          <a:xfrm rot="5400000">
            <a:off x="6417360" y="386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1"/>
          <p:cNvSpPr/>
          <p:nvPr/>
        </p:nvSpPr>
        <p:spPr>
          <a:xfrm>
            <a:off x="2456280" y="332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22"/>
          <p:cNvSpPr/>
          <p:nvPr/>
        </p:nvSpPr>
        <p:spPr>
          <a:xfrm>
            <a:off x="5050800" y="33681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3"/>
          <p:cNvSpPr/>
          <p:nvPr/>
        </p:nvSpPr>
        <p:spPr>
          <a:xfrm rot="10800000">
            <a:off x="541872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4"/>
          <p:cNvSpPr/>
          <p:nvPr/>
        </p:nvSpPr>
        <p:spPr>
          <a:xfrm rot="10800000">
            <a:off x="278964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8" dur="indefinite" restart="never" nodeType="tmRoot">
          <p:childTnLst>
            <p:seq>
              <p:cTn id="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331200" y="999720"/>
            <a:ext cx="7109280" cy="36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2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Amostras e Design de Experimentos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2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Cada amostra = 300 segundo (5 minutos).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17160">
              <a:lnSpc>
                <a:spcPct val="200000"/>
              </a:lnSpc>
              <a:buClr>
                <a:srgbClr val="ffffff"/>
              </a:buClr>
              <a:buFont typeface="Arial"/>
              <a:buChar char="●"/>
            </a:pPr>
            <a:r>
              <a:rPr b="0" i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General Full Factorial Design with k Factors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=&gt; 27 experimentos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lvl="1" marL="914400" indent="-317160">
              <a:lnSpc>
                <a:spcPct val="200000"/>
              </a:lnSpc>
              <a:buClr>
                <a:srgbClr val="ffffff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Mais curto: CoAP - latência 10 ms - perda 0% =&gt; 2 horas e 30 minutos aprox =&gt; 32 amostras.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lvl="1" marL="914400" indent="-317160">
              <a:lnSpc>
                <a:spcPct val="200000"/>
              </a:lnSpc>
              <a:buClr>
                <a:srgbClr val="ffffff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Mais longo: HTTP - latência 400 ms - perda 25% =&gt; 16 horas e 15 minutos aprox =&gt; 195 amostras.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2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final =&gt; </a:t>
            </a: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30 amostras</a:t>
            </a: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(descartando a 1º).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</p:spTree>
  </p:cSld>
  <p:timing>
    <p:tnLst>
      <p:par>
        <p:cTn id="80" dur="indefinite" restart="never" nodeType="tmRoot">
          <p:childTnLst>
            <p:seq>
              <p:cTn id="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31176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fatores 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294084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níveis e métrica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550080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 conjunto de dados de envio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84" name="CustomShape 5"/>
          <p:cNvSpPr/>
          <p:nvPr/>
        </p:nvSpPr>
        <p:spPr>
          <a:xfrm>
            <a:off x="5500800" y="216288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materiais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85" name="CustomShape 6"/>
          <p:cNvSpPr/>
          <p:nvPr/>
        </p:nvSpPr>
        <p:spPr>
          <a:xfrm>
            <a:off x="294084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das ferramentas de software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86" name="CustomShape 7"/>
          <p:cNvSpPr/>
          <p:nvPr/>
        </p:nvSpPr>
        <p:spPr>
          <a:xfrm>
            <a:off x="31176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Desenvolvimento do transmissor de 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87" name="CustomShape 8"/>
          <p:cNvSpPr/>
          <p:nvPr/>
        </p:nvSpPr>
        <p:spPr>
          <a:xfrm>
            <a:off x="311760" y="3274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Definição da Arquitetura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88" name="CustomShape 9"/>
          <p:cNvSpPr/>
          <p:nvPr/>
        </p:nvSpPr>
        <p:spPr>
          <a:xfrm>
            <a:off x="2906280" y="332136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Delimitação das amostras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89" name="CustomShape 10"/>
          <p:cNvSpPr/>
          <p:nvPr/>
        </p:nvSpPr>
        <p:spPr>
          <a:xfrm>
            <a:off x="5556240" y="32792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do Design de Experimentos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90" name="CustomShape 11"/>
          <p:cNvSpPr/>
          <p:nvPr/>
        </p:nvSpPr>
        <p:spPr>
          <a:xfrm>
            <a:off x="556992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Execução e coleta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91" name="CustomShape 12"/>
          <p:cNvSpPr/>
          <p:nvPr/>
        </p:nvSpPr>
        <p:spPr>
          <a:xfrm>
            <a:off x="294084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Análise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92" name="CustomShape 13"/>
          <p:cNvSpPr/>
          <p:nvPr/>
        </p:nvSpPr>
        <p:spPr>
          <a:xfrm>
            <a:off x="31176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Comparação entre os protocolos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493" name="CustomShape 14"/>
          <p:cNvSpPr/>
          <p:nvPr/>
        </p:nvSpPr>
        <p:spPr>
          <a:xfrm>
            <a:off x="247356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5"/>
          <p:cNvSpPr/>
          <p:nvPr/>
        </p:nvSpPr>
        <p:spPr>
          <a:xfrm>
            <a:off x="506808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6"/>
          <p:cNvSpPr/>
          <p:nvPr/>
        </p:nvSpPr>
        <p:spPr>
          <a:xfrm rot="5400000">
            <a:off x="6403680" y="16419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7"/>
          <p:cNvSpPr/>
          <p:nvPr/>
        </p:nvSpPr>
        <p:spPr>
          <a:xfrm rot="10800000">
            <a:off x="5384160" y="2782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8"/>
          <p:cNvSpPr/>
          <p:nvPr/>
        </p:nvSpPr>
        <p:spPr>
          <a:xfrm rot="10800000">
            <a:off x="2789640" y="27666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19"/>
          <p:cNvSpPr/>
          <p:nvPr/>
        </p:nvSpPr>
        <p:spPr>
          <a:xfrm rot="5400000">
            <a:off x="1159200" y="274968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20"/>
          <p:cNvSpPr/>
          <p:nvPr/>
        </p:nvSpPr>
        <p:spPr>
          <a:xfrm rot="5400000">
            <a:off x="6417360" y="386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1"/>
          <p:cNvSpPr/>
          <p:nvPr/>
        </p:nvSpPr>
        <p:spPr>
          <a:xfrm>
            <a:off x="2456280" y="332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22"/>
          <p:cNvSpPr/>
          <p:nvPr/>
        </p:nvSpPr>
        <p:spPr>
          <a:xfrm>
            <a:off x="5050800" y="33681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3"/>
          <p:cNvSpPr/>
          <p:nvPr/>
        </p:nvSpPr>
        <p:spPr>
          <a:xfrm rot="10800000">
            <a:off x="541872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24"/>
          <p:cNvSpPr/>
          <p:nvPr/>
        </p:nvSpPr>
        <p:spPr>
          <a:xfrm rot="10800000">
            <a:off x="278964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2" dur="indefinite" restart="never" nodeType="tmRoot">
          <p:childTnLst>
            <p:seq>
              <p:cTn id="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331200" y="999720"/>
            <a:ext cx="7109280" cy="6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2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Coleta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200000"/>
              </a:lnSpc>
            </a:pP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2349000" y="1666440"/>
            <a:ext cx="344916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Captura dos pacotes no servidor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07" name="CustomShape 4"/>
          <p:cNvSpPr/>
          <p:nvPr/>
        </p:nvSpPr>
        <p:spPr>
          <a:xfrm>
            <a:off x="2349000" y="2846880"/>
            <a:ext cx="344916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Tamanho do pacote na camada de rede (IP)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08" name="CustomShape 5"/>
          <p:cNvSpPr/>
          <p:nvPr/>
        </p:nvSpPr>
        <p:spPr>
          <a:xfrm>
            <a:off x="2008080" y="4027320"/>
            <a:ext cx="4130280" cy="85644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Taxa média de dados recebido por segundo para cada amostra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09" name="CustomShape 6"/>
          <p:cNvSpPr/>
          <p:nvPr/>
        </p:nvSpPr>
        <p:spPr>
          <a:xfrm rot="5400000">
            <a:off x="3819600" y="23205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7"/>
          <p:cNvSpPr/>
          <p:nvPr/>
        </p:nvSpPr>
        <p:spPr>
          <a:xfrm rot="5400000">
            <a:off x="3819600" y="348408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8"/>
          <p:cNvSpPr/>
          <p:nvPr/>
        </p:nvSpPr>
        <p:spPr>
          <a:xfrm rot="20451600">
            <a:off x="-90720" y="2581920"/>
            <a:ext cx="2364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veat"/>
                <a:ea typeface="Caveat"/>
              </a:rPr>
              <a:t>Métrica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pic>
        <p:nvPicPr>
          <p:cNvPr id="512" name="Google Shape;428;p39" descr=""/>
          <p:cNvPicPr/>
          <p:nvPr/>
        </p:nvPicPr>
        <p:blipFill>
          <a:blip r:embed="rId1"/>
          <a:stretch/>
        </p:blipFill>
        <p:spPr>
          <a:xfrm rot="12768600">
            <a:off x="-284040" y="4353120"/>
            <a:ext cx="2406240" cy="1033560"/>
          </a:xfrm>
          <a:prstGeom prst="rect">
            <a:avLst/>
          </a:prstGeom>
          <a:ln>
            <a:noFill/>
          </a:ln>
        </p:spPr>
      </p:pic>
      <p:pic>
        <p:nvPicPr>
          <p:cNvPr id="513" name="Google Shape;429;p39" descr=""/>
          <p:cNvPicPr/>
          <p:nvPr/>
        </p:nvPicPr>
        <p:blipFill>
          <a:blip r:embed="rId2"/>
          <a:stretch/>
        </p:blipFill>
        <p:spPr>
          <a:xfrm>
            <a:off x="2541960" y="838080"/>
            <a:ext cx="6085800" cy="1839600"/>
          </a:xfrm>
          <a:prstGeom prst="rect">
            <a:avLst/>
          </a:prstGeom>
          <a:ln>
            <a:noFill/>
          </a:ln>
        </p:spPr>
      </p:pic>
      <p:pic>
        <p:nvPicPr>
          <p:cNvPr id="514" name="Google Shape;430;p39" descr=""/>
          <p:cNvPicPr/>
          <p:nvPr/>
        </p:nvPicPr>
        <p:blipFill>
          <a:blip r:embed="rId3"/>
          <a:stretch/>
        </p:blipFill>
        <p:spPr>
          <a:xfrm rot="19965600">
            <a:off x="5141520" y="1091160"/>
            <a:ext cx="3059280" cy="257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4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4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31176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fatores 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294084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níveis e métrica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18" name="CustomShape 4"/>
          <p:cNvSpPr/>
          <p:nvPr/>
        </p:nvSpPr>
        <p:spPr>
          <a:xfrm>
            <a:off x="550080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 conjunto de dados de envio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19" name="CustomShape 5"/>
          <p:cNvSpPr/>
          <p:nvPr/>
        </p:nvSpPr>
        <p:spPr>
          <a:xfrm>
            <a:off x="5500800" y="216288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materiais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20" name="CustomShape 6"/>
          <p:cNvSpPr/>
          <p:nvPr/>
        </p:nvSpPr>
        <p:spPr>
          <a:xfrm>
            <a:off x="294084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das ferramentas de software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21" name="CustomShape 7"/>
          <p:cNvSpPr/>
          <p:nvPr/>
        </p:nvSpPr>
        <p:spPr>
          <a:xfrm>
            <a:off x="31176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Desenvolvimento do transmissor de 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22" name="CustomShape 8"/>
          <p:cNvSpPr/>
          <p:nvPr/>
        </p:nvSpPr>
        <p:spPr>
          <a:xfrm>
            <a:off x="311760" y="3274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Definição da Arquitetura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23" name="CustomShape 9"/>
          <p:cNvSpPr/>
          <p:nvPr/>
        </p:nvSpPr>
        <p:spPr>
          <a:xfrm>
            <a:off x="2906280" y="332136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Delimitação das amostras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24" name="CustomShape 10"/>
          <p:cNvSpPr/>
          <p:nvPr/>
        </p:nvSpPr>
        <p:spPr>
          <a:xfrm>
            <a:off x="5556240" y="32792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do Design de Experimentos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25" name="CustomShape 11"/>
          <p:cNvSpPr/>
          <p:nvPr/>
        </p:nvSpPr>
        <p:spPr>
          <a:xfrm>
            <a:off x="556992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Execução e coleta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26" name="CustomShape 12"/>
          <p:cNvSpPr/>
          <p:nvPr/>
        </p:nvSpPr>
        <p:spPr>
          <a:xfrm>
            <a:off x="294084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Análise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27" name="CustomShape 13"/>
          <p:cNvSpPr/>
          <p:nvPr/>
        </p:nvSpPr>
        <p:spPr>
          <a:xfrm>
            <a:off x="31176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2a244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Comparação entre os protocolos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28" name="CustomShape 14"/>
          <p:cNvSpPr/>
          <p:nvPr/>
        </p:nvSpPr>
        <p:spPr>
          <a:xfrm>
            <a:off x="247356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5"/>
          <p:cNvSpPr/>
          <p:nvPr/>
        </p:nvSpPr>
        <p:spPr>
          <a:xfrm>
            <a:off x="506808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6"/>
          <p:cNvSpPr/>
          <p:nvPr/>
        </p:nvSpPr>
        <p:spPr>
          <a:xfrm rot="5400000">
            <a:off x="6403680" y="16419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7"/>
          <p:cNvSpPr/>
          <p:nvPr/>
        </p:nvSpPr>
        <p:spPr>
          <a:xfrm rot="10800000">
            <a:off x="5384160" y="2782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18"/>
          <p:cNvSpPr/>
          <p:nvPr/>
        </p:nvSpPr>
        <p:spPr>
          <a:xfrm rot="10800000">
            <a:off x="2789640" y="27666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9"/>
          <p:cNvSpPr/>
          <p:nvPr/>
        </p:nvSpPr>
        <p:spPr>
          <a:xfrm rot="5400000">
            <a:off x="1159200" y="274968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0"/>
          <p:cNvSpPr/>
          <p:nvPr/>
        </p:nvSpPr>
        <p:spPr>
          <a:xfrm rot="5400000">
            <a:off x="6417360" y="386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1"/>
          <p:cNvSpPr/>
          <p:nvPr/>
        </p:nvSpPr>
        <p:spPr>
          <a:xfrm>
            <a:off x="2456280" y="332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22"/>
          <p:cNvSpPr/>
          <p:nvPr/>
        </p:nvSpPr>
        <p:spPr>
          <a:xfrm>
            <a:off x="5050800" y="33681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3"/>
          <p:cNvSpPr/>
          <p:nvPr/>
        </p:nvSpPr>
        <p:spPr>
          <a:xfrm rot="10800000">
            <a:off x="541872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24"/>
          <p:cNvSpPr/>
          <p:nvPr/>
        </p:nvSpPr>
        <p:spPr>
          <a:xfrm rot="10800000">
            <a:off x="278964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Resultados - Diagramas de Caixa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0" name="Google Shape;464;p41" descr=""/>
          <p:cNvPicPr/>
          <p:nvPr/>
        </p:nvPicPr>
        <p:blipFill>
          <a:blip r:embed="rId1"/>
          <a:stretch/>
        </p:blipFill>
        <p:spPr>
          <a:xfrm>
            <a:off x="4075920" y="1118520"/>
            <a:ext cx="3651120" cy="1864440"/>
          </a:xfrm>
          <a:prstGeom prst="rect">
            <a:avLst/>
          </a:prstGeom>
          <a:ln>
            <a:noFill/>
          </a:ln>
        </p:spPr>
      </p:pic>
      <p:pic>
        <p:nvPicPr>
          <p:cNvPr id="541" name="Google Shape;465;p41" descr=""/>
          <p:cNvPicPr/>
          <p:nvPr/>
        </p:nvPicPr>
        <p:blipFill>
          <a:blip r:embed="rId2"/>
          <a:stretch/>
        </p:blipFill>
        <p:spPr>
          <a:xfrm>
            <a:off x="161640" y="1118520"/>
            <a:ext cx="3651120" cy="1864440"/>
          </a:xfrm>
          <a:prstGeom prst="rect">
            <a:avLst/>
          </a:prstGeom>
          <a:ln>
            <a:noFill/>
          </a:ln>
        </p:spPr>
      </p:pic>
      <p:pic>
        <p:nvPicPr>
          <p:cNvPr id="542" name="Google Shape;466;p41" descr=""/>
          <p:cNvPicPr/>
          <p:nvPr/>
        </p:nvPicPr>
        <p:blipFill>
          <a:blip r:embed="rId3"/>
          <a:stretch/>
        </p:blipFill>
        <p:spPr>
          <a:xfrm>
            <a:off x="2060280" y="3146760"/>
            <a:ext cx="3651120" cy="18644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65400" y="1311480"/>
            <a:ext cx="7040880" cy="3524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 algn="just">
              <a:lnSpc>
                <a:spcPct val="200000"/>
              </a:lnSpc>
              <a:buClr>
                <a:srgbClr val="f3f3f3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IoT crescendo quase exponencialmente -&gt; próximo degrau após a criação dos smartphones;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200000"/>
              </a:lnSpc>
              <a:buClr>
                <a:srgbClr val="f3f3f3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17 bilhões de dispositivos conectados em 1º semestre de 2018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 algn="just">
              <a:lnSpc>
                <a:spcPct val="200000"/>
              </a:lnSpc>
              <a:buClr>
                <a:srgbClr val="f3f3f3"/>
              </a:buClr>
              <a:buFont typeface="Arial"/>
              <a:buChar char="○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 Bi de IoT x 2,1 Bi de smartphones ativos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200000"/>
              </a:lnSpc>
              <a:buClr>
                <a:srgbClr val="f3f3f3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Forbes projeta que o mercado de IoT movimentará até $267 Bi e terá cerca de 50 Bi de dispositivos até o final 2020;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311760" y="436680"/>
            <a:ext cx="72230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Resultados - Perda de Pacotes x Latência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4" name="Google Shape;472;p42" descr=""/>
          <p:cNvPicPr/>
          <p:nvPr/>
        </p:nvPicPr>
        <p:blipFill>
          <a:blip r:embed="rId1"/>
          <a:stretch/>
        </p:blipFill>
        <p:spPr>
          <a:xfrm>
            <a:off x="557280" y="1087920"/>
            <a:ext cx="6657480" cy="340020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Resultados - Protocolo x Perda de pacotes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6" name="Google Shape;478;p43" descr=""/>
          <p:cNvPicPr/>
          <p:nvPr/>
        </p:nvPicPr>
        <p:blipFill>
          <a:blip r:embed="rId1"/>
          <a:stretch/>
        </p:blipFill>
        <p:spPr>
          <a:xfrm>
            <a:off x="557280" y="1101600"/>
            <a:ext cx="6657480" cy="340020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Resultados - Protocolo x Latência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8" name="Google Shape;484;p44" descr=""/>
          <p:cNvPicPr/>
          <p:nvPr/>
        </p:nvPicPr>
        <p:blipFill>
          <a:blip r:embed="rId1"/>
          <a:stretch/>
        </p:blipFill>
        <p:spPr>
          <a:xfrm>
            <a:off x="557280" y="1101600"/>
            <a:ext cx="6657480" cy="340020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Resultados - ANOVA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50" name="Table 2"/>
          <p:cNvGraphicFramePr/>
          <p:nvPr/>
        </p:nvGraphicFramePr>
        <p:xfrm>
          <a:off x="266760" y="1701000"/>
          <a:ext cx="7238520" cy="1850040"/>
        </p:xfrm>
        <a:graphic>
          <a:graphicData uri="http://schemas.openxmlformats.org/drawingml/2006/table">
            <a:tbl>
              <a:tblPr/>
              <a:tblGrid>
                <a:gridCol w="1422000"/>
                <a:gridCol w="1149120"/>
                <a:gridCol w="2034000"/>
                <a:gridCol w="1503720"/>
                <a:gridCol w="1129680"/>
              </a:tblGrid>
              <a:tr h="633960"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Fator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Grau de liberdade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Soma dos quadrados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Contribuição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Valor P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Latência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11.860.080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34,61 %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&lt; 2e-16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82120"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Perda de pacotes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12.278.044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35,83 %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&lt; 2e-16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Protocolo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408.068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1,19 %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6.74e-08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Resíduo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803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9.719.168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28,36 %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31176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fatores 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294084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níveis e métrica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54" name="CustomShape 4"/>
          <p:cNvSpPr/>
          <p:nvPr/>
        </p:nvSpPr>
        <p:spPr>
          <a:xfrm>
            <a:off x="5500800" y="1051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 conjunto de dados de envio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55" name="CustomShape 5"/>
          <p:cNvSpPr/>
          <p:nvPr/>
        </p:nvSpPr>
        <p:spPr>
          <a:xfrm>
            <a:off x="5500800" y="216288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Escolha dos materiais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56" name="CustomShape 6"/>
          <p:cNvSpPr/>
          <p:nvPr/>
        </p:nvSpPr>
        <p:spPr>
          <a:xfrm>
            <a:off x="294084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das ferramentas de software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57" name="CustomShape 7"/>
          <p:cNvSpPr/>
          <p:nvPr/>
        </p:nvSpPr>
        <p:spPr>
          <a:xfrm>
            <a:off x="311760" y="21470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Desenvolvimento do transmissor de 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58" name="CustomShape 8"/>
          <p:cNvSpPr/>
          <p:nvPr/>
        </p:nvSpPr>
        <p:spPr>
          <a:xfrm>
            <a:off x="311760" y="327420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Definição da Arquitetura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59" name="CustomShape 9"/>
          <p:cNvSpPr/>
          <p:nvPr/>
        </p:nvSpPr>
        <p:spPr>
          <a:xfrm>
            <a:off x="2906280" y="332136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Delimitação das amostras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60" name="CustomShape 10"/>
          <p:cNvSpPr/>
          <p:nvPr/>
        </p:nvSpPr>
        <p:spPr>
          <a:xfrm>
            <a:off x="5556240" y="327924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Seleção do Design de Experimentos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61" name="CustomShape 11"/>
          <p:cNvSpPr/>
          <p:nvPr/>
        </p:nvSpPr>
        <p:spPr>
          <a:xfrm>
            <a:off x="556992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Execução e coleta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62" name="CustomShape 12"/>
          <p:cNvSpPr/>
          <p:nvPr/>
        </p:nvSpPr>
        <p:spPr>
          <a:xfrm>
            <a:off x="294084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Análise dos meta-dados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63" name="CustomShape 13"/>
          <p:cNvSpPr/>
          <p:nvPr/>
        </p:nvSpPr>
        <p:spPr>
          <a:xfrm>
            <a:off x="311760" y="4349520"/>
            <a:ext cx="2010240" cy="666360"/>
          </a:xfrm>
          <a:prstGeom prst="roundRect">
            <a:avLst>
              <a:gd name="adj" fmla="val 16667"/>
            </a:avLst>
          </a:prstGeom>
          <a:solidFill>
            <a:srgbClr val="79d4a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Comparação entre os protocolos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64" name="CustomShape 14"/>
          <p:cNvSpPr/>
          <p:nvPr/>
        </p:nvSpPr>
        <p:spPr>
          <a:xfrm>
            <a:off x="247356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15"/>
          <p:cNvSpPr/>
          <p:nvPr/>
        </p:nvSpPr>
        <p:spPr>
          <a:xfrm>
            <a:off x="5068080" y="10980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6"/>
          <p:cNvSpPr/>
          <p:nvPr/>
        </p:nvSpPr>
        <p:spPr>
          <a:xfrm rot="5400000">
            <a:off x="6403680" y="16419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7"/>
          <p:cNvSpPr/>
          <p:nvPr/>
        </p:nvSpPr>
        <p:spPr>
          <a:xfrm rot="10800000">
            <a:off x="5384160" y="2782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18"/>
          <p:cNvSpPr/>
          <p:nvPr/>
        </p:nvSpPr>
        <p:spPr>
          <a:xfrm rot="10800000">
            <a:off x="2789640" y="276660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19"/>
          <p:cNvSpPr/>
          <p:nvPr/>
        </p:nvSpPr>
        <p:spPr>
          <a:xfrm rot="5400000">
            <a:off x="1159200" y="274968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0"/>
          <p:cNvSpPr/>
          <p:nvPr/>
        </p:nvSpPr>
        <p:spPr>
          <a:xfrm rot="5400000">
            <a:off x="6417360" y="386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21"/>
          <p:cNvSpPr/>
          <p:nvPr/>
        </p:nvSpPr>
        <p:spPr>
          <a:xfrm>
            <a:off x="2456280" y="33213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22"/>
          <p:cNvSpPr/>
          <p:nvPr/>
        </p:nvSpPr>
        <p:spPr>
          <a:xfrm>
            <a:off x="5050800" y="336816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23"/>
          <p:cNvSpPr/>
          <p:nvPr/>
        </p:nvSpPr>
        <p:spPr>
          <a:xfrm rot="10800000">
            <a:off x="541872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4"/>
          <p:cNvSpPr/>
          <p:nvPr/>
        </p:nvSpPr>
        <p:spPr>
          <a:xfrm rot="10800000">
            <a:off x="2789640" y="4969440"/>
            <a:ext cx="315720" cy="57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311760" y="26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Conclusão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331200" y="999720"/>
            <a:ext cx="7109280" cy="19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225720">
              <a:lnSpc>
                <a:spcPct val="15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 cenários em que a perda de pacotes se mantenha em torno de 25%, a escolha do CoAP é mais indicada para a taxa analisada;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225720">
              <a:lnSpc>
                <a:spcPct val="15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protocolo HTTP é mais impactado pela variação dos fatores escolhidos, tornando-o menos indicado para uso em dispositivos IoT;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225720">
              <a:lnSpc>
                <a:spcPct val="15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escolha do protocolo tem um impacto menos relevante na taxa do que às condições da rede;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331200" y="3234600"/>
            <a:ext cx="7109280" cy="16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Trabalhos futuros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Repetição do experimento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Avaliar outros protocolos: AMQP, XMPP, STOMP, DDS;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Avaliar outras métricas: Atraso, taxa de perda de pacotes;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Avaliar níveis diferentes dos selecionados para perda de pacotes e latência;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261720" y="1843200"/>
            <a:ext cx="7248960" cy="1456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i="1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a dark place we find ourselves and a little more knowledge lights our way”</a:t>
            </a:r>
            <a:r>
              <a:rPr b="0" i="1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i="1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i="1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(Mestre Yoda)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159120" y="1807200"/>
            <a:ext cx="7454160" cy="1487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COMPARAÇÃO ENTRE PROTOCOLOS DA CAMADA DE APLICAÇÃO PARA IOT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TextShape 2"/>
          <p:cNvSpPr txBox="1"/>
          <p:nvPr/>
        </p:nvSpPr>
        <p:spPr>
          <a:xfrm>
            <a:off x="424800" y="3643200"/>
            <a:ext cx="6922440" cy="1096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Aluno: </a:t>
            </a:r>
            <a:r>
              <a:rPr b="1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Raphael Felipe Ramos Duarte Soares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Orientador: </a:t>
            </a:r>
            <a:r>
              <a:rPr b="1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Prof. Dr. Glauco Estácio Gonçalves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Coorientador: </a:t>
            </a:r>
            <a:r>
              <a:rPr b="1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Prof. Dr. Victor Wanderley Costa de Medeiros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3"/>
          <p:cNvSpPr/>
          <p:nvPr/>
        </p:nvSpPr>
        <p:spPr>
          <a:xfrm>
            <a:off x="969480" y="467640"/>
            <a:ext cx="583272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Universidade Federal Rural de Pernambuco – UFRPE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Departamento de Estatística e Informática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Curso de Bacharelado em Sistemas de Informação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11760" y="436680"/>
            <a:ext cx="72230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Google Shape;77;p16" descr=""/>
          <p:cNvPicPr/>
          <p:nvPr/>
        </p:nvPicPr>
        <p:blipFill>
          <a:blip r:embed="rId1"/>
          <a:stretch/>
        </p:blipFill>
        <p:spPr>
          <a:xfrm>
            <a:off x="72360" y="1503720"/>
            <a:ext cx="3590280" cy="2362320"/>
          </a:xfrm>
          <a:prstGeom prst="rect">
            <a:avLst/>
          </a:prstGeom>
          <a:ln>
            <a:noFill/>
          </a:ln>
        </p:spPr>
      </p:pic>
      <p:pic>
        <p:nvPicPr>
          <p:cNvPr id="254" name="Google Shape;78;p16" descr=""/>
          <p:cNvPicPr/>
          <p:nvPr/>
        </p:nvPicPr>
        <p:blipFill>
          <a:blip r:embed="rId2"/>
          <a:srcRect l="2261" t="15982" r="2290" b="10701"/>
          <a:stretch/>
        </p:blipFill>
        <p:spPr>
          <a:xfrm>
            <a:off x="3744360" y="1503720"/>
            <a:ext cx="4071240" cy="2362320"/>
          </a:xfrm>
          <a:prstGeom prst="rect">
            <a:avLst/>
          </a:prstGeom>
          <a:ln>
            <a:noFill/>
          </a:ln>
        </p:spPr>
      </p:pic>
      <p:sp>
        <p:nvSpPr>
          <p:cNvPr id="255" name="CustomShape 2"/>
          <p:cNvSpPr/>
          <p:nvPr/>
        </p:nvSpPr>
        <p:spPr>
          <a:xfrm>
            <a:off x="578520" y="3930120"/>
            <a:ext cx="661500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Fonte: Statista - Empresa global que faz análise de dados em mais de 150 países; Consultado em 02/12/2019.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uris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11760" y="436680"/>
            <a:ext cx="72230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Google Shape;85;p17" descr=""/>
          <p:cNvPicPr/>
          <p:nvPr/>
        </p:nvPicPr>
        <p:blipFill>
          <a:blip r:embed="rId1"/>
          <a:stretch/>
        </p:blipFill>
        <p:spPr>
          <a:xfrm>
            <a:off x="1045800" y="1108800"/>
            <a:ext cx="5754960" cy="385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11760" y="436680"/>
            <a:ext cx="72489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Justificativa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311760" y="1152360"/>
            <a:ext cx="72489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5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IoT = nova área = muitos problemas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Heterogeneidade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Desacoplamento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Conectividade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11760" y="436680"/>
            <a:ext cx="72489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Trabalhos Relacionados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311760" y="1152360"/>
            <a:ext cx="72489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(CHEN;KUNZ,2016): CoAP, MQTT, DDS e protocolo JSON customizado na área médica -&gt; protocolos TCP &gt; protocolos UDP -&gt; perda ≅ 0%, porém latência e consumo banda ↑;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(CARO et al.,2013): CoAP e MQTT em smartphones -&gt; CoAP &gt; MQTT em consumo de banda e latência. Com baixa frequência de envio de dados CoAP ≅ MQTT;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(BANDYOPADHYAY; BHATTACHARYYA,2013): CoAP e MQTT -&gt; CoAP &gt; MQTT em consumo de energia e de banda;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(THANGAVEL et al.,2014): CoAP e MQTT através de API customizada -&gt; em perda pequena, MQTT atrasou menos. Em perda grandes (≥ 25%) CoAP atrasou menos. Em mensagens pequenas e perdas pequenas (≤ 25%) CoAP gera menos tráfego;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11760" y="436680"/>
            <a:ext cx="72489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Objetivos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11760" y="1152360"/>
            <a:ext cx="74476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Avaliar a eficiência de alguns protocolos de comunicação de redes em nível de aplicação para IoT.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Elaborar um experimento que faça uso dos protocolos selecionados e com capacidade de aferir os dados trafegados para posterior avaliação;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Coletar os dados do experimento realizado e analisar os dados trafegados;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11760" y="436680"/>
            <a:ext cx="72230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Fundamentação Teórica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5" name="Table 2"/>
          <p:cNvGraphicFramePr/>
          <p:nvPr/>
        </p:nvGraphicFramePr>
        <p:xfrm>
          <a:off x="228960" y="1278360"/>
          <a:ext cx="7388640" cy="1904760"/>
        </p:xfrm>
        <a:graphic>
          <a:graphicData uri="http://schemas.openxmlformats.org/drawingml/2006/table">
            <a:tbl>
              <a:tblPr/>
              <a:tblGrid>
                <a:gridCol w="1427760"/>
                <a:gridCol w="1946160"/>
                <a:gridCol w="2027880"/>
                <a:gridCol w="1986840"/>
              </a:tblGrid>
              <a:tr h="4384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Protocolo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HTTP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CoAP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MQTT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Arquitetura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Requisição-Resposta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Requisição-Resposta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Publicação-Assinatura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821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Criado por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World Wide Web Consortium (W3C)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Internet Engineering Task Force (IETF)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International Business Machines (IBM)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821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Camada transporte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Usa TCP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Usa UDP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Usa TCP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1381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Características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 Simples;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 Extensível;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 Stateless;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 Confiabilidade;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 Cabeçalho pequeno;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 Suporte a multicast;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 Mensagens assíncronas;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 Suporte a descoberta;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 Escalabilidade;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 Mensagens assíncronas;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 Confiabilidade;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Purisa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2019-12-11T08:32:04Z</dcterms:modified>
  <cp:revision>1</cp:revision>
  <dc:subject/>
  <dc:title/>
</cp:coreProperties>
</file>