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7" r:id="rId4"/>
    <p:sldId id="261"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BED0-5D94-4216-8FAC-1E2CA02CBF52}" type="datetimeFigureOut">
              <a:rPr lang="en-CA" smtClean="0"/>
              <a:t>2023-10-18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30C9-485B-4827-A760-A4907A5B52C1}" type="slidenum">
              <a:rPr lang="en-CA" smtClean="0"/>
              <a:t>‹#›</a:t>
            </a:fld>
            <a:endParaRPr lang="en-CA"/>
          </a:p>
        </p:txBody>
      </p:sp>
    </p:spTree>
    <p:extLst>
      <p:ext uri="{BB962C8B-B14F-4D97-AF65-F5344CB8AC3E}">
        <p14:creationId xmlns:p14="http://schemas.microsoft.com/office/powerpoint/2010/main" val="27728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AD30C9-485B-4827-A760-A4907A5B52C1}" type="slidenum">
              <a:rPr lang="en-CA" smtClean="0"/>
              <a:t>7</a:t>
            </a:fld>
            <a:endParaRPr lang="en-CA"/>
          </a:p>
        </p:txBody>
      </p:sp>
    </p:spTree>
    <p:extLst>
      <p:ext uri="{BB962C8B-B14F-4D97-AF65-F5344CB8AC3E}">
        <p14:creationId xmlns:p14="http://schemas.microsoft.com/office/powerpoint/2010/main" val="8000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B51-B203-4D48-B557-42D3F140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997762-271E-4921-9468-8C27ABA8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3858627-81CC-4A44-A241-96184B0F4846}"/>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67EAB652-5C31-4765-91A5-0D401431B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BD2246-4239-47BF-AA0F-ABC7AC1776B6}"/>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2704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47C-81B2-4AB8-BF08-F1686AF5A70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1BCE88-0678-4679-8E0E-9839B82E1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E338B-E674-41A1-9836-654B890AA0DA}"/>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8345E79D-99C7-42F9-9EE6-B39DF4A84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3F88F2-AE8D-47A0-B8A7-EB35438E4565}"/>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990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9AEC7-FC07-423E-B698-22E8639D8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86A40B-6FC7-4564-8276-165EC440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A39F0B-F49C-4B1E-A62A-59BCD9FE97E6}"/>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644DFA2A-3B2E-4FD4-95CF-01D04B051C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2A6DC-650C-4C34-A7AA-166DF6B0F96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8912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38D9-85DD-4E2C-B2E8-D57BCD0D8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B3541-31FE-49ED-BC93-65326B82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437B-9F09-49AD-A879-5AF43EA13BE5}"/>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60E11488-A037-40CA-9426-2134C4B91C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B3FFB1-2352-426F-AD97-B988183E83D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62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868-08BA-4AC3-948E-90B575307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CAFEF3-0EDB-4F8F-8E5B-05EA17A15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B66F1-43A9-4B66-9A6A-1F32660BAE12}"/>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E9E8DBCF-49C5-4C07-A88C-D11C455F20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F8AB6-FB2A-47C4-8DD9-2C181A756FB1}"/>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01926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0763-3C0A-47F3-BA58-1472D050BE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EEE3C-A52D-4798-9A1C-DC898846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4179950-3132-488E-8901-32C0AD9D2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77F08A-7593-414E-B135-BE90252B175E}"/>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6" name="Footer Placeholder 5">
            <a:extLst>
              <a:ext uri="{FF2B5EF4-FFF2-40B4-BE49-F238E27FC236}">
                <a16:creationId xmlns:a16="http://schemas.microsoft.com/office/drawing/2014/main" id="{F7229C4A-BFB3-407E-9EAA-31CB6624FD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0FB60A-70A9-4760-8FE4-1EA63E55F650}"/>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1381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0065-D693-47EF-9ABB-38469320F9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DEFEC-B67C-4745-A367-F9BEF4EC4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A9D8-A02A-4B9E-9A95-C422A688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A54C83B-BB3A-4F14-BCBD-46CB25F93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247-979F-434F-A743-8F8CB4884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A398C-D3ED-4D73-A25B-04441A5BD399}"/>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8" name="Footer Placeholder 7">
            <a:extLst>
              <a:ext uri="{FF2B5EF4-FFF2-40B4-BE49-F238E27FC236}">
                <a16:creationId xmlns:a16="http://schemas.microsoft.com/office/drawing/2014/main" id="{6968DD80-E9A7-4A7D-A606-85C59111D2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31E02C-EDAD-4CD6-A72E-4457BCC85592}"/>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7423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99B-EE72-48A1-B68D-A7FBF5AD914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783E79-3957-4559-BCFF-523E3B9D6EE5}"/>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4" name="Footer Placeholder 3">
            <a:extLst>
              <a:ext uri="{FF2B5EF4-FFF2-40B4-BE49-F238E27FC236}">
                <a16:creationId xmlns:a16="http://schemas.microsoft.com/office/drawing/2014/main" id="{B1A98A9F-8EB5-4E80-9511-B15BD445CD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DCDE8-3C1B-41EF-A8E2-4DE8233CA709}"/>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7846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6056F-991D-4C95-8233-0DF1DBE28E68}"/>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3" name="Footer Placeholder 2">
            <a:extLst>
              <a:ext uri="{FF2B5EF4-FFF2-40B4-BE49-F238E27FC236}">
                <a16:creationId xmlns:a16="http://schemas.microsoft.com/office/drawing/2014/main" id="{B81166DA-94E0-42E5-9EF3-FDEB50E158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E89AA4-B466-440E-82F6-27DA46B5B9E4}"/>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9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C0B-8713-4020-A4DF-C3A56671C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CEF506-53A3-488F-8C91-F146A350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FB8412-A85B-4299-865F-6E8C8E5B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DFA3-70F4-4B4F-A4DC-F1700EAC53ED}"/>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6" name="Footer Placeholder 5">
            <a:extLst>
              <a:ext uri="{FF2B5EF4-FFF2-40B4-BE49-F238E27FC236}">
                <a16:creationId xmlns:a16="http://schemas.microsoft.com/office/drawing/2014/main" id="{097BE0BF-3CF7-487C-83DE-4AC8D8569E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8D042-B20D-460F-8465-02CB8CEE519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7600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535-730C-4BFD-A4D7-588F33A1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6E1676-D3CE-4BD8-AAE6-897308AD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94929C-E3F6-4C94-8791-EE9240A4E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6E72-3A92-45F8-98FF-607F938AE42F}"/>
              </a:ext>
            </a:extLst>
          </p:cNvPr>
          <p:cNvSpPr>
            <a:spLocks noGrp="1"/>
          </p:cNvSpPr>
          <p:nvPr>
            <p:ph type="dt" sz="half" idx="10"/>
          </p:nvPr>
        </p:nvSpPr>
        <p:spPr/>
        <p:txBody>
          <a:bodyPr/>
          <a:lstStyle/>
          <a:p>
            <a:fld id="{16D60063-6AE4-44D2-ADEC-433F95611D31}" type="datetimeFigureOut">
              <a:rPr lang="en-CA" smtClean="0"/>
              <a:t>2023-10-18</a:t>
            </a:fld>
            <a:endParaRPr lang="en-CA"/>
          </a:p>
        </p:txBody>
      </p:sp>
      <p:sp>
        <p:nvSpPr>
          <p:cNvPr id="6" name="Footer Placeholder 5">
            <a:extLst>
              <a:ext uri="{FF2B5EF4-FFF2-40B4-BE49-F238E27FC236}">
                <a16:creationId xmlns:a16="http://schemas.microsoft.com/office/drawing/2014/main" id="{DCCE06C7-67E8-460F-8D0E-AC8FB7DEA8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3E927-A4B1-4E87-BD1C-A773685EB868}"/>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540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89EC-BE70-437C-A502-964DF3A65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0A10B1-F192-4EDB-8B82-D629F55A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0BC67-9E7C-4E0C-BA28-F4A1519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0063-6AE4-44D2-ADEC-433F95611D31}" type="datetimeFigureOut">
              <a:rPr lang="en-CA" smtClean="0"/>
              <a:t>2023-10-18</a:t>
            </a:fld>
            <a:endParaRPr lang="en-CA"/>
          </a:p>
        </p:txBody>
      </p:sp>
      <p:sp>
        <p:nvSpPr>
          <p:cNvPr id="5" name="Footer Placeholder 4">
            <a:extLst>
              <a:ext uri="{FF2B5EF4-FFF2-40B4-BE49-F238E27FC236}">
                <a16:creationId xmlns:a16="http://schemas.microsoft.com/office/drawing/2014/main" id="{02097DEA-2A34-4A96-8CC2-9CD56AC4F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7AA838-EB0D-4A0F-9455-FE382A0D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A00C-5BDD-4638-83B5-208A125FF7F4}" type="slidenum">
              <a:rPr lang="en-CA" smtClean="0"/>
              <a:t>‹#›</a:t>
            </a:fld>
            <a:endParaRPr lang="en-CA"/>
          </a:p>
        </p:txBody>
      </p:sp>
    </p:spTree>
    <p:extLst>
      <p:ext uri="{BB962C8B-B14F-4D97-AF65-F5344CB8AC3E}">
        <p14:creationId xmlns:p14="http://schemas.microsoft.com/office/powerpoint/2010/main" val="24173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user.oc-static.com/upload/2019/10/10/157071519688_SafetyNetLogo.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2B-F8B6-4B72-8ACA-5D6AF3EA383B}"/>
              </a:ext>
            </a:extLst>
          </p:cNvPr>
          <p:cNvSpPr>
            <a:spLocks noGrp="1"/>
          </p:cNvSpPr>
          <p:nvPr>
            <p:ph type="ctrTitle"/>
          </p:nvPr>
        </p:nvSpPr>
        <p:spPr>
          <a:xfrm>
            <a:off x="1524000" y="3429000"/>
            <a:ext cx="9144000" cy="904786"/>
          </a:xfrm>
        </p:spPr>
        <p:txBody>
          <a:bodyPr>
            <a:normAutofit fontScale="90000"/>
          </a:bodyPr>
          <a:lstStyle/>
          <a:p>
            <a:br>
              <a:rPr lang="en-CA" b="1" dirty="0"/>
            </a:br>
            <a:br>
              <a:rPr lang="en-CA" b="1" dirty="0"/>
            </a:br>
            <a:r>
              <a:rPr lang="en-CA" b="1" dirty="0"/>
              <a:t>Project 5</a:t>
            </a:r>
          </a:p>
        </p:txBody>
      </p:sp>
      <p:sp>
        <p:nvSpPr>
          <p:cNvPr id="3" name="Subtitle 2">
            <a:extLst>
              <a:ext uri="{FF2B5EF4-FFF2-40B4-BE49-F238E27FC236}">
                <a16:creationId xmlns:a16="http://schemas.microsoft.com/office/drawing/2014/main" id="{D5C94BBA-04D3-40EB-8AAA-6CED9E5209E1}"/>
              </a:ext>
            </a:extLst>
          </p:cNvPr>
          <p:cNvSpPr>
            <a:spLocks noGrp="1"/>
          </p:cNvSpPr>
          <p:nvPr>
            <p:ph type="subTitle" idx="1"/>
          </p:nvPr>
        </p:nvSpPr>
        <p:spPr>
          <a:xfrm>
            <a:off x="1444616" y="4995024"/>
            <a:ext cx="9302767" cy="984930"/>
          </a:xfrm>
        </p:spPr>
        <p:txBody>
          <a:bodyPr/>
          <a:lstStyle/>
          <a:p>
            <a:pPr algn="l"/>
            <a:r>
              <a:rPr lang="en-CA" sz="3200" b="1" i="0" dirty="0">
                <a:solidFill>
                  <a:srgbClr val="271A38"/>
                </a:solidFill>
                <a:effectLst/>
                <a:latin typeface="Inter"/>
              </a:rPr>
              <a:t>Create Your First Java Web Application From Scratch!</a:t>
            </a:r>
          </a:p>
          <a:p>
            <a:endParaRPr lang="en-CA" dirty="0"/>
          </a:p>
        </p:txBody>
      </p:sp>
      <p:pic>
        <p:nvPicPr>
          <p:cNvPr id="4" name="Picture 2" descr="Logo SafetyNet">
            <a:hlinkClick r:id="rId2"/>
            <a:extLst>
              <a:ext uri="{FF2B5EF4-FFF2-40B4-BE49-F238E27FC236}">
                <a16:creationId xmlns:a16="http://schemas.microsoft.com/office/drawing/2014/main" id="{18F6BB27-0858-4779-A76E-936FF55FD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770" y="277071"/>
            <a:ext cx="2184460" cy="257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7FA0-70A9-4DC5-900A-686A4E85A77D}"/>
              </a:ext>
            </a:extLst>
          </p:cNvPr>
          <p:cNvSpPr>
            <a:spLocks noGrp="1"/>
          </p:cNvSpPr>
          <p:nvPr>
            <p:ph idx="1"/>
          </p:nvPr>
        </p:nvSpPr>
        <p:spPr/>
        <p:txBody>
          <a:bodyPr/>
          <a:lstStyle/>
          <a:p>
            <a:pPr>
              <a:lnSpc>
                <a:spcPct val="150000"/>
              </a:lnSpc>
            </a:pPr>
            <a:r>
              <a:rPr lang="en-GB" dirty="0">
                <a:latin typeface="Roboto" panose="02000000000000000000" pitchFamily="2" charset="0"/>
                <a:ea typeface="Roboto" panose="02000000000000000000" pitchFamily="2" charset="0"/>
              </a:rPr>
              <a:t>Objective of the project</a:t>
            </a:r>
          </a:p>
          <a:p>
            <a:pPr lvl="1">
              <a:lnSpc>
                <a:spcPct val="150000"/>
              </a:lnSpc>
            </a:pPr>
            <a:r>
              <a:rPr lang="en-GB" dirty="0">
                <a:latin typeface="Roboto" panose="02000000000000000000" pitchFamily="2" charset="0"/>
                <a:ea typeface="Roboto" panose="02000000000000000000" pitchFamily="2" charset="0"/>
              </a:rPr>
              <a:t>Project Requirements </a:t>
            </a:r>
          </a:p>
          <a:p>
            <a:pPr>
              <a:lnSpc>
                <a:spcPct val="150000"/>
              </a:lnSpc>
            </a:pPr>
            <a:r>
              <a:rPr lang="en-CA" sz="2800" dirty="0">
                <a:latin typeface="Roboto" panose="02000000000000000000" pitchFamily="2" charset="0"/>
                <a:ea typeface="Roboto" panose="02000000000000000000" pitchFamily="2" charset="0"/>
              </a:rPr>
              <a:t>URLs that application should serve</a:t>
            </a:r>
          </a:p>
          <a:p>
            <a:pPr>
              <a:lnSpc>
                <a:spcPct val="150000"/>
              </a:lnSpc>
            </a:pPr>
            <a:r>
              <a:rPr lang="en-CA" sz="2800" dirty="0">
                <a:effectLst/>
                <a:latin typeface="Roboto" panose="02000000000000000000" pitchFamily="2" charset="0"/>
                <a:ea typeface="Roboto" panose="02000000000000000000" pitchFamily="2" charset="0"/>
                <a:cs typeface="Times New Roman" panose="02020603050405020304" pitchFamily="18" charset="0"/>
              </a:rPr>
              <a:t>Update and manipulate </a:t>
            </a:r>
            <a:r>
              <a:rPr lang="en-CA" sz="2800" dirty="0" err="1">
                <a:effectLst/>
                <a:latin typeface="Roboto" panose="02000000000000000000" pitchFamily="2" charset="0"/>
                <a:ea typeface="Roboto" panose="02000000000000000000" pitchFamily="2" charset="0"/>
                <a:cs typeface="Times New Roman" panose="02020603050405020304" pitchFamily="18" charset="0"/>
              </a:rPr>
              <a:t>SafetyNetAlert</a:t>
            </a:r>
            <a:r>
              <a:rPr lang="en-CA" sz="2800" dirty="0">
                <a:effectLst/>
                <a:latin typeface="Roboto" panose="02000000000000000000" pitchFamily="2" charset="0"/>
                <a:ea typeface="Roboto" panose="02000000000000000000" pitchFamily="2" charset="0"/>
                <a:cs typeface="Times New Roman" panose="02020603050405020304" pitchFamily="18" charset="0"/>
              </a:rPr>
              <a:t> data</a:t>
            </a:r>
            <a:r>
              <a:rPr lang="en-CA" sz="2800" dirty="0">
                <a:latin typeface="Roboto" panose="02000000000000000000" pitchFamily="2" charset="0"/>
                <a:ea typeface="Roboto" panose="02000000000000000000" pitchFamily="2" charset="0"/>
              </a:rPr>
              <a:t> </a:t>
            </a:r>
            <a:endParaRPr lang="en-GB" dirty="0">
              <a:latin typeface="Roboto" panose="02000000000000000000" pitchFamily="2" charset="0"/>
              <a:ea typeface="Roboto" panose="02000000000000000000" pitchFamily="2" charset="0"/>
            </a:endParaRPr>
          </a:p>
          <a:p>
            <a:pPr>
              <a:lnSpc>
                <a:spcPct val="150000"/>
              </a:lnSpc>
            </a:pPr>
            <a:r>
              <a:rPr lang="en-GB" dirty="0" err="1">
                <a:latin typeface="Roboto" panose="02000000000000000000" pitchFamily="2" charset="0"/>
                <a:ea typeface="Roboto" panose="02000000000000000000" pitchFamily="2" charset="0"/>
              </a:rPr>
              <a:t>SureFire</a:t>
            </a:r>
            <a:r>
              <a:rPr lang="en-GB" dirty="0">
                <a:latin typeface="Roboto" panose="02000000000000000000" pitchFamily="2" charset="0"/>
                <a:ea typeface="Roboto" panose="02000000000000000000" pitchFamily="2" charset="0"/>
              </a:rPr>
              <a:t> Report      </a:t>
            </a:r>
          </a:p>
          <a:p>
            <a:pPr>
              <a:lnSpc>
                <a:spcPct val="150000"/>
              </a:lnSpc>
            </a:pPr>
            <a:r>
              <a:rPr lang="en-CA" dirty="0" err="1">
                <a:latin typeface="Roboto" panose="02000000000000000000" pitchFamily="2" charset="0"/>
                <a:ea typeface="Roboto" panose="02000000000000000000" pitchFamily="2" charset="0"/>
              </a:rPr>
              <a:t>Jacoco</a:t>
            </a:r>
            <a:r>
              <a:rPr lang="en-CA" dirty="0">
                <a:latin typeface="Roboto" panose="02000000000000000000" pitchFamily="2" charset="0"/>
                <a:ea typeface="Roboto" panose="02000000000000000000" pitchFamily="2" charset="0"/>
              </a:rPr>
              <a:t> Coverage Report</a:t>
            </a:r>
            <a:r>
              <a:rPr lang="en-GB" dirty="0">
                <a:latin typeface="Roboto" panose="02000000000000000000" pitchFamily="2" charset="0"/>
                <a:ea typeface="Roboto" panose="02000000000000000000" pitchFamily="2" charset="0"/>
              </a:rPr>
              <a:t>                                      </a:t>
            </a:r>
          </a:p>
        </p:txBody>
      </p:sp>
      <p:sp>
        <p:nvSpPr>
          <p:cNvPr id="4" name="Title 1">
            <a:extLst>
              <a:ext uri="{FF2B5EF4-FFF2-40B4-BE49-F238E27FC236}">
                <a16:creationId xmlns:a16="http://schemas.microsoft.com/office/drawing/2014/main" id="{878078D4-99BB-45A8-AB3E-44BCCE86D38C}"/>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l"/>
            <a:r>
              <a:rPr lang="en-GB" sz="4400" b="1" dirty="0">
                <a:solidFill>
                  <a:srgbClr val="FF0000"/>
                </a:solidFill>
                <a:latin typeface="Roboto" panose="02000000000000000000" pitchFamily="2" charset="0"/>
                <a:ea typeface="Roboto" panose="02000000000000000000" pitchFamily="2" charset="0"/>
              </a:rPr>
              <a:t>Summary</a:t>
            </a:r>
          </a:p>
        </p:txBody>
      </p:sp>
    </p:spTree>
    <p:extLst>
      <p:ext uri="{BB962C8B-B14F-4D97-AF65-F5344CB8AC3E}">
        <p14:creationId xmlns:p14="http://schemas.microsoft.com/office/powerpoint/2010/main" val="245455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7D-E657-419F-AC12-1F5099FD50B8}"/>
              </a:ext>
            </a:extLst>
          </p:cNvPr>
          <p:cNvSpPr>
            <a:spLocks noGrp="1"/>
          </p:cNvSpPr>
          <p:nvPr>
            <p:ph type="title"/>
          </p:nvPr>
        </p:nvSpPr>
        <p:spPr>
          <a:xfrm>
            <a:off x="446314" y="1130060"/>
            <a:ext cx="11571515" cy="5434642"/>
          </a:xfrm>
        </p:spPr>
        <p:txBody>
          <a:bodyPr>
            <a:normAutofit fontScale="90000"/>
          </a:bodyPr>
          <a:lstStyle/>
          <a:p>
            <a:pPr>
              <a:lnSpc>
                <a:spcPct val="100000"/>
              </a:lnSpc>
              <a:spcBef>
                <a:spcPts val="600"/>
              </a:spcBef>
            </a:pPr>
            <a:r>
              <a:rPr lang="en-GB" sz="2800" b="1" dirty="0"/>
              <a:t>Objectives of the project:</a:t>
            </a:r>
            <a:b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br>
            <a: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a:t>
            </a:r>
            <a:r>
              <a:rPr lang="en-CA" sz="2800" dirty="0">
                <a:effectLst/>
                <a:latin typeface="Calibri" panose="020F0502020204030204" pitchFamily="34" charset="0"/>
                <a:ea typeface="Calibri" panose="020F0502020204030204" pitchFamily="34" charset="0"/>
                <a:cs typeface="Times New Roman" panose="02020603050405020304" pitchFamily="18" charset="0"/>
              </a:rPr>
              <a:t>The SafetyNet Alerts server starts.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●SafetyNet Alerts is developed with a Model-View-Controller architecture.</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are functional as well as the actuators: health, info, trace, and metrics.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log their requests and their responses. Log successful responses with the info level, log errors or exceptions on the error level, and log informative calculations or steps on the debug level.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 working Gradle or Maven build that executes unit tests and code coverage.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and any additional functionality have unit tests.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generates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SureFire</a:t>
            </a:r>
            <a:r>
              <a:rPr lang="en-CA" sz="2800" dirty="0">
                <a:effectLst/>
                <a:latin typeface="Calibri" panose="020F0502020204030204" pitchFamily="34" charset="0"/>
                <a:ea typeface="Calibri" panose="020F0502020204030204" pitchFamily="34" charset="0"/>
                <a:cs typeface="Times New Roman" panose="02020603050405020304" pitchFamily="18" charset="0"/>
              </a:rPr>
              <a:t> test report of the JUnit test results.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includes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JaCoCo</a:t>
            </a:r>
            <a:r>
              <a:rPr lang="en-CA" sz="2800" dirty="0">
                <a:effectLst/>
                <a:latin typeface="Calibri" panose="020F0502020204030204" pitchFamily="34" charset="0"/>
                <a:ea typeface="Calibri" panose="020F0502020204030204" pitchFamily="34" charset="0"/>
                <a:cs typeface="Times New Roman" panose="02020603050405020304" pitchFamily="18" charset="0"/>
              </a:rPr>
              <a:t> unit test coverage report and archives a code coverage of 80%.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br>
            <a:endParaRPr lang="en-CA" sz="2800" dirty="0"/>
          </a:p>
        </p:txBody>
      </p:sp>
      <p:sp>
        <p:nvSpPr>
          <p:cNvPr id="3" name="Content Placeholder 2">
            <a:extLst>
              <a:ext uri="{FF2B5EF4-FFF2-40B4-BE49-F238E27FC236}">
                <a16:creationId xmlns:a16="http://schemas.microsoft.com/office/drawing/2014/main" id="{D9878C52-5096-468D-88A6-4533F13D4B40}"/>
              </a:ext>
            </a:extLst>
          </p:cNvPr>
          <p:cNvSpPr>
            <a:spLocks noGrp="1"/>
          </p:cNvSpPr>
          <p:nvPr>
            <p:ph idx="1"/>
          </p:nvPr>
        </p:nvSpPr>
        <p:spPr>
          <a:xfrm>
            <a:off x="640820" y="232853"/>
            <a:ext cx="10515600" cy="1463675"/>
          </a:xfrm>
        </p:spPr>
        <p:txBody>
          <a:bodyPr>
            <a:noAutofit/>
          </a:bodyPr>
          <a:lstStyle/>
          <a:p>
            <a:pPr marL="0" indent="0" algn="ctr">
              <a:buNone/>
            </a:pP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main goal of the project is to develop an application that </a:t>
            </a:r>
            <a:r>
              <a:rPr lang="en-CA" b="1" i="0" dirty="0">
                <a:solidFill>
                  <a:srgbClr val="FF0000"/>
                </a:solidFill>
                <a:effectLst/>
                <a:latin typeface="-apple-system"/>
              </a:rPr>
              <a:t>manage the information about a population</a:t>
            </a: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a:t>
            </a:r>
            <a:endParaRPr lang="en-CA" b="1" dirty="0">
              <a:solidFill>
                <a:srgbClr val="FF0000"/>
              </a:solidFill>
            </a:endParaRPr>
          </a:p>
        </p:txBody>
      </p:sp>
    </p:spTree>
    <p:extLst>
      <p:ext uri="{BB962C8B-B14F-4D97-AF65-F5344CB8AC3E}">
        <p14:creationId xmlns:p14="http://schemas.microsoft.com/office/powerpoint/2010/main" val="37785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B59-4957-4BA4-BC47-0EF4724971BD}"/>
              </a:ext>
            </a:extLst>
          </p:cNvPr>
          <p:cNvSpPr>
            <a:spLocks noGrp="1"/>
          </p:cNvSpPr>
          <p:nvPr>
            <p:ph type="title"/>
          </p:nvPr>
        </p:nvSpPr>
        <p:spPr>
          <a:xfrm>
            <a:off x="2190607" y="145120"/>
            <a:ext cx="7810786" cy="652792"/>
          </a:xfrm>
        </p:spPr>
        <p:txBody>
          <a:bodyPr>
            <a:noAutofit/>
          </a:bodyPr>
          <a:lstStyle/>
          <a:p>
            <a:r>
              <a:rPr lang="en-CA" b="1" dirty="0">
                <a:solidFill>
                  <a:srgbClr val="FF0000"/>
                </a:solidFill>
              </a:rPr>
              <a:t>URLs that application should serve </a:t>
            </a:r>
          </a:p>
        </p:txBody>
      </p:sp>
      <p:sp>
        <p:nvSpPr>
          <p:cNvPr id="3" name="Content Placeholder 2">
            <a:extLst>
              <a:ext uri="{FF2B5EF4-FFF2-40B4-BE49-F238E27FC236}">
                <a16:creationId xmlns:a16="http://schemas.microsoft.com/office/drawing/2014/main" id="{38CACDA4-920C-4659-9441-5F0040F46D03}"/>
              </a:ext>
            </a:extLst>
          </p:cNvPr>
          <p:cNvSpPr>
            <a:spLocks noGrp="1"/>
          </p:cNvSpPr>
          <p:nvPr>
            <p:ph idx="1"/>
          </p:nvPr>
        </p:nvSpPr>
        <p:spPr>
          <a:xfrm>
            <a:off x="222263" y="729160"/>
            <a:ext cx="11601180" cy="5983720"/>
          </a:xfrm>
        </p:spPr>
        <p:txBody>
          <a:bodyPr>
            <a:normAutofit lnSpcReduction="10000"/>
          </a:bodyPr>
          <a:lstStyle/>
          <a:p>
            <a:pPr marL="0" indent="0">
              <a:lnSpc>
                <a:spcPct val="120000"/>
              </a:lnSpc>
              <a:spcBef>
                <a:spcPts val="0"/>
              </a:spcBef>
              <a:buNone/>
            </a:pPr>
            <a:r>
              <a:rPr lang="en-CA" sz="2400" b="1" dirty="0"/>
              <a:t>1. http://localhost:8080/firestation?stationNumber=&lt;station_number&gt;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people serviced by the corresponding fire station. So if of children (anyone aged 18 or younger).  </a:t>
            </a:r>
            <a:r>
              <a:rPr lang="en-CA" sz="1300" b="1" dirty="0">
                <a:latin typeface="Roboto" panose="02000000000000000000" pitchFamily="2" charset="0"/>
                <a:ea typeface="Roboto" panose="02000000000000000000" pitchFamily="2" charset="0"/>
              </a:rPr>
              <a:t>  </a:t>
            </a:r>
            <a:r>
              <a:rPr lang="en-CA" sz="1300" dirty="0">
                <a:latin typeface="Roboto" panose="02000000000000000000" pitchFamily="2" charset="0"/>
                <a:ea typeface="Roboto" panose="02000000000000000000" pitchFamily="2" charset="0"/>
                <a:cs typeface="Times New Roman" panose="02020603050405020304" pitchFamily="18" charset="0"/>
              </a:rPr>
              <a:t>station number = 1, it should return the people serviced by station number 1. The list of people should include these specific pieces of information: first name, last name, address, phone number. As well, it should provide a summary of the number of adults in the service area and the number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2. http://localhost:8080/childAlert?address=&lt;address&gt;</a:t>
            </a:r>
          </a:p>
          <a:p>
            <a:pPr marL="0" indent="0">
              <a:lnSpc>
                <a:spcPct val="120000"/>
              </a:lnSpc>
              <a:spcBef>
                <a:spcPts val="0"/>
              </a:spcBef>
              <a:buNone/>
            </a:pPr>
            <a:r>
              <a:rPr lang="en-CA" sz="1300" b="1" dirty="0">
                <a:latin typeface="Roboto" panose="02000000000000000000" pitchFamily="2" charset="0"/>
                <a:ea typeface="Roboto" panose="02000000000000000000" pitchFamily="2" charset="0"/>
              </a:rPr>
              <a:t>  </a:t>
            </a:r>
            <a:r>
              <a:rPr lang="en-CA" sz="1300" dirty="0">
                <a:effectLst/>
                <a:latin typeface="Roboto" panose="02000000000000000000" pitchFamily="2" charset="0"/>
                <a:ea typeface="Roboto" panose="02000000000000000000" pitchFamily="2" charset="0"/>
                <a:cs typeface="Times New Roman" panose="02020603050405020304" pitchFamily="18" charset="0"/>
              </a:rPr>
              <a:t> This URL should return a list of children (anyone under the age of 18) at that address. The list should include the first and last name of each child, the child’s age, and a list of other persons living at that address. If there are no children at the address, then this URL can return an empty string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3. http://localhost:8080/phoneAlert?firestation=&lt;firestation_number&gt;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phone numbers of each person within the fire station’s jurisdiction. We’ll use this to send emergency text messages to specific households. </a:t>
            </a:r>
          </a:p>
          <a:p>
            <a:pPr marL="0" indent="0">
              <a:lnSpc>
                <a:spcPct val="120000"/>
              </a:lnSpc>
              <a:spcBef>
                <a:spcPts val="0"/>
              </a:spcBef>
              <a:buNone/>
            </a:pPr>
            <a:r>
              <a:rPr lang="en-CA" sz="2400" b="1" dirty="0"/>
              <a:t>4. http://localhost:8080/fire?address=&lt;address&gt;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the fire station number that services the provided address as well as a list of all of the people living at the address. This list should include each person’s name, phone number, age, medications with dosage, and allergies.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5. http://localhost:8080/flood/stations?stations=&lt;a list of </a:t>
            </a:r>
            <a:r>
              <a:rPr lang="en-CA" sz="2400" b="1" dirty="0" err="1"/>
              <a:t>station_numbers</a:t>
            </a:r>
            <a:r>
              <a:rPr lang="en-CA" sz="2400" b="1" dirty="0"/>
              <a:t>&gt;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a list of all the households in each fire station’s jurisdiction. This list needs to group people by household address, include name, phone number, and age of each person, and  any medications (with dosages) and allergies beside each person’s name.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6. http://localhost:8080/personInfo?firstName=&lt;firstName&gt;&amp;lastName=&lt;lastName&gt;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the person’s name, address, age, email, list of medications with dosages and allergies. If there is more than one person with the same name, this URL should return all of them.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7. http://localhost:8080/communityEmail?city=&lt;city&gt; </a:t>
            </a:r>
          </a:p>
          <a:p>
            <a:pPr marL="0" indent="0">
              <a:lnSpc>
                <a:spcPct val="120000"/>
              </a:lnSpc>
              <a:spcBef>
                <a:spcPts val="0"/>
              </a:spcBef>
              <a:buNone/>
            </a:pPr>
            <a:r>
              <a:rPr lang="en-CA" sz="1300" dirty="0">
                <a:effectLst/>
                <a:latin typeface="Roboto" panose="02000000000000000000" pitchFamily="2" charset="0"/>
                <a:ea typeface="Calibri" panose="020F0502020204030204" pitchFamily="34" charset="0"/>
                <a:cs typeface="Times New Roman" panose="02020603050405020304" pitchFamily="18" charset="0"/>
              </a:rPr>
              <a:t>This will return the email addresses of all of the people in the city.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8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476-CB58-4218-85EB-4157CBA2A063}"/>
              </a:ext>
            </a:extLst>
          </p:cNvPr>
          <p:cNvSpPr>
            <a:spLocks noGrp="1"/>
          </p:cNvSpPr>
          <p:nvPr>
            <p:ph type="title"/>
          </p:nvPr>
        </p:nvSpPr>
        <p:spPr/>
        <p:txBody>
          <a:bodyPr>
            <a:normAutofit/>
          </a:bodyPr>
          <a:lstStyle/>
          <a:p>
            <a:pPr algn="ct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Update and manipulate </a:t>
            </a:r>
            <a:r>
              <a:rPr lang="en-CA" sz="3200" b="1" dirty="0" err="1">
                <a:solidFill>
                  <a:srgbClr val="FF0000"/>
                </a:solidFill>
                <a:effectLst/>
                <a:latin typeface="Roboto" panose="02000000000000000000" pitchFamily="2" charset="0"/>
                <a:ea typeface="Calibri" panose="020F0502020204030204" pitchFamily="34" charset="0"/>
                <a:cs typeface="Times New Roman" panose="02020603050405020304" pitchFamily="18" charset="0"/>
              </a:rPr>
              <a:t>SafetyNetAlert</a:t>
            </a: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data</a:t>
            </a:r>
            <a:endParaRPr lang="en-CA" sz="3200" b="1" dirty="0">
              <a:solidFill>
                <a:srgbClr val="FF0000"/>
              </a:solidFill>
            </a:endParaRPr>
          </a:p>
        </p:txBody>
      </p:sp>
      <p:sp>
        <p:nvSpPr>
          <p:cNvPr id="3" name="Content Placeholder 2">
            <a:extLst>
              <a:ext uri="{FF2B5EF4-FFF2-40B4-BE49-F238E27FC236}">
                <a16:creationId xmlns:a16="http://schemas.microsoft.com/office/drawing/2014/main" id="{CE84A799-E491-41B7-9469-C9F118FC6EF2}"/>
              </a:ext>
            </a:extLst>
          </p:cNvPr>
          <p:cNvSpPr>
            <a:spLocks noGrp="1"/>
          </p:cNvSpPr>
          <p:nvPr>
            <p:ph idx="1"/>
          </p:nvPr>
        </p:nvSpPr>
        <p:spPr/>
        <p:txBody>
          <a:bodyPr>
            <a:normAutofit/>
          </a:bodyPr>
          <a:lstStyle/>
          <a:p>
            <a:pPr marL="0" indent="0">
              <a:buNone/>
            </a:pPr>
            <a:r>
              <a:rPr lang="en-CA" sz="2400" dirty="0">
                <a:effectLst/>
                <a:latin typeface="Roboto" panose="02000000000000000000" pitchFamily="2" charset="0"/>
                <a:ea typeface="Calibri" panose="020F0502020204030204" pitchFamily="34" charset="0"/>
                <a:cs typeface="Times New Roman" panose="02020603050405020304" pitchFamily="18" charset="0"/>
              </a:rPr>
              <a:t>These endpoints provide the following via Http Post/Put/Delete methods</a:t>
            </a:r>
            <a:endParaRPr lang="en-CA" sz="2400" b="1" dirty="0">
              <a:effectLst/>
              <a:latin typeface="Roboto" panose="02000000000000000000" pitchFamily="2"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http://localhost:8080/person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http://localhost:8080/firestation </a:t>
            </a: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http://localhost:8080/medicalRecord</a:t>
            </a:r>
            <a:r>
              <a:rPr lang="en-CA" sz="2400" dirty="0">
                <a:effectLst/>
                <a:latin typeface="Roboto" panose="02000000000000000000" pitchFamily="2" charset="0"/>
                <a:ea typeface="Calibri" panose="020F0502020204030204" pitchFamily="34" charset="0"/>
                <a:cs typeface="Times New Roman" panose="02020603050405020304" pitchFamily="18" charset="0"/>
              </a:rPr>
              <a:t> </a:t>
            </a:r>
            <a:endParaRPr lang="en-CA" sz="2400" dirty="0"/>
          </a:p>
        </p:txBody>
      </p:sp>
    </p:spTree>
    <p:extLst>
      <p:ext uri="{BB962C8B-B14F-4D97-AF65-F5344CB8AC3E}">
        <p14:creationId xmlns:p14="http://schemas.microsoft.com/office/powerpoint/2010/main" val="43082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94A5-D070-4C29-8395-27202E033875}"/>
              </a:ext>
            </a:extLst>
          </p:cNvPr>
          <p:cNvSpPr>
            <a:spLocks noGrp="1"/>
          </p:cNvSpPr>
          <p:nvPr>
            <p:ph type="title"/>
          </p:nvPr>
        </p:nvSpPr>
        <p:spPr>
          <a:xfrm>
            <a:off x="838200" y="365125"/>
            <a:ext cx="10515600" cy="1325563"/>
          </a:xfrm>
        </p:spPr>
        <p:txBody>
          <a:bodyPr>
            <a:normAutofit/>
          </a:bodyPr>
          <a:lstStyle/>
          <a:p>
            <a:r>
              <a:rPr lang="en-CA" sz="4800" b="1" dirty="0" err="1">
                <a:solidFill>
                  <a:srgbClr val="FF0000"/>
                </a:solidFill>
              </a:rPr>
              <a:t>Surefire</a:t>
            </a:r>
            <a:r>
              <a:rPr lang="en-CA" sz="4800" b="1" dirty="0">
                <a:solidFill>
                  <a:srgbClr val="FF0000"/>
                </a:solidFill>
              </a:rPr>
              <a:t> Report</a:t>
            </a:r>
          </a:p>
        </p:txBody>
      </p:sp>
      <p:pic>
        <p:nvPicPr>
          <p:cNvPr id="7" name="Content Placeholder 6">
            <a:extLst>
              <a:ext uri="{FF2B5EF4-FFF2-40B4-BE49-F238E27FC236}">
                <a16:creationId xmlns:a16="http://schemas.microsoft.com/office/drawing/2014/main" id="{772FB180-0DAC-4A4C-9FD1-EB9F3BCABF88}"/>
              </a:ext>
            </a:extLst>
          </p:cNvPr>
          <p:cNvPicPr>
            <a:picLocks noGrp="1" noChangeAspect="1"/>
          </p:cNvPicPr>
          <p:nvPr>
            <p:ph idx="1"/>
          </p:nvPr>
        </p:nvPicPr>
        <p:blipFill rotWithShape="1">
          <a:blip r:embed="rId2"/>
          <a:srcRect l="31860" t="16131" r="31564" b="10483"/>
          <a:stretch/>
        </p:blipFill>
        <p:spPr>
          <a:xfrm>
            <a:off x="5514815" y="268177"/>
            <a:ext cx="5838985" cy="6589823"/>
          </a:xfrm>
        </p:spPr>
      </p:pic>
    </p:spTree>
    <p:extLst>
      <p:ext uri="{BB962C8B-B14F-4D97-AF65-F5344CB8AC3E}">
        <p14:creationId xmlns:p14="http://schemas.microsoft.com/office/powerpoint/2010/main" val="286105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39CDE7-316B-4C00-A4A0-4EEF602EE710}"/>
              </a:ext>
            </a:extLst>
          </p:cNvPr>
          <p:cNvSpPr>
            <a:spLocks noGrp="1"/>
          </p:cNvSpPr>
          <p:nvPr>
            <p:ph type="title"/>
          </p:nvPr>
        </p:nvSpPr>
        <p:spPr>
          <a:xfrm>
            <a:off x="544286" y="491001"/>
            <a:ext cx="10515600" cy="374699"/>
          </a:xfrm>
        </p:spPr>
        <p:txBody>
          <a:bodyPr>
            <a:normAutofit fontScale="90000"/>
          </a:bodyPr>
          <a:lstStyle/>
          <a:p>
            <a:r>
              <a:rPr lang="en-CA" b="1" dirty="0" err="1">
                <a:solidFill>
                  <a:srgbClr val="FF0000"/>
                </a:solidFill>
              </a:rPr>
              <a:t>Jacoco</a:t>
            </a:r>
            <a:r>
              <a:rPr lang="en-CA" b="1" dirty="0">
                <a:solidFill>
                  <a:srgbClr val="FF0000"/>
                </a:solidFill>
              </a:rPr>
              <a:t> Coverage Report</a:t>
            </a:r>
          </a:p>
        </p:txBody>
      </p:sp>
      <p:pic>
        <p:nvPicPr>
          <p:cNvPr id="4" name="Picture 3">
            <a:extLst>
              <a:ext uri="{FF2B5EF4-FFF2-40B4-BE49-F238E27FC236}">
                <a16:creationId xmlns:a16="http://schemas.microsoft.com/office/drawing/2014/main" id="{B1C0FE7C-1E24-4AD5-8742-A437BB2D33A9}"/>
              </a:ext>
            </a:extLst>
          </p:cNvPr>
          <p:cNvPicPr>
            <a:picLocks noChangeAspect="1"/>
          </p:cNvPicPr>
          <p:nvPr/>
        </p:nvPicPr>
        <p:blipFill rotWithShape="1">
          <a:blip r:embed="rId3"/>
          <a:srcRect l="732" t="9593" r="40366" b="67642"/>
          <a:stretch/>
        </p:blipFill>
        <p:spPr>
          <a:xfrm>
            <a:off x="356839" y="1382752"/>
            <a:ext cx="11182438" cy="2430965"/>
          </a:xfrm>
          <a:prstGeom prst="rect">
            <a:avLst/>
          </a:prstGeom>
        </p:spPr>
      </p:pic>
    </p:spTree>
    <p:extLst>
      <p:ext uri="{BB962C8B-B14F-4D97-AF65-F5344CB8AC3E}">
        <p14:creationId xmlns:p14="http://schemas.microsoft.com/office/powerpoint/2010/main" val="36466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3183</TotalTime>
  <Words>707</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Inter</vt:lpstr>
      <vt:lpstr>Roboto</vt:lpstr>
      <vt:lpstr>Office Theme</vt:lpstr>
      <vt:lpstr>  Project 5</vt:lpstr>
      <vt:lpstr>Summary</vt:lpstr>
      <vt:lpstr>Objectives of the project:  ●The SafetyNet Alerts server starts.  ●SafetyNet Alerts is developed with a Model-View-Controller architecture. ●All URL endpoints are functional as well as the actuators: health, info, trace, and metrics.   ●All URL endpoints log their requests and their responses. Log successful responses with the info level, log errors or exceptions on the error level, and log informative calculations or steps on the debug level.  ●A working Gradle or Maven build that executes unit tests and code coverage.   ●All URL endpoints and any additional functionality have unit tests.  ●The build generates a SureFire test report of the JUnit test results.  ●The build includes a JaCoCo unit test coverage report and archives a code coverage of 80%.    </vt:lpstr>
      <vt:lpstr>URLs that application should serve </vt:lpstr>
      <vt:lpstr>Update and manipulate SafetyNetAlert data</vt:lpstr>
      <vt:lpstr>Surefire Report</vt:lpstr>
      <vt:lpstr>Jacoco Coverage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ihor nikolaienko</dc:creator>
  <cp:lastModifiedBy>ihor nikolaienko</cp:lastModifiedBy>
  <cp:revision>8</cp:revision>
  <dcterms:created xsi:type="dcterms:W3CDTF">2023-10-10T01:44:22Z</dcterms:created>
  <dcterms:modified xsi:type="dcterms:W3CDTF">2023-10-20T05:51:57Z</dcterms:modified>
</cp:coreProperties>
</file>