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4" r:id="rId3"/>
    <p:sldId id="257" r:id="rId4"/>
    <p:sldId id="261" r:id="rId5"/>
    <p:sldId id="262" r:id="rId6"/>
    <p:sldId id="258"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2"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BED0-5D94-4216-8FAC-1E2CA02CBF52}" type="datetimeFigureOut">
              <a:rPr lang="en-CA" smtClean="0"/>
              <a:t>2023-10-11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D30C9-485B-4827-A760-A4907A5B52C1}" type="slidenum">
              <a:rPr lang="en-CA" smtClean="0"/>
              <a:t>‹#›</a:t>
            </a:fld>
            <a:endParaRPr lang="en-CA"/>
          </a:p>
        </p:txBody>
      </p:sp>
    </p:spTree>
    <p:extLst>
      <p:ext uri="{BB962C8B-B14F-4D97-AF65-F5344CB8AC3E}">
        <p14:creationId xmlns:p14="http://schemas.microsoft.com/office/powerpoint/2010/main" val="2772867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BAD30C9-485B-4827-A760-A4907A5B52C1}" type="slidenum">
              <a:rPr lang="en-CA" smtClean="0"/>
              <a:t>7</a:t>
            </a:fld>
            <a:endParaRPr lang="en-CA"/>
          </a:p>
        </p:txBody>
      </p:sp>
    </p:spTree>
    <p:extLst>
      <p:ext uri="{BB962C8B-B14F-4D97-AF65-F5344CB8AC3E}">
        <p14:creationId xmlns:p14="http://schemas.microsoft.com/office/powerpoint/2010/main" val="800050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FB51-B203-4D48-B557-42D3F140E8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1997762-271E-4921-9468-8C27ABA88A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3858627-81CC-4A44-A241-96184B0F4846}"/>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5" name="Footer Placeholder 4">
            <a:extLst>
              <a:ext uri="{FF2B5EF4-FFF2-40B4-BE49-F238E27FC236}">
                <a16:creationId xmlns:a16="http://schemas.microsoft.com/office/drawing/2014/main" id="{67EAB652-5C31-4765-91A5-0D401431BB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DBD2246-4239-47BF-AA0F-ABC7AC1776B6}"/>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427042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847C-81B2-4AB8-BF08-F1686AF5A70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C1BCE88-0678-4679-8E0E-9839B82E1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ABE338B-E674-41A1-9836-654B890AA0DA}"/>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5" name="Footer Placeholder 4">
            <a:extLst>
              <a:ext uri="{FF2B5EF4-FFF2-40B4-BE49-F238E27FC236}">
                <a16:creationId xmlns:a16="http://schemas.microsoft.com/office/drawing/2014/main" id="{8345E79D-99C7-42F9-9EE6-B39DF4A84E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3F88F2-AE8D-47A0-B8A7-EB35438E4565}"/>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59900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89AEC7-FC07-423E-B698-22E8639D86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86A40B-6FC7-4564-8276-165EC440A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A39F0B-F49C-4B1E-A62A-59BCD9FE97E6}"/>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5" name="Footer Placeholder 4">
            <a:extLst>
              <a:ext uri="{FF2B5EF4-FFF2-40B4-BE49-F238E27FC236}">
                <a16:creationId xmlns:a16="http://schemas.microsoft.com/office/drawing/2014/main" id="{644DFA2A-3B2E-4FD4-95CF-01D04B051C5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702A6DC-650C-4C34-A7AA-166DF6B0F96E}"/>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389122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38D9-85DD-4E2C-B2E8-D57BCD0D84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3B3541-31FE-49ED-BC93-65326B8286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D3437B-9F09-49AD-A879-5AF43EA13BE5}"/>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5" name="Footer Placeholder 4">
            <a:extLst>
              <a:ext uri="{FF2B5EF4-FFF2-40B4-BE49-F238E27FC236}">
                <a16:creationId xmlns:a16="http://schemas.microsoft.com/office/drawing/2014/main" id="{60E11488-A037-40CA-9426-2134C4B91C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B3FFB1-2352-426F-AD97-B988183E83DE}"/>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56233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0868-08BA-4AC3-948E-90B575307E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7CAFEF3-0EDB-4F8F-8E5B-05EA17A15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BB66F1-43A9-4B66-9A6A-1F32660BAE12}"/>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5" name="Footer Placeholder 4">
            <a:extLst>
              <a:ext uri="{FF2B5EF4-FFF2-40B4-BE49-F238E27FC236}">
                <a16:creationId xmlns:a16="http://schemas.microsoft.com/office/drawing/2014/main" id="{E9E8DBCF-49C5-4C07-A88C-D11C455F20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2F8AB6-FB2A-47C4-8DD9-2C181A756FB1}"/>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401926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0763-3C0A-47F3-BA58-1472D050BEB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7EEE3C-A52D-4798-9A1C-DC8988460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4179950-3132-488E-8901-32C0AD9D2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577F08A-7593-414E-B135-BE90252B175E}"/>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6" name="Footer Placeholder 5">
            <a:extLst>
              <a:ext uri="{FF2B5EF4-FFF2-40B4-BE49-F238E27FC236}">
                <a16:creationId xmlns:a16="http://schemas.microsoft.com/office/drawing/2014/main" id="{F7229C4A-BFB3-407E-9EAA-31CB6624FDA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B0FB60A-70A9-4760-8FE4-1EA63E55F650}"/>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13812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0065-D693-47EF-9ABB-38469320F90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BADEFEC-B67C-4745-A367-F9BEF4EC43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2EA9D8-A02A-4B9E-9A95-C422A6880B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A54C83B-BB3A-4F14-BCBD-46CB25F937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F07247-979F-434F-A743-8F8CB4884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0FA398C-D3ED-4D73-A25B-04441A5BD399}"/>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8" name="Footer Placeholder 7">
            <a:extLst>
              <a:ext uri="{FF2B5EF4-FFF2-40B4-BE49-F238E27FC236}">
                <a16:creationId xmlns:a16="http://schemas.microsoft.com/office/drawing/2014/main" id="{6968DD80-E9A7-4A7D-A606-85C59111D2F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C31E02C-EDAD-4CD6-A72E-4457BCC85592}"/>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1742345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699B-EE72-48A1-B68D-A7FBF5AD914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0783E79-3957-4559-BCFF-523E3B9D6EE5}"/>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4" name="Footer Placeholder 3">
            <a:extLst>
              <a:ext uri="{FF2B5EF4-FFF2-40B4-BE49-F238E27FC236}">
                <a16:creationId xmlns:a16="http://schemas.microsoft.com/office/drawing/2014/main" id="{B1A98A9F-8EB5-4E80-9511-B15BD445CD4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7BDCDE8-3C1B-41EF-A8E2-4DE8233CA709}"/>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78463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6056F-991D-4C95-8233-0DF1DBE28E68}"/>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3" name="Footer Placeholder 2">
            <a:extLst>
              <a:ext uri="{FF2B5EF4-FFF2-40B4-BE49-F238E27FC236}">
                <a16:creationId xmlns:a16="http://schemas.microsoft.com/office/drawing/2014/main" id="{B81166DA-94E0-42E5-9EF3-FDEB50E158A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9E89AA4-B466-440E-82F6-27DA46B5B9E4}"/>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192827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2C0B-8713-4020-A4DF-C3A56671C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2CEF506-53A3-488F-8C91-F146A350FF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CFB8412-A85B-4299-865F-6E8C8E5B3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6DFA3-70F4-4B4F-A4DC-F1700EAC53ED}"/>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6" name="Footer Placeholder 5">
            <a:extLst>
              <a:ext uri="{FF2B5EF4-FFF2-40B4-BE49-F238E27FC236}">
                <a16:creationId xmlns:a16="http://schemas.microsoft.com/office/drawing/2014/main" id="{097BE0BF-3CF7-487C-83DE-4AC8D8569EA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928D042-B20D-460F-8465-02CB8CEE519E}"/>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376001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2535-730C-4BFD-A4D7-588F33A1A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F6E1676-D3CE-4BD8-AAE6-897308ADC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994929C-E3F6-4C94-8791-EE9240A4E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56E72-3A92-45F8-98FF-607F938AE42F}"/>
              </a:ext>
            </a:extLst>
          </p:cNvPr>
          <p:cNvSpPr>
            <a:spLocks noGrp="1"/>
          </p:cNvSpPr>
          <p:nvPr>
            <p:ph type="dt" sz="half" idx="10"/>
          </p:nvPr>
        </p:nvSpPr>
        <p:spPr/>
        <p:txBody>
          <a:bodyPr/>
          <a:lstStyle/>
          <a:p>
            <a:fld id="{16D60063-6AE4-44D2-ADEC-433F95611D31}" type="datetimeFigureOut">
              <a:rPr lang="en-CA" smtClean="0"/>
              <a:t>2023-10-11</a:t>
            </a:fld>
            <a:endParaRPr lang="en-CA"/>
          </a:p>
        </p:txBody>
      </p:sp>
      <p:sp>
        <p:nvSpPr>
          <p:cNvPr id="6" name="Footer Placeholder 5">
            <a:extLst>
              <a:ext uri="{FF2B5EF4-FFF2-40B4-BE49-F238E27FC236}">
                <a16:creationId xmlns:a16="http://schemas.microsoft.com/office/drawing/2014/main" id="{DCCE06C7-67E8-460F-8D0E-AC8FB7DEA86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63E927-A4B1-4E87-BD1C-A773685EB868}"/>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5407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7289EC-BE70-437C-A502-964DF3A65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A0A10B1-F192-4EDB-8B82-D629F55A6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00BC67-9E7C-4E0C-BA28-F4A151908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0063-6AE4-44D2-ADEC-433F95611D31}" type="datetimeFigureOut">
              <a:rPr lang="en-CA" smtClean="0"/>
              <a:t>2023-10-11</a:t>
            </a:fld>
            <a:endParaRPr lang="en-CA"/>
          </a:p>
        </p:txBody>
      </p:sp>
      <p:sp>
        <p:nvSpPr>
          <p:cNvPr id="5" name="Footer Placeholder 4">
            <a:extLst>
              <a:ext uri="{FF2B5EF4-FFF2-40B4-BE49-F238E27FC236}">
                <a16:creationId xmlns:a16="http://schemas.microsoft.com/office/drawing/2014/main" id="{02097DEA-2A34-4A96-8CC2-9CD56AC4FB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E7AA838-EB0D-4A0F-9455-FE382A0DD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6A00C-5BDD-4638-83B5-208A125FF7F4}" type="slidenum">
              <a:rPr lang="en-CA" smtClean="0"/>
              <a:t>‹#›</a:t>
            </a:fld>
            <a:endParaRPr lang="en-CA"/>
          </a:p>
        </p:txBody>
      </p:sp>
    </p:spTree>
    <p:extLst>
      <p:ext uri="{BB962C8B-B14F-4D97-AF65-F5344CB8AC3E}">
        <p14:creationId xmlns:p14="http://schemas.microsoft.com/office/powerpoint/2010/main" val="24173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user.oc-static.com/upload/2019/10/10/157071519688_SafetyNetLogo.jp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892B-F8B6-4B72-8ACA-5D6AF3EA383B}"/>
              </a:ext>
            </a:extLst>
          </p:cNvPr>
          <p:cNvSpPr>
            <a:spLocks noGrp="1"/>
          </p:cNvSpPr>
          <p:nvPr>
            <p:ph type="ctrTitle"/>
          </p:nvPr>
        </p:nvSpPr>
        <p:spPr>
          <a:xfrm>
            <a:off x="1524000" y="3429000"/>
            <a:ext cx="9144000" cy="904786"/>
          </a:xfrm>
        </p:spPr>
        <p:txBody>
          <a:bodyPr>
            <a:normAutofit fontScale="90000"/>
          </a:bodyPr>
          <a:lstStyle/>
          <a:p>
            <a:br>
              <a:rPr lang="en-CA" b="1" dirty="0"/>
            </a:br>
            <a:br>
              <a:rPr lang="en-CA" b="1" dirty="0"/>
            </a:br>
            <a:r>
              <a:rPr lang="en-CA" b="1" dirty="0"/>
              <a:t>Project 5</a:t>
            </a:r>
          </a:p>
        </p:txBody>
      </p:sp>
      <p:sp>
        <p:nvSpPr>
          <p:cNvPr id="3" name="Subtitle 2">
            <a:extLst>
              <a:ext uri="{FF2B5EF4-FFF2-40B4-BE49-F238E27FC236}">
                <a16:creationId xmlns:a16="http://schemas.microsoft.com/office/drawing/2014/main" id="{D5C94BBA-04D3-40EB-8AAA-6CED9E5209E1}"/>
              </a:ext>
            </a:extLst>
          </p:cNvPr>
          <p:cNvSpPr>
            <a:spLocks noGrp="1"/>
          </p:cNvSpPr>
          <p:nvPr>
            <p:ph type="subTitle" idx="1"/>
          </p:nvPr>
        </p:nvSpPr>
        <p:spPr>
          <a:xfrm>
            <a:off x="1444616" y="4995024"/>
            <a:ext cx="9302767" cy="984930"/>
          </a:xfrm>
        </p:spPr>
        <p:txBody>
          <a:bodyPr/>
          <a:lstStyle/>
          <a:p>
            <a:pPr algn="l"/>
            <a:r>
              <a:rPr lang="en-CA" sz="3200" b="1" i="0" dirty="0">
                <a:solidFill>
                  <a:srgbClr val="271A38"/>
                </a:solidFill>
                <a:effectLst/>
                <a:latin typeface="Inter"/>
              </a:rPr>
              <a:t>Create Your First Java Web Application From Scratch!</a:t>
            </a:r>
          </a:p>
          <a:p>
            <a:endParaRPr lang="en-CA" dirty="0"/>
          </a:p>
        </p:txBody>
      </p:sp>
      <p:pic>
        <p:nvPicPr>
          <p:cNvPr id="4" name="Picture 2" descr="Logo SafetyNet">
            <a:hlinkClick r:id="rId2"/>
            <a:extLst>
              <a:ext uri="{FF2B5EF4-FFF2-40B4-BE49-F238E27FC236}">
                <a16:creationId xmlns:a16="http://schemas.microsoft.com/office/drawing/2014/main" id="{18F6BB27-0858-4779-A76E-936FF55FDA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770" y="277071"/>
            <a:ext cx="2184460" cy="257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38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27FA0-70A9-4DC5-900A-686A4E85A77D}"/>
              </a:ext>
            </a:extLst>
          </p:cNvPr>
          <p:cNvSpPr>
            <a:spLocks noGrp="1"/>
          </p:cNvSpPr>
          <p:nvPr>
            <p:ph idx="1"/>
          </p:nvPr>
        </p:nvSpPr>
        <p:spPr/>
        <p:txBody>
          <a:bodyPr/>
          <a:lstStyle/>
          <a:p>
            <a:pPr>
              <a:lnSpc>
                <a:spcPct val="150000"/>
              </a:lnSpc>
            </a:pPr>
            <a:r>
              <a:rPr lang="en-GB" dirty="0">
                <a:latin typeface="Roboto" panose="02000000000000000000" pitchFamily="2" charset="0"/>
                <a:ea typeface="Roboto" panose="02000000000000000000" pitchFamily="2" charset="0"/>
              </a:rPr>
              <a:t>Objective of the project</a:t>
            </a:r>
          </a:p>
          <a:p>
            <a:pPr lvl="1">
              <a:lnSpc>
                <a:spcPct val="150000"/>
              </a:lnSpc>
            </a:pPr>
            <a:r>
              <a:rPr lang="en-GB" dirty="0">
                <a:latin typeface="Roboto" panose="02000000000000000000" pitchFamily="2" charset="0"/>
                <a:ea typeface="Roboto" panose="02000000000000000000" pitchFamily="2" charset="0"/>
              </a:rPr>
              <a:t>Project Requirements </a:t>
            </a:r>
          </a:p>
          <a:p>
            <a:pPr>
              <a:lnSpc>
                <a:spcPct val="150000"/>
              </a:lnSpc>
            </a:pPr>
            <a:r>
              <a:rPr lang="en-CA" sz="2800" dirty="0">
                <a:latin typeface="Roboto" panose="02000000000000000000" pitchFamily="2" charset="0"/>
                <a:ea typeface="Roboto" panose="02000000000000000000" pitchFamily="2" charset="0"/>
              </a:rPr>
              <a:t>URLs that application should serve</a:t>
            </a:r>
          </a:p>
          <a:p>
            <a:pPr>
              <a:lnSpc>
                <a:spcPct val="150000"/>
              </a:lnSpc>
            </a:pPr>
            <a:r>
              <a:rPr lang="en-CA" sz="2800" dirty="0">
                <a:effectLst/>
                <a:latin typeface="Roboto" panose="02000000000000000000" pitchFamily="2" charset="0"/>
                <a:ea typeface="Roboto" panose="02000000000000000000" pitchFamily="2" charset="0"/>
                <a:cs typeface="Times New Roman" panose="02020603050405020304" pitchFamily="18" charset="0"/>
              </a:rPr>
              <a:t>Update and manipulate </a:t>
            </a:r>
            <a:r>
              <a:rPr lang="en-CA" sz="2800" dirty="0" err="1">
                <a:effectLst/>
                <a:latin typeface="Roboto" panose="02000000000000000000" pitchFamily="2" charset="0"/>
                <a:ea typeface="Roboto" panose="02000000000000000000" pitchFamily="2" charset="0"/>
                <a:cs typeface="Times New Roman" panose="02020603050405020304" pitchFamily="18" charset="0"/>
              </a:rPr>
              <a:t>SafetyNetAlert</a:t>
            </a:r>
            <a:r>
              <a:rPr lang="en-CA" sz="2800" dirty="0">
                <a:effectLst/>
                <a:latin typeface="Roboto" panose="02000000000000000000" pitchFamily="2" charset="0"/>
                <a:ea typeface="Roboto" panose="02000000000000000000" pitchFamily="2" charset="0"/>
                <a:cs typeface="Times New Roman" panose="02020603050405020304" pitchFamily="18" charset="0"/>
              </a:rPr>
              <a:t> data</a:t>
            </a:r>
            <a:r>
              <a:rPr lang="en-CA" sz="2800" dirty="0">
                <a:latin typeface="Roboto" panose="02000000000000000000" pitchFamily="2" charset="0"/>
                <a:ea typeface="Roboto" panose="02000000000000000000" pitchFamily="2" charset="0"/>
              </a:rPr>
              <a:t> </a:t>
            </a:r>
            <a:endParaRPr lang="en-GB" dirty="0">
              <a:latin typeface="Roboto" panose="02000000000000000000" pitchFamily="2" charset="0"/>
              <a:ea typeface="Roboto" panose="02000000000000000000" pitchFamily="2" charset="0"/>
            </a:endParaRPr>
          </a:p>
          <a:p>
            <a:pPr>
              <a:lnSpc>
                <a:spcPct val="150000"/>
              </a:lnSpc>
            </a:pPr>
            <a:r>
              <a:rPr lang="en-GB" dirty="0" err="1">
                <a:latin typeface="Roboto" panose="02000000000000000000" pitchFamily="2" charset="0"/>
                <a:ea typeface="Roboto" panose="02000000000000000000" pitchFamily="2" charset="0"/>
              </a:rPr>
              <a:t>SureFire</a:t>
            </a:r>
            <a:r>
              <a:rPr lang="en-GB" dirty="0">
                <a:latin typeface="Roboto" panose="02000000000000000000" pitchFamily="2" charset="0"/>
                <a:ea typeface="Roboto" panose="02000000000000000000" pitchFamily="2" charset="0"/>
              </a:rPr>
              <a:t> Report      </a:t>
            </a:r>
          </a:p>
          <a:p>
            <a:pPr>
              <a:lnSpc>
                <a:spcPct val="150000"/>
              </a:lnSpc>
            </a:pPr>
            <a:r>
              <a:rPr lang="en-CA" dirty="0" err="1">
                <a:latin typeface="Roboto" panose="02000000000000000000" pitchFamily="2" charset="0"/>
                <a:ea typeface="Roboto" panose="02000000000000000000" pitchFamily="2" charset="0"/>
              </a:rPr>
              <a:t>Jacoco</a:t>
            </a:r>
            <a:r>
              <a:rPr lang="en-CA" dirty="0">
                <a:latin typeface="Roboto" panose="02000000000000000000" pitchFamily="2" charset="0"/>
                <a:ea typeface="Roboto" panose="02000000000000000000" pitchFamily="2" charset="0"/>
              </a:rPr>
              <a:t> Coverage Report</a:t>
            </a:r>
            <a:r>
              <a:rPr lang="en-GB" dirty="0">
                <a:latin typeface="Roboto" panose="02000000000000000000" pitchFamily="2" charset="0"/>
                <a:ea typeface="Roboto" panose="02000000000000000000" pitchFamily="2" charset="0"/>
              </a:rPr>
              <a:t>                                      </a:t>
            </a:r>
          </a:p>
        </p:txBody>
      </p:sp>
      <p:sp>
        <p:nvSpPr>
          <p:cNvPr id="4" name="Title 1">
            <a:extLst>
              <a:ext uri="{FF2B5EF4-FFF2-40B4-BE49-F238E27FC236}">
                <a16:creationId xmlns:a16="http://schemas.microsoft.com/office/drawing/2014/main" id="{878078D4-99BB-45A8-AB3E-44BCCE86D38C}"/>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pPr algn="l"/>
            <a:r>
              <a:rPr lang="en-GB" sz="4400" b="1" dirty="0">
                <a:solidFill>
                  <a:srgbClr val="FF0000"/>
                </a:solidFill>
                <a:latin typeface="Roboto" panose="02000000000000000000" pitchFamily="2" charset="0"/>
                <a:ea typeface="Roboto" panose="02000000000000000000" pitchFamily="2" charset="0"/>
              </a:rPr>
              <a:t>Summary</a:t>
            </a:r>
          </a:p>
        </p:txBody>
      </p:sp>
    </p:spTree>
    <p:extLst>
      <p:ext uri="{BB962C8B-B14F-4D97-AF65-F5344CB8AC3E}">
        <p14:creationId xmlns:p14="http://schemas.microsoft.com/office/powerpoint/2010/main" val="2454554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CE7D-E657-419F-AC12-1F5099FD50B8}"/>
              </a:ext>
            </a:extLst>
          </p:cNvPr>
          <p:cNvSpPr>
            <a:spLocks noGrp="1"/>
          </p:cNvSpPr>
          <p:nvPr>
            <p:ph type="title"/>
          </p:nvPr>
        </p:nvSpPr>
        <p:spPr>
          <a:xfrm>
            <a:off x="446314" y="1130060"/>
            <a:ext cx="11571515" cy="5434642"/>
          </a:xfrm>
        </p:spPr>
        <p:txBody>
          <a:bodyPr>
            <a:normAutofit fontScale="90000"/>
          </a:bodyPr>
          <a:lstStyle/>
          <a:p>
            <a:pPr>
              <a:lnSpc>
                <a:spcPct val="100000"/>
              </a:lnSpc>
              <a:spcBef>
                <a:spcPts val="600"/>
              </a:spcBef>
            </a:pPr>
            <a:r>
              <a:rPr lang="en-GB" sz="2800" b="1" dirty="0"/>
              <a:t>Objectives of the project:</a:t>
            </a:r>
            <a:br>
              <a:rPr lang="en-CA" sz="20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br>
            <a:r>
              <a:rPr lang="en-CA" sz="20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a:t>
            </a:r>
            <a:r>
              <a:rPr lang="en-CA" sz="2000" dirty="0">
                <a:effectLst/>
                <a:latin typeface="Calibri" panose="020F0502020204030204" pitchFamily="34" charset="0"/>
                <a:ea typeface="Calibri" panose="020F0502020204030204" pitchFamily="34" charset="0"/>
                <a:cs typeface="Times New Roman" panose="02020603050405020304" pitchFamily="18" charset="0"/>
              </a:rPr>
              <a:t>●</a:t>
            </a:r>
            <a:r>
              <a:rPr lang="en-CA" sz="2800" dirty="0">
                <a:effectLst/>
                <a:latin typeface="Calibri" panose="020F0502020204030204" pitchFamily="34" charset="0"/>
                <a:ea typeface="Calibri" panose="020F0502020204030204" pitchFamily="34" charset="0"/>
                <a:cs typeface="Times New Roman" panose="02020603050405020304" pitchFamily="18" charset="0"/>
              </a:rPr>
              <a:t>The SafetyNet Alerts server starts.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●All URL endpoints are functional as well as the actuators: health, info, trace, and metrics.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●All URL endpoints log their requests and their responses. Log successful responses with the info level, log errors or exceptions on the error level, and log informative calculations or steps on the debug level.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 working Gradle or Maven build that executes unit tests and code coverage.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●All URL endpoints and any additional functionality have unit tests.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●The build generates a </a:t>
            </a:r>
            <a:r>
              <a:rPr lang="en-CA" sz="2800" dirty="0" err="1">
                <a:effectLst/>
                <a:latin typeface="Calibri" panose="020F0502020204030204" pitchFamily="34" charset="0"/>
                <a:ea typeface="Calibri" panose="020F0502020204030204" pitchFamily="34" charset="0"/>
                <a:cs typeface="Times New Roman" panose="02020603050405020304" pitchFamily="18" charset="0"/>
              </a:rPr>
              <a:t>SureFire</a:t>
            </a:r>
            <a:r>
              <a:rPr lang="en-CA" sz="2800" dirty="0">
                <a:effectLst/>
                <a:latin typeface="Calibri" panose="020F0502020204030204" pitchFamily="34" charset="0"/>
                <a:ea typeface="Calibri" panose="020F0502020204030204" pitchFamily="34" charset="0"/>
                <a:cs typeface="Times New Roman" panose="02020603050405020304" pitchFamily="18" charset="0"/>
              </a:rPr>
              <a:t> test report of the JUnit test results.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●The build includes a </a:t>
            </a:r>
            <a:r>
              <a:rPr lang="en-CA" sz="2800" dirty="0" err="1">
                <a:effectLst/>
                <a:latin typeface="Calibri" panose="020F0502020204030204" pitchFamily="34" charset="0"/>
                <a:ea typeface="Calibri" panose="020F0502020204030204" pitchFamily="34" charset="0"/>
                <a:cs typeface="Times New Roman" panose="02020603050405020304" pitchFamily="18" charset="0"/>
              </a:rPr>
              <a:t>JaCoCo</a:t>
            </a:r>
            <a:r>
              <a:rPr lang="en-CA" sz="2800" dirty="0">
                <a:effectLst/>
                <a:latin typeface="Calibri" panose="020F0502020204030204" pitchFamily="34" charset="0"/>
                <a:ea typeface="Calibri" panose="020F0502020204030204" pitchFamily="34" charset="0"/>
                <a:cs typeface="Times New Roman" panose="02020603050405020304" pitchFamily="18" charset="0"/>
              </a:rPr>
              <a:t> unit test coverage report and archives a code coverage of 80%.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●SafetyNet Alerts is developed with a Model-View-Controller architecture. </a:t>
            </a:r>
            <a:br>
              <a:rPr lang="en-GB" sz="2800" dirty="0"/>
            </a:br>
            <a:endParaRPr lang="en-CA" sz="2800" dirty="0"/>
          </a:p>
        </p:txBody>
      </p:sp>
      <p:sp>
        <p:nvSpPr>
          <p:cNvPr id="3" name="Content Placeholder 2">
            <a:extLst>
              <a:ext uri="{FF2B5EF4-FFF2-40B4-BE49-F238E27FC236}">
                <a16:creationId xmlns:a16="http://schemas.microsoft.com/office/drawing/2014/main" id="{D9878C52-5096-468D-88A6-4533F13D4B40}"/>
              </a:ext>
            </a:extLst>
          </p:cNvPr>
          <p:cNvSpPr>
            <a:spLocks noGrp="1"/>
          </p:cNvSpPr>
          <p:nvPr>
            <p:ph idx="1"/>
          </p:nvPr>
        </p:nvSpPr>
        <p:spPr>
          <a:xfrm>
            <a:off x="640820" y="232853"/>
            <a:ext cx="10515600" cy="1463675"/>
          </a:xfrm>
        </p:spPr>
        <p:txBody>
          <a:bodyPr>
            <a:noAutofit/>
          </a:bodyPr>
          <a:lstStyle/>
          <a:p>
            <a:pPr marL="0" indent="0" algn="ctr">
              <a:buNone/>
            </a:pPr>
            <a:r>
              <a:rPr lang="en-CA"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The main goal of the project is to develop an application that </a:t>
            </a:r>
            <a:r>
              <a:rPr lang="en-CA" b="1" i="0" dirty="0">
                <a:solidFill>
                  <a:srgbClr val="FF0000"/>
                </a:solidFill>
                <a:effectLst/>
                <a:latin typeface="-apple-system"/>
              </a:rPr>
              <a:t>manage the information about a population</a:t>
            </a:r>
            <a:r>
              <a:rPr lang="en-CA"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a:t>
            </a:r>
            <a:endParaRPr lang="en-CA" b="1" dirty="0">
              <a:solidFill>
                <a:srgbClr val="FF0000"/>
              </a:solidFill>
            </a:endParaRPr>
          </a:p>
        </p:txBody>
      </p:sp>
    </p:spTree>
    <p:extLst>
      <p:ext uri="{BB962C8B-B14F-4D97-AF65-F5344CB8AC3E}">
        <p14:creationId xmlns:p14="http://schemas.microsoft.com/office/powerpoint/2010/main" val="377853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1B59-4957-4BA4-BC47-0EF4724971BD}"/>
              </a:ext>
            </a:extLst>
          </p:cNvPr>
          <p:cNvSpPr>
            <a:spLocks noGrp="1"/>
          </p:cNvSpPr>
          <p:nvPr>
            <p:ph type="title"/>
          </p:nvPr>
        </p:nvSpPr>
        <p:spPr>
          <a:xfrm>
            <a:off x="838200" y="365126"/>
            <a:ext cx="10515600" cy="652792"/>
          </a:xfrm>
        </p:spPr>
        <p:txBody>
          <a:bodyPr>
            <a:noAutofit/>
          </a:bodyPr>
          <a:lstStyle/>
          <a:p>
            <a:r>
              <a:rPr lang="en-CA" sz="4800" b="1" dirty="0">
                <a:solidFill>
                  <a:srgbClr val="FF0000"/>
                </a:solidFill>
              </a:rPr>
              <a:t>URLs that application should serve </a:t>
            </a:r>
          </a:p>
        </p:txBody>
      </p:sp>
      <p:sp>
        <p:nvSpPr>
          <p:cNvPr id="3" name="Content Placeholder 2">
            <a:extLst>
              <a:ext uri="{FF2B5EF4-FFF2-40B4-BE49-F238E27FC236}">
                <a16:creationId xmlns:a16="http://schemas.microsoft.com/office/drawing/2014/main" id="{38CACDA4-920C-4659-9441-5F0040F46D03}"/>
              </a:ext>
            </a:extLst>
          </p:cNvPr>
          <p:cNvSpPr>
            <a:spLocks noGrp="1"/>
          </p:cNvSpPr>
          <p:nvPr>
            <p:ph idx="1"/>
          </p:nvPr>
        </p:nvSpPr>
        <p:spPr>
          <a:xfrm>
            <a:off x="431321" y="1285336"/>
            <a:ext cx="11412747" cy="4891627"/>
          </a:xfrm>
        </p:spPr>
        <p:txBody>
          <a:bodyPr>
            <a:normAutofit/>
          </a:bodyPr>
          <a:lstStyle/>
          <a:p>
            <a:pPr marL="457200" indent="-457200">
              <a:lnSpc>
                <a:spcPct val="150000"/>
              </a:lnSpc>
              <a:buFont typeface="+mj-lt"/>
              <a:buAutoNum type="arabicPeriod"/>
            </a:pPr>
            <a:r>
              <a:rPr lang="en-CA" sz="2400" b="1" dirty="0"/>
              <a:t>http://localhost:8080/firestation?stationNumber=&lt;station_number&gt;  </a:t>
            </a:r>
          </a:p>
          <a:p>
            <a:pPr marL="457200" indent="-457200">
              <a:lnSpc>
                <a:spcPct val="150000"/>
              </a:lnSpc>
              <a:buFont typeface="+mj-lt"/>
              <a:buAutoNum type="arabicPeriod"/>
            </a:pPr>
            <a:r>
              <a:rPr lang="en-CA" sz="2400" b="1" dirty="0"/>
              <a:t>http://localhost:8080/childAlert?address=&lt;address&gt;  </a:t>
            </a:r>
          </a:p>
          <a:p>
            <a:pPr marL="457200" indent="-457200">
              <a:lnSpc>
                <a:spcPct val="150000"/>
              </a:lnSpc>
              <a:buFont typeface="+mj-lt"/>
              <a:buAutoNum type="arabicPeriod"/>
            </a:pPr>
            <a:r>
              <a:rPr lang="en-CA" sz="2400" b="1" dirty="0"/>
              <a:t>http://localhost:8080/phoneAlert?firestation=&lt;firestation_number&gt;  </a:t>
            </a:r>
          </a:p>
          <a:p>
            <a:pPr marL="457200" indent="-457200">
              <a:lnSpc>
                <a:spcPct val="150000"/>
              </a:lnSpc>
              <a:buFont typeface="+mj-lt"/>
              <a:buAutoNum type="arabicPeriod"/>
            </a:pPr>
            <a:r>
              <a:rPr lang="en-CA" sz="2400" b="1" dirty="0"/>
              <a:t>http://localhost:8080/fire?address=&lt;address&gt;  </a:t>
            </a:r>
          </a:p>
          <a:p>
            <a:pPr marL="457200" indent="-457200">
              <a:lnSpc>
                <a:spcPct val="150000"/>
              </a:lnSpc>
              <a:buFont typeface="+mj-lt"/>
              <a:buAutoNum type="arabicPeriod"/>
            </a:pPr>
            <a:r>
              <a:rPr lang="en-CA" sz="2400" b="1" dirty="0"/>
              <a:t>http://localhost:8080/flood/stations?stations=&lt;a list of </a:t>
            </a:r>
            <a:r>
              <a:rPr lang="en-CA" sz="2400" b="1" dirty="0" err="1"/>
              <a:t>station_numbers</a:t>
            </a:r>
            <a:r>
              <a:rPr lang="en-CA" sz="2400" b="1" dirty="0"/>
              <a:t>&gt; </a:t>
            </a:r>
          </a:p>
          <a:p>
            <a:pPr marL="457200" indent="-457200">
              <a:lnSpc>
                <a:spcPct val="150000"/>
              </a:lnSpc>
              <a:buFont typeface="+mj-lt"/>
              <a:buAutoNum type="arabicPeriod"/>
            </a:pPr>
            <a:r>
              <a:rPr lang="en-CA" sz="2400" b="1" dirty="0"/>
              <a:t>http://localhost:8080/personInfo?firstName=&lt;firstName&gt;&amp;lastName=&lt;lastName&gt;  </a:t>
            </a:r>
          </a:p>
          <a:p>
            <a:pPr marL="457200" indent="-457200">
              <a:lnSpc>
                <a:spcPct val="150000"/>
              </a:lnSpc>
              <a:buFont typeface="+mj-lt"/>
              <a:buAutoNum type="arabicPeriod"/>
            </a:pPr>
            <a:r>
              <a:rPr lang="en-CA" sz="2400" b="1" dirty="0"/>
              <a:t>http://localhost:8080/communityEmail?city=&lt;city&gt;  </a:t>
            </a:r>
          </a:p>
        </p:txBody>
      </p:sp>
    </p:spTree>
    <p:extLst>
      <p:ext uri="{BB962C8B-B14F-4D97-AF65-F5344CB8AC3E}">
        <p14:creationId xmlns:p14="http://schemas.microsoft.com/office/powerpoint/2010/main" val="336285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7476-CB58-4218-85EB-4157CBA2A063}"/>
              </a:ext>
            </a:extLst>
          </p:cNvPr>
          <p:cNvSpPr>
            <a:spLocks noGrp="1"/>
          </p:cNvSpPr>
          <p:nvPr>
            <p:ph type="title"/>
          </p:nvPr>
        </p:nvSpPr>
        <p:spPr/>
        <p:txBody>
          <a:bodyPr>
            <a:normAutofit/>
          </a:bodyPr>
          <a:lstStyle/>
          <a:p>
            <a:pPr algn="ctr"/>
            <a:r>
              <a:rPr lang="en-CA" sz="3200"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Update and manipulate </a:t>
            </a:r>
            <a:r>
              <a:rPr lang="en-CA" sz="3200" b="1" dirty="0" err="1">
                <a:solidFill>
                  <a:srgbClr val="FF0000"/>
                </a:solidFill>
                <a:effectLst/>
                <a:latin typeface="Roboto" panose="02000000000000000000" pitchFamily="2" charset="0"/>
                <a:ea typeface="Calibri" panose="020F0502020204030204" pitchFamily="34" charset="0"/>
                <a:cs typeface="Times New Roman" panose="02020603050405020304" pitchFamily="18" charset="0"/>
              </a:rPr>
              <a:t>SafetyNetAlert</a:t>
            </a:r>
            <a:r>
              <a:rPr lang="en-CA" sz="3200"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 data</a:t>
            </a:r>
            <a:endParaRPr lang="en-CA" sz="3200" b="1" dirty="0">
              <a:solidFill>
                <a:srgbClr val="FF0000"/>
              </a:solidFill>
            </a:endParaRPr>
          </a:p>
        </p:txBody>
      </p:sp>
      <p:sp>
        <p:nvSpPr>
          <p:cNvPr id="3" name="Content Placeholder 2">
            <a:extLst>
              <a:ext uri="{FF2B5EF4-FFF2-40B4-BE49-F238E27FC236}">
                <a16:creationId xmlns:a16="http://schemas.microsoft.com/office/drawing/2014/main" id="{CE84A799-E491-41B7-9469-C9F118FC6EF2}"/>
              </a:ext>
            </a:extLst>
          </p:cNvPr>
          <p:cNvSpPr>
            <a:spLocks noGrp="1"/>
          </p:cNvSpPr>
          <p:nvPr>
            <p:ph idx="1"/>
          </p:nvPr>
        </p:nvSpPr>
        <p:spPr/>
        <p:txBody>
          <a:bodyPr>
            <a:normAutofit/>
          </a:bodyPr>
          <a:lstStyle/>
          <a:p>
            <a:pPr marL="0" indent="0">
              <a:buNone/>
            </a:pPr>
            <a:r>
              <a:rPr lang="en-CA" sz="2400" dirty="0">
                <a:effectLst/>
                <a:latin typeface="Roboto" panose="02000000000000000000" pitchFamily="2" charset="0"/>
                <a:ea typeface="Calibri" panose="020F0502020204030204" pitchFamily="34" charset="0"/>
                <a:cs typeface="Times New Roman" panose="02020603050405020304" pitchFamily="18" charset="0"/>
              </a:rPr>
              <a:t>These endpoints provide the following via Http Post/Put/Delete methods</a:t>
            </a:r>
            <a:endParaRPr lang="en-CA" sz="2400" b="1" dirty="0">
              <a:effectLst/>
              <a:latin typeface="Roboto" panose="02000000000000000000" pitchFamily="2" charset="0"/>
              <a:ea typeface="Calibri" panose="020F0502020204030204" pitchFamily="34" charset="0"/>
              <a:cs typeface="Times New Roman" panose="02020603050405020304" pitchFamily="18" charset="0"/>
            </a:endParaRPr>
          </a:p>
          <a:p>
            <a:r>
              <a:rPr lang="en-CA" sz="2400" b="1" dirty="0">
                <a:effectLst/>
                <a:latin typeface="Roboto" panose="02000000000000000000" pitchFamily="2" charset="0"/>
                <a:ea typeface="Calibri" panose="020F0502020204030204" pitchFamily="34" charset="0"/>
                <a:cs typeface="Times New Roman" panose="02020603050405020304" pitchFamily="18" charset="0"/>
              </a:rPr>
              <a:t>http://localhost:8080/person </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p>
            <a:r>
              <a:rPr lang="en-CA" sz="2400" b="1" dirty="0">
                <a:effectLst/>
                <a:latin typeface="Roboto" panose="02000000000000000000" pitchFamily="2" charset="0"/>
                <a:ea typeface="Calibri" panose="020F0502020204030204" pitchFamily="34" charset="0"/>
                <a:cs typeface="Times New Roman" panose="02020603050405020304" pitchFamily="18" charset="0"/>
              </a:rPr>
              <a:t>http://localhost:8080/firestation </a:t>
            </a:r>
          </a:p>
          <a:p>
            <a:r>
              <a:rPr lang="en-CA" sz="2400" b="1" dirty="0">
                <a:effectLst/>
                <a:latin typeface="Roboto" panose="02000000000000000000" pitchFamily="2" charset="0"/>
                <a:ea typeface="Calibri" panose="020F0502020204030204" pitchFamily="34" charset="0"/>
                <a:cs typeface="Times New Roman" panose="02020603050405020304" pitchFamily="18" charset="0"/>
              </a:rPr>
              <a:t>http://localhost:8080/medicalRecord</a:t>
            </a:r>
            <a:r>
              <a:rPr lang="en-CA" sz="2400" dirty="0">
                <a:effectLst/>
                <a:latin typeface="Roboto" panose="02000000000000000000" pitchFamily="2" charset="0"/>
                <a:ea typeface="Calibri" panose="020F0502020204030204" pitchFamily="34" charset="0"/>
                <a:cs typeface="Times New Roman" panose="02020603050405020304" pitchFamily="18" charset="0"/>
              </a:rPr>
              <a:t> </a:t>
            </a:r>
            <a:endParaRPr lang="en-CA" sz="2400" dirty="0"/>
          </a:p>
        </p:txBody>
      </p:sp>
    </p:spTree>
    <p:extLst>
      <p:ext uri="{BB962C8B-B14F-4D97-AF65-F5344CB8AC3E}">
        <p14:creationId xmlns:p14="http://schemas.microsoft.com/office/powerpoint/2010/main" val="43082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894A5-D070-4C29-8395-27202E033875}"/>
              </a:ext>
            </a:extLst>
          </p:cNvPr>
          <p:cNvSpPr>
            <a:spLocks noGrp="1"/>
          </p:cNvSpPr>
          <p:nvPr>
            <p:ph type="title"/>
          </p:nvPr>
        </p:nvSpPr>
        <p:spPr>
          <a:xfrm>
            <a:off x="838200" y="365125"/>
            <a:ext cx="10515600" cy="1325563"/>
          </a:xfrm>
        </p:spPr>
        <p:txBody>
          <a:bodyPr>
            <a:normAutofit/>
          </a:bodyPr>
          <a:lstStyle/>
          <a:p>
            <a:r>
              <a:rPr lang="en-CA" sz="4800" b="1" dirty="0" err="1">
                <a:solidFill>
                  <a:srgbClr val="FF0000"/>
                </a:solidFill>
              </a:rPr>
              <a:t>Surefire</a:t>
            </a:r>
            <a:r>
              <a:rPr lang="en-CA" sz="4800" b="1" dirty="0">
                <a:solidFill>
                  <a:srgbClr val="FF0000"/>
                </a:solidFill>
              </a:rPr>
              <a:t> Report</a:t>
            </a:r>
          </a:p>
        </p:txBody>
      </p:sp>
      <p:pic>
        <p:nvPicPr>
          <p:cNvPr id="7" name="Content Placeholder 6">
            <a:extLst>
              <a:ext uri="{FF2B5EF4-FFF2-40B4-BE49-F238E27FC236}">
                <a16:creationId xmlns:a16="http://schemas.microsoft.com/office/drawing/2014/main" id="{772FB180-0DAC-4A4C-9FD1-EB9F3BCABF88}"/>
              </a:ext>
            </a:extLst>
          </p:cNvPr>
          <p:cNvPicPr>
            <a:picLocks noGrp="1" noChangeAspect="1"/>
          </p:cNvPicPr>
          <p:nvPr>
            <p:ph idx="1"/>
          </p:nvPr>
        </p:nvPicPr>
        <p:blipFill rotWithShape="1">
          <a:blip r:embed="rId2"/>
          <a:srcRect l="31860" t="16131" r="31564" b="10483"/>
          <a:stretch/>
        </p:blipFill>
        <p:spPr>
          <a:xfrm>
            <a:off x="5514815" y="268177"/>
            <a:ext cx="5838985" cy="6589823"/>
          </a:xfrm>
        </p:spPr>
      </p:pic>
    </p:spTree>
    <p:extLst>
      <p:ext uri="{BB962C8B-B14F-4D97-AF65-F5344CB8AC3E}">
        <p14:creationId xmlns:p14="http://schemas.microsoft.com/office/powerpoint/2010/main" val="286105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939CDE7-316B-4C00-A4A0-4EEF602EE710}"/>
              </a:ext>
            </a:extLst>
          </p:cNvPr>
          <p:cNvSpPr>
            <a:spLocks noGrp="1"/>
          </p:cNvSpPr>
          <p:nvPr>
            <p:ph type="title"/>
          </p:nvPr>
        </p:nvSpPr>
        <p:spPr>
          <a:xfrm>
            <a:off x="544286" y="491001"/>
            <a:ext cx="10515600" cy="374699"/>
          </a:xfrm>
        </p:spPr>
        <p:txBody>
          <a:bodyPr>
            <a:normAutofit fontScale="90000"/>
          </a:bodyPr>
          <a:lstStyle/>
          <a:p>
            <a:r>
              <a:rPr lang="en-CA" b="1" dirty="0" err="1">
                <a:solidFill>
                  <a:srgbClr val="FF0000"/>
                </a:solidFill>
              </a:rPr>
              <a:t>Jacoco</a:t>
            </a:r>
            <a:r>
              <a:rPr lang="en-CA" b="1" dirty="0">
                <a:solidFill>
                  <a:srgbClr val="FF0000"/>
                </a:solidFill>
              </a:rPr>
              <a:t> Coverage Report</a:t>
            </a:r>
          </a:p>
        </p:txBody>
      </p:sp>
      <p:pic>
        <p:nvPicPr>
          <p:cNvPr id="3" name="Picture 2">
            <a:extLst>
              <a:ext uri="{FF2B5EF4-FFF2-40B4-BE49-F238E27FC236}">
                <a16:creationId xmlns:a16="http://schemas.microsoft.com/office/drawing/2014/main" id="{2D7604F0-6CF7-48A8-9F20-C8499681DA8D}"/>
              </a:ext>
            </a:extLst>
          </p:cNvPr>
          <p:cNvPicPr>
            <a:picLocks noChangeAspect="1"/>
          </p:cNvPicPr>
          <p:nvPr/>
        </p:nvPicPr>
        <p:blipFill rotWithShape="1">
          <a:blip r:embed="rId3"/>
          <a:srcRect l="25260" t="19371" r="24363" b="62767"/>
          <a:stretch/>
        </p:blipFill>
        <p:spPr>
          <a:xfrm>
            <a:off x="819508" y="1345722"/>
            <a:ext cx="11202667" cy="2234240"/>
          </a:xfrm>
          <a:prstGeom prst="rect">
            <a:avLst/>
          </a:prstGeom>
        </p:spPr>
      </p:pic>
    </p:spTree>
    <p:extLst>
      <p:ext uri="{BB962C8B-B14F-4D97-AF65-F5344CB8AC3E}">
        <p14:creationId xmlns:p14="http://schemas.microsoft.com/office/powerpoint/2010/main" val="3646687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1451</TotalTime>
  <Words>354</Words>
  <Application>Microsoft Office PowerPoint</Application>
  <PresentationFormat>Widescreen</PresentationFormat>
  <Paragraphs>27</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Calibri Light</vt:lpstr>
      <vt:lpstr>Inter</vt:lpstr>
      <vt:lpstr>Roboto</vt:lpstr>
      <vt:lpstr>Office Theme</vt:lpstr>
      <vt:lpstr>  Project 5</vt:lpstr>
      <vt:lpstr>Summary</vt:lpstr>
      <vt:lpstr>Objectives of the project:  ●The SafetyNet Alerts server starts.  ●All URL endpoints are functional as well as the actuators: health, info, trace, and metrics.   ●All URL endpoints log their requests and their responses. Log successful responses with the info level, log errors or exceptions on the error level, and log informative calculations or steps on the debug level.  ●A working Gradle or Maven build that executes unit tests and code coverage.   ●All URL endpoints and any additional functionality have unit tests.  ●The build generates a SureFire test report of the JUnit test results.  ●The build includes a JaCoCo unit test coverage report and archives a code coverage of 80%.   ●SafetyNet Alerts is developed with a Model-View-Controller architecture.  </vt:lpstr>
      <vt:lpstr>URLs that application should serve </vt:lpstr>
      <vt:lpstr>Update and manipulate SafetyNetAlert data</vt:lpstr>
      <vt:lpstr>Surefire Report</vt:lpstr>
      <vt:lpstr>Jacoco Coverage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ihor nikolaienko</dc:creator>
  <cp:lastModifiedBy>ihor nikolaienko</cp:lastModifiedBy>
  <cp:revision>6</cp:revision>
  <dcterms:created xsi:type="dcterms:W3CDTF">2023-10-10T01:44:22Z</dcterms:created>
  <dcterms:modified xsi:type="dcterms:W3CDTF">2023-10-12T02:56:50Z</dcterms:modified>
</cp:coreProperties>
</file>