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63" r:id="rId2"/>
    <p:sldMasterId id="2147483666" r:id="rId3"/>
    <p:sldMasterId id="2147483667" r:id="rId4"/>
    <p:sldMasterId id="2147483727" r:id="rId5"/>
  </p:sldMasterIdLst>
  <p:notesMasterIdLst>
    <p:notesMasterId r:id="rId39"/>
  </p:notesMasterIdLst>
  <p:sldIdLst>
    <p:sldId id="256" r:id="rId6"/>
    <p:sldId id="325" r:id="rId7"/>
    <p:sldId id="339" r:id="rId8"/>
    <p:sldId id="326" r:id="rId9"/>
    <p:sldId id="346" r:id="rId10"/>
    <p:sldId id="340" r:id="rId11"/>
    <p:sldId id="345" r:id="rId12"/>
    <p:sldId id="333" r:id="rId13"/>
    <p:sldId id="328" r:id="rId14"/>
    <p:sldId id="348" r:id="rId15"/>
    <p:sldId id="353" r:id="rId16"/>
    <p:sldId id="354" r:id="rId17"/>
    <p:sldId id="355" r:id="rId18"/>
    <p:sldId id="356" r:id="rId19"/>
    <p:sldId id="347" r:id="rId20"/>
    <p:sldId id="352" r:id="rId21"/>
    <p:sldId id="351" r:id="rId22"/>
    <p:sldId id="337" r:id="rId23"/>
    <p:sldId id="358" r:id="rId24"/>
    <p:sldId id="362" r:id="rId25"/>
    <p:sldId id="359" r:id="rId26"/>
    <p:sldId id="360" r:id="rId27"/>
    <p:sldId id="366" r:id="rId28"/>
    <p:sldId id="361" r:id="rId29"/>
    <p:sldId id="367" r:id="rId30"/>
    <p:sldId id="363" r:id="rId31"/>
    <p:sldId id="368" r:id="rId32"/>
    <p:sldId id="369" r:id="rId33"/>
    <p:sldId id="370" r:id="rId34"/>
    <p:sldId id="365" r:id="rId35"/>
    <p:sldId id="338" r:id="rId36"/>
    <p:sldId id="307" r:id="rId37"/>
    <p:sldId id="350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F7941E"/>
    <a:srgbClr val="638D3E"/>
    <a:srgbClr val="6F963F"/>
    <a:srgbClr val="799E3E"/>
    <a:srgbClr val="29C7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2012-5CAE-4ABE-9E83-A10049384FC2}" type="datetimeFigureOut">
              <a:rPr lang="uk-UA" smtClean="0"/>
              <a:t>07.04.2015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1A07-4CA0-40E1-A740-D2B076547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3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39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1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074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6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3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70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4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7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65349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4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7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8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2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90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360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0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31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715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58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1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4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97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5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292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2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70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5437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642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375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2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5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03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211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70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7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0541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6546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8898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98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8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4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44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7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softserve-logo-white.eps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oftserve-logo-white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softserve-logo-white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softserve-logo-white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index.html" TargetMode="External"/><Relationship Id="rId7" Type="http://schemas.openxmlformats.org/officeDocument/2006/relationships/hyperlink" Target="http://developer.android.com/guide/topics/graphics/2d-graphics.html#nine-patch" TargetMode="External"/><Relationship Id="rId2" Type="http://schemas.openxmlformats.org/officeDocument/2006/relationships/hyperlink" Target="http://stackoverflow.com/questions/7153989/java-7-language-features-with-androi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zhszwkcay2A&amp;index=93&amp;list=WL" TargetMode="External"/><Relationship Id="rId5" Type="http://schemas.openxmlformats.org/officeDocument/2006/relationships/hyperlink" Target="http://stackoverflow.com/questions/2421189/version-of-sqlite-used-in-android" TargetMode="External"/><Relationship Id="rId4" Type="http://schemas.openxmlformats.org/officeDocument/2006/relationships/hyperlink" Target="http://stackoverflow.com/questions/7508493/when-should-the-dimens-xml-file-be-used-in-android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dk/installing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tackoverflow.com/questions/19911762/what-is-android-sdk-build-tools-and-which-version-should-be-used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ymotion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196752"/>
            <a:ext cx="8712968" cy="2087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Beginning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Android</a:t>
            </a:r>
            <a:endParaRPr lang="ru-RU" altLang="uk-UA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61913" y="6343650"/>
            <a:ext cx="31384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uk-UA" sz="1200" dirty="0">
                <a:solidFill>
                  <a:schemeClr val="bg1"/>
                </a:solidFill>
                <a:latin typeface="Myriad Pro" pitchFamily="1" charset="0"/>
              </a:rPr>
              <a:t>Copyright </a:t>
            </a:r>
            <a:r>
              <a:rPr lang="en-US" altLang="uk-UA" sz="1200" dirty="0">
                <a:solidFill>
                  <a:schemeClr val="bg1"/>
                </a:solidFill>
                <a:latin typeface="Myriad Pro" pitchFamily="1" charset="0"/>
                <a:cs typeface="Times New Roman" pitchFamily="18" charset="0"/>
              </a:rPr>
              <a:t>©</a:t>
            </a:r>
            <a:r>
              <a:rPr lang="en-US" altLang="uk-UA" sz="1200" dirty="0">
                <a:solidFill>
                  <a:schemeClr val="bg1"/>
                </a:solidFill>
                <a:latin typeface="Myriad Pro" pitchFamily="1" charset="0"/>
              </a:rPr>
              <a:t> </a:t>
            </a:r>
            <a:r>
              <a:rPr lang="en-US" altLang="uk-UA" sz="1200" dirty="0" smtClean="0">
                <a:solidFill>
                  <a:schemeClr val="bg1"/>
                </a:solidFill>
                <a:latin typeface="Myriad Pro" pitchFamily="1" charset="0"/>
              </a:rPr>
              <a:t>2015 SoftServe, </a:t>
            </a:r>
            <a:r>
              <a:rPr lang="en-US" altLang="uk-UA" sz="1200" dirty="0">
                <a:solidFill>
                  <a:schemeClr val="bg1"/>
                </a:solidFill>
                <a:latin typeface="Myriad Pro" pitchFamily="1" charset="0"/>
              </a:rPr>
              <a:t>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4068996" cy="40605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AndroidManifest.xml example</a:t>
            </a:r>
            <a:endParaRPr lang="en-US" b="1" dirty="0">
              <a:solidFill>
                <a:srgbClr val="0066B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561" y="1700213"/>
            <a:ext cx="596925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3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2088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res/</a:t>
            </a:r>
            <a:r>
              <a:rPr lang="en-US" b="1" dirty="0" err="1">
                <a:solidFill>
                  <a:srgbClr val="0066B3"/>
                </a:solidFill>
              </a:rPr>
              <a:t>drawable</a:t>
            </a:r>
            <a:endParaRPr lang="en-US" b="1" dirty="0">
              <a:solidFill>
                <a:srgbClr val="0066B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96855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66B3"/>
                </a:solidFill>
              </a:rPr>
              <a:t>BitmapDrawable</a:t>
            </a:r>
            <a:r>
              <a:rPr lang="en-US" sz="2000" b="1" dirty="0">
                <a:solidFill>
                  <a:srgbClr val="0066B3"/>
                </a:solidFill>
              </a:rPr>
              <a:t> </a:t>
            </a:r>
            <a:r>
              <a:rPr lang="en-US" sz="2000" b="1" dirty="0" smtClean="0"/>
              <a:t>      </a:t>
            </a:r>
            <a:r>
              <a:rPr lang="en-US" sz="1600" dirty="0"/>
              <a:t>-</a:t>
            </a:r>
            <a:r>
              <a:rPr lang="en-US" sz="2800" dirty="0" smtClean="0"/>
              <a:t> </a:t>
            </a:r>
            <a:r>
              <a:rPr lang="en-US" sz="2000" dirty="0"/>
              <a:t>.</a:t>
            </a:r>
            <a:r>
              <a:rPr lang="en-US" sz="2000" dirty="0" err="1"/>
              <a:t>png</a:t>
            </a:r>
            <a:r>
              <a:rPr lang="en-US" sz="2000" dirty="0"/>
              <a:t>, .jpg, .</a:t>
            </a:r>
            <a:r>
              <a:rPr lang="en-US" sz="2000" dirty="0" smtClean="0"/>
              <a:t>gif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B3"/>
                </a:solidFill>
              </a:rPr>
              <a:t>NinePatchDrawable</a:t>
            </a:r>
            <a:r>
              <a:rPr lang="en-US" dirty="0" smtClean="0"/>
              <a:t> </a:t>
            </a:r>
            <a:r>
              <a:rPr lang="en-US" sz="1600" dirty="0"/>
              <a:t>-</a:t>
            </a:r>
            <a:r>
              <a:rPr lang="en-US" dirty="0"/>
              <a:t> </a:t>
            </a:r>
            <a:r>
              <a:rPr lang="en-US" sz="1800" dirty="0"/>
              <a:t>A PNG file with stretchable regions to allow image resizing based on content (.9.png</a:t>
            </a:r>
            <a:r>
              <a:rPr lang="en-US" sz="1800" dirty="0"/>
              <a:t>) </a:t>
            </a:r>
            <a:r>
              <a:rPr lang="en-US" sz="1400" dirty="0" smtClean="0"/>
              <a:t>[ tool</a:t>
            </a:r>
            <a:r>
              <a:rPr lang="en-US" sz="1400" dirty="0"/>
              <a:t>: &lt;</a:t>
            </a:r>
            <a:r>
              <a:rPr lang="en-US" sz="1400" dirty="0" err="1" smtClean="0"/>
              <a:t>Android_SDK</a:t>
            </a:r>
            <a:r>
              <a:rPr lang="en-US" sz="1400" dirty="0"/>
              <a:t>&gt;\</a:t>
            </a:r>
            <a:r>
              <a:rPr lang="en-US" sz="1400" dirty="0" smtClean="0"/>
              <a:t>tools\draw9patch.bat ]</a:t>
            </a:r>
            <a:endParaRPr lang="en-US" sz="14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66B3"/>
                </a:solidFill>
              </a:rPr>
              <a:t>ShapeDrawable</a:t>
            </a:r>
            <a:r>
              <a:rPr lang="en-US" sz="1600" dirty="0" smtClean="0"/>
              <a:t> </a:t>
            </a:r>
            <a:r>
              <a:rPr lang="en-US" sz="1600" dirty="0" smtClean="0"/>
              <a:t>          - </a:t>
            </a:r>
            <a:r>
              <a:rPr lang="en-US" sz="1600" dirty="0"/>
              <a:t>An XML file that defines a geometric shape, including colors and </a:t>
            </a:r>
            <a:r>
              <a:rPr lang="en-US" sz="1600" dirty="0" smtClean="0"/>
              <a:t>gradients. Example: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5918276" cy="324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01008"/>
            <a:ext cx="1851334" cy="29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218"/>
            <a:ext cx="8229600" cy="726574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R.class</a:t>
            </a:r>
            <a:endParaRPr lang="en-US" b="1" dirty="0">
              <a:solidFill>
                <a:srgbClr val="0066B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47"/>
            <a:ext cx="8435280" cy="5003089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Auto-generated: you shouldn’t edit it</a:t>
            </a:r>
          </a:p>
          <a:p>
            <a:pPr eaLnBrk="1" hangingPunct="1"/>
            <a:r>
              <a:rPr lang="en-US" altLang="en-US" sz="1600" dirty="0"/>
              <a:t>Contains IDs of the project resources</a:t>
            </a:r>
          </a:p>
          <a:p>
            <a:pPr eaLnBrk="1" hangingPunct="1"/>
            <a:r>
              <a:rPr lang="en-US" altLang="en-US" sz="1600" dirty="0" smtClean="0"/>
              <a:t>Use </a:t>
            </a:r>
            <a:r>
              <a:rPr lang="en-US" altLang="en-US" sz="1600" dirty="0"/>
              <a:t>findViewById and Resources object to get access to the resources</a:t>
            </a:r>
          </a:p>
          <a:p>
            <a:pPr marL="457200" lvl="1" indent="0" eaLnBrk="1" hangingPunct="1">
              <a:buNone/>
            </a:pPr>
            <a:r>
              <a:rPr lang="en-US" altLang="en-US" sz="1400" b="1" i="1" dirty="0" smtClean="0"/>
              <a:t>	Ex</a:t>
            </a:r>
            <a:r>
              <a:rPr lang="en-US" altLang="en-US" sz="1400" b="1" i="1" dirty="0"/>
              <a:t>. Button b = (Button)</a:t>
            </a:r>
            <a:r>
              <a:rPr lang="en-US" altLang="en-US" sz="1400" b="1" i="1" dirty="0" err="1"/>
              <a:t>findViewById</a:t>
            </a:r>
            <a:r>
              <a:rPr lang="en-US" altLang="en-US" sz="1400" b="1" i="1" dirty="0"/>
              <a:t>(R.id.button1)</a:t>
            </a:r>
          </a:p>
          <a:p>
            <a:pPr marL="457200" lvl="1" indent="0" eaLnBrk="1" hangingPunct="1">
              <a:buNone/>
            </a:pPr>
            <a:r>
              <a:rPr lang="en-US" altLang="en-US" sz="1400" b="1" i="1" dirty="0" smtClean="0"/>
              <a:t>	Ex</a:t>
            </a:r>
            <a:r>
              <a:rPr lang="en-US" altLang="en-US" sz="1400" b="1" i="1" dirty="0"/>
              <a:t>. </a:t>
            </a:r>
            <a:r>
              <a:rPr lang="en-US" altLang="en-US" sz="1400" b="1" i="1" dirty="0" err="1"/>
              <a:t>getResources</a:t>
            </a:r>
            <a:r>
              <a:rPr lang="en-US" altLang="en-US" sz="1400" b="1" i="1" dirty="0"/>
              <a:t>().</a:t>
            </a:r>
            <a:r>
              <a:rPr lang="en-US" altLang="en-US" sz="1400" b="1" i="1" dirty="0" err="1"/>
              <a:t>getString</a:t>
            </a:r>
            <a:r>
              <a:rPr lang="en-US" altLang="en-US" sz="1400" b="1" i="1" dirty="0"/>
              <a:t>(</a:t>
            </a:r>
            <a:r>
              <a:rPr lang="en-US" altLang="en-US" sz="1400" b="1" i="1" dirty="0" err="1"/>
              <a:t>R.string.hello</a:t>
            </a:r>
            <a:r>
              <a:rPr lang="en-US" altLang="en-US" sz="1400" b="1" i="1" dirty="0" smtClean="0"/>
              <a:t>));</a:t>
            </a:r>
            <a:endParaRPr lang="en-US" altLang="en-US" sz="1800" b="1" i="1" dirty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endParaRPr lang="en-US" altLang="en-US" sz="1800" dirty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endParaRPr lang="en-US" altLang="en-US" sz="1800" dirty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endParaRPr lang="en-US" altLang="en-US" sz="1800" dirty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endParaRPr lang="en-US" altLang="en-US" sz="1800" dirty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endParaRPr lang="en-US" altLang="en-US" sz="1800" dirty="0" smtClean="0"/>
          </a:p>
          <a:p>
            <a:pPr marL="457200" lvl="1" indent="0" eaLnBrk="1" hangingPunct="1">
              <a:buNone/>
            </a:pPr>
            <a:r>
              <a:rPr lang="en-US" altLang="en-US" sz="1800" b="1" dirty="0" smtClean="0"/>
              <a:t>\</a:t>
            </a:r>
            <a:r>
              <a:rPr lang="en-US" altLang="en-US" sz="1800" b="1" dirty="0"/>
              <a:t>app\build\generated\source\r\debug</a:t>
            </a:r>
            <a:r>
              <a:rPr lang="en-US" altLang="en-US" sz="1800" b="1" dirty="0" smtClean="0"/>
              <a:t>\&lt;package</a:t>
            </a:r>
            <a:r>
              <a:rPr lang="en-US" altLang="en-US" sz="1800" b="1" dirty="0" smtClean="0"/>
              <a:t>&gt;\app\R.java</a:t>
            </a:r>
            <a:endParaRPr lang="en-US" altLang="en-US" sz="1800" b="1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24944"/>
            <a:ext cx="4176464" cy="32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00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656"/>
            <a:ext cx="8229600" cy="792152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Supporting Multiple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75252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92" y="3717160"/>
            <a:ext cx="2369563" cy="269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87" y="1844824"/>
            <a:ext cx="2765108" cy="18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040055"/>
            <a:ext cx="5508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http://developer.android.com/guide/practices/screens_support.html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855" y="4322568"/>
            <a:ext cx="608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Icon size examples: </a:t>
            </a:r>
          </a:p>
          <a:p>
            <a:r>
              <a:rPr lang="en-US" dirty="0" smtClean="0"/>
              <a:t>		   </a:t>
            </a:r>
            <a:r>
              <a:rPr lang="en-US" u="sng" dirty="0" smtClean="0"/>
              <a:t>MDPI </a:t>
            </a:r>
            <a:r>
              <a:rPr lang="en-US" u="sng" dirty="0"/>
              <a:t>- </a:t>
            </a:r>
            <a:r>
              <a:rPr lang="en-US" u="sng" dirty="0" smtClean="0"/>
              <a:t>48x48px (baseline)</a:t>
            </a:r>
            <a:endParaRPr lang="en-US" u="sng" dirty="0"/>
          </a:p>
          <a:p>
            <a:r>
              <a:rPr lang="en-US" dirty="0" smtClean="0"/>
              <a:t>                                HDPI - 72x72px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XHDPI - 96x96px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XXHDPI -180x180px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448" y="1844824"/>
            <a:ext cx="6196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B3"/>
                </a:solidFill>
              </a:rPr>
              <a:t>Density-independent pixel (</a:t>
            </a:r>
            <a:r>
              <a:rPr lang="en-US" b="1" dirty="0" err="1" smtClean="0">
                <a:solidFill>
                  <a:srgbClr val="0066B3"/>
                </a:solidFill>
              </a:rPr>
              <a:t>dp</a:t>
            </a:r>
            <a:r>
              <a:rPr lang="en-US" b="1" dirty="0" smtClean="0">
                <a:solidFill>
                  <a:srgbClr val="0066B3"/>
                </a:solidFill>
              </a:rPr>
              <a:t>) </a:t>
            </a:r>
            <a:r>
              <a:rPr lang="en-US" dirty="0" smtClean="0"/>
              <a:t>- A </a:t>
            </a:r>
            <a:r>
              <a:rPr lang="en-US" dirty="0"/>
              <a:t>virtual pixel unit that you should use when defining UI layout, to express layout dimensions or position in a density-independent way. 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0066B3"/>
                </a:solidFill>
              </a:rPr>
              <a:t>MDPI</a:t>
            </a:r>
            <a:r>
              <a:rPr lang="en-US" dirty="0" smtClean="0"/>
              <a:t>      (</a:t>
            </a:r>
            <a:r>
              <a:rPr lang="en-US" dirty="0"/>
              <a:t>medium) ~</a:t>
            </a:r>
            <a:r>
              <a:rPr lang="en-US" dirty="0" smtClean="0"/>
              <a:t>160dpi (160px)</a:t>
            </a:r>
            <a:endParaRPr lang="en-US" dirty="0"/>
          </a:p>
          <a:p>
            <a:r>
              <a:rPr lang="en-US" b="1" dirty="0">
                <a:solidFill>
                  <a:srgbClr val="0066B3"/>
                </a:solidFill>
              </a:rPr>
              <a:t>HDPI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high) ~240dpi</a:t>
            </a:r>
          </a:p>
          <a:p>
            <a:r>
              <a:rPr lang="en-US" b="1" dirty="0">
                <a:solidFill>
                  <a:srgbClr val="0066B3"/>
                </a:solidFill>
              </a:rPr>
              <a:t>XHDPI</a:t>
            </a: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extra-high) ~320dpi</a:t>
            </a:r>
          </a:p>
          <a:p>
            <a:r>
              <a:rPr lang="en-US" b="1" dirty="0">
                <a:solidFill>
                  <a:srgbClr val="0066B3"/>
                </a:solidFill>
              </a:rPr>
              <a:t>XXHDPI</a:t>
            </a:r>
            <a:r>
              <a:rPr lang="en-US" dirty="0"/>
              <a:t> (extra-extra-high) ~480dpi</a:t>
            </a:r>
          </a:p>
        </p:txBody>
      </p:sp>
    </p:spTree>
    <p:extLst>
      <p:ext uri="{BB962C8B-B14F-4D97-AF65-F5344CB8AC3E}">
        <p14:creationId xmlns:p14="http://schemas.microsoft.com/office/powerpoint/2010/main" val="316776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62" y="836712"/>
            <a:ext cx="8229600" cy="504056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Supporting Multiple Screens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80259"/>
            <a:ext cx="7389941" cy="4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48" y="944723"/>
            <a:ext cx="8229600" cy="618790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r</a:t>
            </a:r>
            <a:r>
              <a:rPr lang="en-US" b="1" dirty="0">
                <a:solidFill>
                  <a:srgbClr val="0066B3"/>
                </a:solidFill>
              </a:rPr>
              <a:t>es/layout</a:t>
            </a:r>
            <a:endParaRPr lang="en-US" b="1" dirty="0">
              <a:solidFill>
                <a:srgbClr val="0066B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1700808"/>
            <a:ext cx="8968490" cy="475252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Using Android's XML vocabulary, you can quickly design UI layouts and the screen elements they contain, in the same way you create web pages in HTML — with a series of nested elements.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Each layout file must contain exactly one root element, which must be a View or </a:t>
            </a:r>
            <a:r>
              <a:rPr lang="en-US" sz="1600" dirty="0" err="1"/>
              <a:t>ViewGroup</a:t>
            </a:r>
            <a:r>
              <a:rPr lang="en-US" sz="1600" dirty="0"/>
              <a:t> </a:t>
            </a:r>
            <a:r>
              <a:rPr lang="en-US" sz="1600" dirty="0" smtClean="0"/>
              <a:t>object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  Use in activity example</a:t>
            </a:r>
            <a:endParaRPr lang="en-US" sz="300" dirty="0" smtClean="0"/>
          </a:p>
          <a:p>
            <a:pPr marL="0" indent="0">
              <a:buNone/>
            </a:pPr>
            <a:r>
              <a:rPr lang="en-US" sz="1600" dirty="0" smtClean="0"/>
              <a:t>Layout example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3140968"/>
            <a:ext cx="6003275" cy="2808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221088"/>
            <a:ext cx="414395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8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49" y="849742"/>
            <a:ext cx="8229600" cy="779058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Menu example</a:t>
            </a:r>
            <a:endParaRPr lang="en-US" b="1" dirty="0">
              <a:solidFill>
                <a:srgbClr val="0066B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25" y="1628800"/>
            <a:ext cx="5496692" cy="283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1764"/>
          <a:stretch/>
        </p:blipFill>
        <p:spPr>
          <a:xfrm>
            <a:off x="323528" y="4602412"/>
            <a:ext cx="3223539" cy="977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4529"/>
          <a:stretch/>
        </p:blipFill>
        <p:spPr>
          <a:xfrm>
            <a:off x="1043608" y="5246704"/>
            <a:ext cx="3233938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53" y="2348880"/>
            <a:ext cx="4717598" cy="33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5009"/>
            <a:ext cx="8229600" cy="720080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res/values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435280" cy="446449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dimens.xml</a:t>
            </a:r>
            <a:r>
              <a:rPr lang="en-US" sz="1800" dirty="0" smtClean="0"/>
              <a:t> – define dimensions for views and layouts</a:t>
            </a:r>
          </a:p>
          <a:p>
            <a:pPr marL="0" indent="0">
              <a:buNone/>
            </a:pPr>
            <a:r>
              <a:rPr lang="en-US" sz="1800" b="1" dirty="0"/>
              <a:t>styles.xml</a:t>
            </a:r>
            <a:r>
              <a:rPr lang="en-US" sz="1800" dirty="0"/>
              <a:t> </a:t>
            </a:r>
            <a:r>
              <a:rPr lang="en-US" sz="1800" dirty="0" smtClean="0"/>
              <a:t>  – </a:t>
            </a:r>
            <a:r>
              <a:rPr lang="en-US" sz="1800" dirty="0"/>
              <a:t>app styles (theme)</a:t>
            </a:r>
          </a:p>
          <a:p>
            <a:pPr marL="0" indent="0">
              <a:buNone/>
            </a:pPr>
            <a:r>
              <a:rPr lang="en-US" sz="1800" b="1" dirty="0" smtClean="0"/>
              <a:t>strings.xml</a:t>
            </a:r>
            <a:r>
              <a:rPr lang="en-US" sz="1800" dirty="0" smtClean="0"/>
              <a:t> – defined all string of application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3016"/>
            <a:ext cx="612836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9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64807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Android components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</a:rPr>
              <a:t>Activities</a:t>
            </a:r>
            <a:r>
              <a:rPr lang="en-US" altLang="en-US" sz="2800" dirty="0"/>
              <a:t> – visual user interface focused on a single thing a user can </a:t>
            </a:r>
            <a:r>
              <a:rPr lang="en-US" altLang="en-US" sz="2800" dirty="0" smtClean="0"/>
              <a:t>do (window)</a:t>
            </a:r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</a:rPr>
              <a:t>Services</a:t>
            </a:r>
            <a:r>
              <a:rPr lang="en-US" altLang="en-US" sz="2800" dirty="0"/>
              <a:t> – no visual interface – they run in the </a:t>
            </a:r>
            <a:r>
              <a:rPr lang="en-US" altLang="en-US" sz="2800" dirty="0" smtClean="0"/>
              <a:t>background (but in UI thread)</a:t>
            </a:r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</a:rPr>
              <a:t>Broadcast Receivers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receive and react to broadcast announcements</a:t>
            </a:r>
          </a:p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</a:rPr>
              <a:t>Content Providers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allow data exchange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0122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040" y="1043822"/>
            <a:ext cx="4145452" cy="5381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Activities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4143953" cy="15908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93096"/>
            <a:ext cx="4567856" cy="18002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80312" y="1228110"/>
            <a:ext cx="154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Life-cycle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268" y="3507729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Simple activity class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248" y="6093296"/>
            <a:ext cx="472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All activities must be </a:t>
            </a:r>
            <a:r>
              <a:rPr lang="en-US" dirty="0" smtClean="0"/>
              <a:t>defined in </a:t>
            </a:r>
            <a:r>
              <a:rPr lang="en-US" dirty="0" smtClean="0"/>
              <a:t>manifest file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82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7920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02089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800" dirty="0" smtClean="0"/>
              <a:t>Configure </a:t>
            </a:r>
            <a:r>
              <a:rPr lang="en-US" sz="1800" dirty="0" smtClean="0"/>
              <a:t>environment</a:t>
            </a:r>
            <a:endParaRPr lang="en-US" sz="1800" dirty="0" smtClean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Install java SDK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Install android </a:t>
            </a:r>
            <a:r>
              <a:rPr lang="en-US" sz="1050" dirty="0" smtClean="0"/>
              <a:t>SDK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Run and debug application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Real device debug enable</a:t>
            </a:r>
          </a:p>
          <a:p>
            <a:pPr marL="228600" indent="-228600">
              <a:buFontTx/>
              <a:buAutoNum type="arabicPeriod"/>
            </a:pPr>
            <a:r>
              <a:rPr lang="en-US" sz="1800" dirty="0" smtClean="0"/>
              <a:t>Support Libraries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smtClean="0"/>
              <a:t>Project structure 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M</a:t>
            </a:r>
            <a:r>
              <a:rPr lang="en-US" sz="1050" dirty="0" smtClean="0"/>
              <a:t>anifest file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Java code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Resources (drawables, </a:t>
            </a:r>
            <a:r>
              <a:rPr lang="en-US" sz="1050" dirty="0"/>
              <a:t>l</a:t>
            </a:r>
            <a:r>
              <a:rPr lang="en-US" sz="1050" dirty="0" smtClean="0"/>
              <a:t>ayouts, strings </a:t>
            </a:r>
            <a:r>
              <a:rPr lang="en-US" sz="1050" dirty="0"/>
              <a:t>etc.)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smtClean="0"/>
              <a:t>Android components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Activities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F</a:t>
            </a:r>
            <a:r>
              <a:rPr lang="en-US" sz="1050" dirty="0" smtClean="0"/>
              <a:t>ragments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Services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B</a:t>
            </a:r>
            <a:r>
              <a:rPr lang="en-US" sz="1050" dirty="0" smtClean="0"/>
              <a:t>roadcast receivers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/>
              <a:t>C</a:t>
            </a:r>
            <a:r>
              <a:rPr lang="en-US" sz="1050" dirty="0" smtClean="0"/>
              <a:t>ontent providers</a:t>
            </a:r>
            <a:endParaRPr lang="en-US" sz="1050" dirty="0"/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Intent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50" dirty="0" smtClean="0"/>
              <a:t>Intent-filters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smtClean="0"/>
              <a:t>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smtClean="0"/>
              <a:t>Demo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smtClean="0"/>
              <a:t>Resources</a:t>
            </a:r>
            <a:endParaRPr lang="en-US" sz="1050" dirty="0"/>
          </a:p>
          <a:p>
            <a:pPr marL="400050" lvl="1" indent="0">
              <a:buNone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28914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57606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0" y="1484784"/>
            <a:ext cx="8856984" cy="43204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Fragment</a:t>
            </a:r>
            <a:r>
              <a:rPr lang="en-US" sz="2000" dirty="0" smtClean="0"/>
              <a:t> - is modular </a:t>
            </a:r>
            <a:r>
              <a:rPr lang="en-US" sz="2000" dirty="0"/>
              <a:t>section of an activity, which has its own </a:t>
            </a:r>
            <a:r>
              <a:rPr lang="en-US" sz="2000" dirty="0" smtClean="0"/>
              <a:t>lifecycle.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9" y="1988840"/>
            <a:ext cx="790685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64120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2" y="1340768"/>
            <a:ext cx="3722926" cy="49098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Service</a:t>
            </a:r>
            <a:r>
              <a:rPr lang="en-US" dirty="0" smtClean="0"/>
              <a:t> - </a:t>
            </a:r>
            <a:r>
              <a:rPr lang="en-US" sz="2000" dirty="0"/>
              <a:t>This is the base class for all services.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It uses </a:t>
            </a:r>
            <a:r>
              <a:rPr lang="en-US" sz="2000" dirty="0"/>
              <a:t>your </a:t>
            </a:r>
            <a:r>
              <a:rPr lang="en-US" sz="2000" dirty="0" smtClean="0"/>
              <a:t>app </a:t>
            </a:r>
            <a:r>
              <a:rPr lang="en-US" sz="2000" dirty="0"/>
              <a:t>main </a:t>
            </a:r>
            <a:r>
              <a:rPr lang="en-US" sz="2000" dirty="0" smtClean="0"/>
              <a:t>thread!</a:t>
            </a:r>
            <a:endParaRPr lang="en-US" sz="2000" dirty="0"/>
          </a:p>
          <a:p>
            <a:pPr marL="0" indent="0">
              <a:buNone/>
            </a:pPr>
            <a:r>
              <a:rPr lang="en-US" sz="2800" b="1" dirty="0" err="1">
                <a:solidFill>
                  <a:schemeClr val="accent2"/>
                </a:solidFill>
              </a:rPr>
              <a:t>IntentService</a:t>
            </a:r>
            <a:r>
              <a:rPr lang="en-US" dirty="0" smtClean="0"/>
              <a:t> - </a:t>
            </a:r>
            <a:r>
              <a:rPr lang="en-US" sz="2000" dirty="0"/>
              <a:t>best option if you don't require that your service handle multiple </a:t>
            </a:r>
            <a:r>
              <a:rPr lang="en-US" sz="2000" dirty="0" smtClean="0"/>
              <a:t>requests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smtClean="0"/>
              <a:t>All services should be added to manifest: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86"/>
          <a:stretch/>
        </p:blipFill>
        <p:spPr>
          <a:xfrm>
            <a:off x="3851920" y="1695495"/>
            <a:ext cx="5184576" cy="47569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25144"/>
            <a:ext cx="3672408" cy="14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0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B</a:t>
            </a:r>
            <a:r>
              <a:rPr lang="en-US" sz="2800" b="1" dirty="0">
                <a:solidFill>
                  <a:schemeClr val="accent2"/>
                </a:solidFill>
              </a:rPr>
              <a:t>roadcast</a:t>
            </a:r>
            <a:r>
              <a:rPr lang="en-US" sz="2400" b="1" dirty="0" smtClean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receiver</a:t>
            </a:r>
            <a:r>
              <a:rPr lang="en-US" sz="2400" dirty="0"/>
              <a:t> </a:t>
            </a:r>
            <a:r>
              <a:rPr lang="en-US" sz="2400" dirty="0" smtClean="0"/>
              <a:t>- is </a:t>
            </a:r>
            <a:r>
              <a:rPr lang="en-US" sz="2400" dirty="0"/>
              <a:t>an Android component which allows you to register for system or application events. All registered receivers for an event are notified by the Android runtime once this event happens.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For example, applications can register for the </a:t>
            </a:r>
            <a:r>
              <a:rPr lang="en-US" sz="2000" b="1" i="1" dirty="0"/>
              <a:t>ACTION_BOOT_COMPLETED</a:t>
            </a:r>
            <a:r>
              <a:rPr lang="en-US" sz="2000" dirty="0"/>
              <a:t> system event which is fired once the Android system has completed the boot process.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4" y="2852936"/>
            <a:ext cx="7265229" cy="1728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4" y="4797152"/>
            <a:ext cx="6044298" cy="1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Content </a:t>
            </a:r>
            <a:r>
              <a:rPr lang="en-US" altLang="en-US" b="1" dirty="0" smtClean="0">
                <a:solidFill>
                  <a:schemeClr val="accent2"/>
                </a:solidFill>
              </a:rPr>
              <a:t>Providers </a:t>
            </a:r>
            <a:r>
              <a:rPr lang="en-US" altLang="en-US" dirty="0" smtClean="0"/>
              <a:t>– used to shared data between applications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sz="2400" dirty="0"/>
              <a:t>You don't need to develop your own provider if you don't intend to share your data with other applications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Android has 2 content provides: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Calendar </a:t>
            </a:r>
            <a:r>
              <a:rPr lang="en-US" dirty="0" smtClean="0"/>
              <a:t>Provider and </a:t>
            </a:r>
            <a:r>
              <a:rPr lang="en-US" dirty="0"/>
              <a:t>Contacts Provider </a:t>
            </a:r>
          </a:p>
        </p:txBody>
      </p:sp>
    </p:spTree>
    <p:extLst>
      <p:ext uri="{BB962C8B-B14F-4D97-AF65-F5344CB8AC3E}">
        <p14:creationId xmlns:p14="http://schemas.microsoft.com/office/powerpoint/2010/main" val="198496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contact by </a:t>
            </a:r>
            <a:r>
              <a:rPr lang="en-US" smtClean="0"/>
              <a:t>name example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2" y="2426349"/>
            <a:ext cx="5820587" cy="2953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2" y="2878198"/>
            <a:ext cx="765916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03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Intent is a messaging object you can use to request an action from another app component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Used to start </a:t>
            </a:r>
            <a:r>
              <a:rPr lang="en-US" b="1" dirty="0" smtClean="0"/>
              <a:t>activity, service,</a:t>
            </a:r>
            <a:r>
              <a:rPr lang="en-US" b="1" dirty="0"/>
              <a:t> deliver a </a:t>
            </a:r>
            <a:r>
              <a:rPr lang="en-US" b="1" dirty="0" smtClean="0"/>
              <a:t>broadcast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Intent Types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Explicit</a:t>
            </a:r>
            <a:r>
              <a:rPr lang="en-US" sz="2000" b="1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intents</a:t>
            </a:r>
            <a:r>
              <a:rPr lang="en-US" sz="2400" dirty="0"/>
              <a:t> specify the component to start by </a:t>
            </a:r>
            <a:r>
              <a:rPr lang="en-US" sz="2400" dirty="0" smtClean="0"/>
              <a:t>name. Allows </a:t>
            </a:r>
            <a:r>
              <a:rPr lang="en-US" sz="2400" dirty="0"/>
              <a:t>start a component in your own </a:t>
            </a:r>
            <a:r>
              <a:rPr lang="en-US" sz="2400" dirty="0" smtClean="0"/>
              <a:t>app.</a:t>
            </a:r>
          </a:p>
          <a:p>
            <a:pPr marL="0" indent="0">
              <a:buNone/>
            </a:pPr>
            <a:r>
              <a:rPr lang="en-US" sz="1800" i="1" dirty="0"/>
              <a:t>Explicit intents </a:t>
            </a:r>
            <a:r>
              <a:rPr lang="en-US" sz="1800" i="1" dirty="0" smtClean="0"/>
              <a:t> example</a:t>
            </a:r>
            <a:r>
              <a:rPr lang="en-US" sz="1800" i="1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Implicit</a:t>
            </a:r>
            <a:r>
              <a:rPr lang="en-US" sz="2000" b="1" dirty="0" smtClean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intents</a:t>
            </a:r>
            <a:r>
              <a:rPr lang="en-US" sz="2000" b="1" dirty="0"/>
              <a:t> </a:t>
            </a:r>
            <a:r>
              <a:rPr lang="en-US" sz="2400" dirty="0"/>
              <a:t>do not name a specific component, but instead declare a general action to perform, which allows a component from another app to handle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6" y="3501008"/>
            <a:ext cx="8495556" cy="7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4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6" y="1052736"/>
            <a:ext cx="8229600" cy="72008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0" y="1772816"/>
            <a:ext cx="5867050" cy="435334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Implicit intents example. Share plain text</a:t>
            </a:r>
            <a:endParaRPr lang="en-US" sz="1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http</a:t>
            </a:r>
            <a:r>
              <a:rPr lang="en-US" sz="1400" dirty="0">
                <a:solidFill>
                  <a:schemeClr val="bg1"/>
                </a:solidFill>
              </a:rPr>
              <a:t>://stackoverflow.com/questions/13065838/what-are-the-possible-intent-types-for-intent-settypetype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0" y="2546311"/>
            <a:ext cx="5973460" cy="10987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6950" r="8934" b="10101"/>
          <a:stretch/>
        </p:blipFill>
        <p:spPr>
          <a:xfrm>
            <a:off x="6156176" y="1038624"/>
            <a:ext cx="2953130" cy="53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87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600"/>
            <a:ext cx="8229600" cy="72008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Intent-filters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5"/>
            <a:ext cx="8928992" cy="36004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To advertise which implicit intents your app can receive, declare one or more intent filters</a:t>
            </a:r>
            <a:endParaRPr lang="en-US" sz="1600" b="1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9" y="1813139"/>
            <a:ext cx="6797063" cy="22547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99500"/>
            <a:ext cx="6804248" cy="23428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36296" y="2331269"/>
            <a:ext cx="1725338" cy="95121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i="1" kern="0" dirty="0" smtClean="0"/>
              <a:t>Main activity filter</a:t>
            </a:r>
            <a:r>
              <a:rPr lang="en-US" sz="2000" i="1" kern="0" dirty="0"/>
              <a:t> </a:t>
            </a:r>
            <a:r>
              <a:rPr lang="en-US" sz="2000" i="1" kern="0" dirty="0" smtClean="0"/>
              <a:t>example</a:t>
            </a:r>
          </a:p>
          <a:p>
            <a:pPr marL="0" indent="0">
              <a:buFontTx/>
              <a:buNone/>
            </a:pPr>
            <a:endParaRPr lang="en-US" sz="12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4795107"/>
            <a:ext cx="1748844" cy="951216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i="1" kern="0" dirty="0" smtClean="0"/>
              <a:t>Receive text filter example</a:t>
            </a:r>
          </a:p>
          <a:p>
            <a:pPr marL="0" indent="0">
              <a:buFontTx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95427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01701"/>
            <a:ext cx="4762500" cy="2695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7142"/>
            <a:ext cx="8229600" cy="653666"/>
          </a:xfrm>
        </p:spPr>
        <p:txBody>
          <a:bodyPr/>
          <a:lstStyle/>
          <a:p>
            <a:r>
              <a:rPr lang="en-US" sz="3600" b="1" dirty="0">
                <a:solidFill>
                  <a:srgbClr val="F7941E"/>
                </a:solidFill>
              </a:rPr>
              <a:t>Configure </a:t>
            </a:r>
            <a:r>
              <a:rPr lang="en-US" sz="3600" b="1" dirty="0">
                <a:solidFill>
                  <a:srgbClr val="F7941E"/>
                </a:solidFill>
              </a:rPr>
              <a:t>environment: Java SDK</a:t>
            </a:r>
            <a:br>
              <a:rPr lang="en-US" sz="3600" b="1" dirty="0">
                <a:solidFill>
                  <a:srgbClr val="F7941E"/>
                </a:solidFill>
              </a:rPr>
            </a:br>
            <a:endParaRPr lang="en-US" sz="3600" b="1" dirty="0">
              <a:solidFill>
                <a:srgbClr val="F7941E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3533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Java 7 is supported, not all </a:t>
            </a:r>
            <a:r>
              <a:rPr lang="en-US" sz="1600" dirty="0" smtClean="0"/>
              <a:t>features. Supported features are:</a:t>
            </a:r>
          </a:p>
          <a:p>
            <a:pPr marL="400050" lvl="1" indent="0">
              <a:buNone/>
            </a:pPr>
            <a:r>
              <a:rPr lang="en-US" sz="1600" b="1" dirty="0"/>
              <a:t>Diamond operator (&lt;&gt;)</a:t>
            </a:r>
          </a:p>
          <a:p>
            <a:pPr marL="400050" lvl="1" indent="0">
              <a:buNone/>
            </a:pPr>
            <a:r>
              <a:rPr lang="en-US" sz="1600" b="1" dirty="0"/>
              <a:t>String switch</a:t>
            </a:r>
          </a:p>
          <a:p>
            <a:pPr marL="400050" lvl="1" indent="0">
              <a:buNone/>
            </a:pPr>
            <a:r>
              <a:rPr lang="en-US" sz="1600" b="1" dirty="0"/>
              <a:t>Multiple-catch (catch (Exc1 | Exc2 e))</a:t>
            </a:r>
          </a:p>
          <a:p>
            <a:pPr marL="400050" lvl="1" indent="0">
              <a:buNone/>
            </a:pPr>
            <a:r>
              <a:rPr lang="en-US" sz="1600" b="1" dirty="0"/>
              <a:t>Underscore in number literals (1_234_567)</a:t>
            </a:r>
          </a:p>
          <a:p>
            <a:pPr marL="400050" lvl="1" indent="0">
              <a:buNone/>
            </a:pPr>
            <a:r>
              <a:rPr lang="en-US" sz="1600" b="1" dirty="0"/>
              <a:t>Binary literals (0b1110111)</a:t>
            </a:r>
            <a:endParaRPr lang="en-US" sz="1600" b="1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83117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9206" y="1124744"/>
            <a:ext cx="8229600" cy="504056"/>
          </a:xfrm>
        </p:spPr>
        <p:txBody>
          <a:bodyPr/>
          <a:lstStyle/>
          <a:p>
            <a:r>
              <a:rPr lang="en-US" b="1" dirty="0" smtClean="0">
                <a:solidFill>
                  <a:srgbClr val="638D3E"/>
                </a:solidFill>
              </a:rPr>
              <a:t>Database</a:t>
            </a:r>
            <a:br>
              <a:rPr lang="en-US" b="1" dirty="0" smtClean="0">
                <a:solidFill>
                  <a:srgbClr val="638D3E"/>
                </a:solidFill>
              </a:rPr>
            </a:b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107504" y="1124744"/>
            <a:ext cx="2880320" cy="5328592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 useful set of APIs is available in the </a:t>
            </a:r>
            <a:r>
              <a:rPr lang="en-US" sz="1800" b="1" dirty="0" err="1" smtClean="0"/>
              <a:t>SQLiteOpenHelper</a:t>
            </a:r>
            <a:r>
              <a:rPr lang="en-US" sz="1800" dirty="0" smtClean="0"/>
              <a:t> class.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use </a:t>
            </a:r>
            <a:r>
              <a:rPr lang="en-US" sz="1800" dirty="0" err="1"/>
              <a:t>SQLiteOpenHelper</a:t>
            </a:r>
            <a:r>
              <a:rPr lang="en-US" sz="1800" dirty="0"/>
              <a:t>, create a subclass that overrides the </a:t>
            </a:r>
            <a:r>
              <a:rPr lang="en-US" sz="1800" b="1" dirty="0" err="1"/>
              <a:t>onCreate</a:t>
            </a:r>
            <a:r>
              <a:rPr lang="en-US" sz="1800" b="1" dirty="0"/>
              <a:t>(), </a:t>
            </a:r>
            <a:r>
              <a:rPr lang="en-US" sz="1800" b="1" dirty="0" err="1"/>
              <a:t>onUpgrade</a:t>
            </a:r>
            <a:r>
              <a:rPr lang="en-US" sz="1800" b="1" dirty="0"/>
              <a:t>() </a:t>
            </a:r>
            <a:r>
              <a:rPr lang="en-US" sz="1800" dirty="0"/>
              <a:t>and </a:t>
            </a:r>
            <a:r>
              <a:rPr lang="en-US" sz="1800" b="1" dirty="0" err="1"/>
              <a:t>onOpen</a:t>
            </a:r>
            <a:r>
              <a:rPr lang="en-US" sz="1800" b="1" dirty="0"/>
              <a:t>() </a:t>
            </a:r>
            <a:r>
              <a:rPr lang="en-US" sz="1800" dirty="0"/>
              <a:t>callback methods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All </a:t>
            </a:r>
            <a:r>
              <a:rPr lang="en-US" sz="1800" dirty="0"/>
              <a:t>you need to do is call </a:t>
            </a:r>
            <a:r>
              <a:rPr lang="en-US" sz="1800" b="1" dirty="0" err="1"/>
              <a:t>getWritableDatabase</a:t>
            </a:r>
            <a:r>
              <a:rPr lang="en-US" sz="1800" b="1" dirty="0"/>
              <a:t>() </a:t>
            </a:r>
            <a:r>
              <a:rPr lang="en-US" sz="1800" dirty="0"/>
              <a:t>or </a:t>
            </a:r>
            <a:r>
              <a:rPr lang="en-US" sz="1800" b="1" dirty="0" err="1"/>
              <a:t>getReadableDatabase</a:t>
            </a:r>
            <a:r>
              <a:rPr lang="en-US" sz="1800" b="1" dirty="0"/>
              <a:t>().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uk-UA" sz="105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22" y="2348880"/>
            <a:ext cx="61618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98" y="980728"/>
            <a:ext cx="8229600" cy="648072"/>
          </a:xfrm>
        </p:spPr>
        <p:txBody>
          <a:bodyPr/>
          <a:lstStyle/>
          <a:p>
            <a:r>
              <a:rPr lang="en-US" b="1" dirty="0">
                <a:solidFill>
                  <a:srgbClr val="F7941E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98" y="1628800"/>
            <a:ext cx="8229600" cy="4813996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Java </a:t>
            </a:r>
            <a:r>
              <a:rPr lang="en-US" sz="1800" dirty="0"/>
              <a:t>7 language features with Android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stackoverflow.com/questions/7153989/java-7-language-features-with-android</a:t>
            </a: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Android developers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developer.android.com/guide/index.html</a:t>
            </a: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/>
              <a:t>should the dimens.xml file be used in Android?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stackoverflow.com/questions/7508493/when-should-the-dimens-xml-file-be-used-in-android</a:t>
            </a: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Version of SQLite used in Android?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stackoverflow.com/questions/2421189/version-of-sqlite-used-in-android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Density-independent Pixels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www.youtube.com/watch?v=zhszwkcay2A&amp;index=93&amp;list=WL</a:t>
            </a:r>
            <a:endParaRPr lang="en-US" sz="1100" dirty="0" smtClean="0"/>
          </a:p>
          <a:p>
            <a:pPr marL="0" indent="0">
              <a:buNone/>
            </a:pPr>
            <a:r>
              <a:rPr lang="en-US" sz="1800" dirty="0" smtClean="0"/>
              <a:t>Nine-patch (</a:t>
            </a:r>
            <a:r>
              <a:rPr lang="en-US" sz="1800" dirty="0"/>
              <a:t>.9.png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>
                <a:hlinkClick r:id="rId7"/>
              </a:rPr>
              <a:t>http</a:t>
            </a:r>
            <a:r>
              <a:rPr lang="en-US" sz="1100" dirty="0">
                <a:hlinkClick r:id="rId7"/>
              </a:rPr>
              <a:t>://</a:t>
            </a:r>
            <a:r>
              <a:rPr lang="en-US" sz="1100" dirty="0">
                <a:hlinkClick r:id="rId7"/>
              </a:rPr>
              <a:t>developer.android.com/guide/topics/graphics/2d-graphics.html#nine-patch</a:t>
            </a:r>
            <a:r>
              <a:rPr lang="en-US" sz="1100" dirty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801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5" t="8276" r="4794" b="36407"/>
          <a:stretch/>
        </p:blipFill>
        <p:spPr>
          <a:xfrm>
            <a:off x="4211960" y="980728"/>
            <a:ext cx="2160240" cy="3024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5" y="1844824"/>
            <a:ext cx="4572000" cy="4562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3" b="17508"/>
          <a:stretch/>
        </p:blipFill>
        <p:spPr>
          <a:xfrm>
            <a:off x="4139952" y="1916832"/>
            <a:ext cx="3751457" cy="2759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5" y="1844824"/>
            <a:ext cx="4572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0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/>
          <a:lstStyle/>
          <a:p>
            <a:r>
              <a:rPr lang="en-US" sz="2800" b="1" dirty="0">
                <a:solidFill>
                  <a:srgbClr val="F7941E"/>
                </a:solidFill>
              </a:rPr>
              <a:t>Configure </a:t>
            </a:r>
            <a:r>
              <a:rPr lang="en-US" sz="2800" b="1" dirty="0">
                <a:solidFill>
                  <a:srgbClr val="F7941E"/>
                </a:solidFill>
              </a:rPr>
              <a:t>environment: </a:t>
            </a:r>
            <a:r>
              <a:rPr lang="en-US" sz="2800" b="1" dirty="0">
                <a:solidFill>
                  <a:srgbClr val="F7941E"/>
                </a:solidFill>
              </a:rPr>
              <a:t>Install </a:t>
            </a:r>
            <a:r>
              <a:rPr lang="en-US" sz="2800" b="1" dirty="0">
                <a:solidFill>
                  <a:srgbClr val="F7941E"/>
                </a:solidFill>
              </a:rPr>
              <a:t>Android </a:t>
            </a:r>
            <a:r>
              <a:rPr lang="en-US" sz="2800" b="1" dirty="0">
                <a:solidFill>
                  <a:srgbClr val="F7941E"/>
                </a:solidFill>
              </a:rPr>
              <a:t>SDK</a:t>
            </a:r>
            <a:br>
              <a:rPr lang="en-US" sz="2800" b="1" dirty="0">
                <a:solidFill>
                  <a:srgbClr val="F7941E"/>
                </a:solidFill>
              </a:rPr>
            </a:br>
            <a:endParaRPr lang="en-US" sz="2800" b="1" dirty="0">
              <a:solidFill>
                <a:srgbClr val="F7941E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5" y="1988840"/>
            <a:ext cx="8258865" cy="3585873"/>
          </a:xfrm>
        </p:spPr>
      </p:pic>
      <p:sp>
        <p:nvSpPr>
          <p:cNvPr id="5" name="Прямоугольник 4"/>
          <p:cNvSpPr/>
          <p:nvPr/>
        </p:nvSpPr>
        <p:spPr>
          <a:xfrm>
            <a:off x="457200" y="5718729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hlinkClick r:id="rId3"/>
              </a:rPr>
              <a:t>https://</a:t>
            </a:r>
            <a:r>
              <a:rPr lang="uk-UA" sz="1400" dirty="0" smtClean="0">
                <a:hlinkClick r:id="rId3"/>
              </a:rPr>
              <a:t>developer.android.com/sdk/installing/index.html</a:t>
            </a:r>
            <a:r>
              <a:rPr lang="en-US" sz="1400" dirty="0" smtClean="0"/>
              <a:t> 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08281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87" y="980728"/>
            <a:ext cx="8686693" cy="504056"/>
          </a:xfrm>
        </p:spPr>
        <p:txBody>
          <a:bodyPr/>
          <a:lstStyle/>
          <a:p>
            <a:r>
              <a:rPr lang="en-US" sz="2800" b="1" dirty="0">
                <a:solidFill>
                  <a:srgbClr val="F7941E"/>
                </a:solidFill>
              </a:rPr>
              <a:t>Configure environment: Adding SDK Packages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66811"/>
            <a:ext cx="8229600" cy="4958533"/>
          </a:xfrm>
        </p:spPr>
        <p:txBody>
          <a:bodyPr/>
          <a:lstStyle/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SDK </a:t>
            </a:r>
            <a:r>
              <a:rPr lang="en-US" sz="1400" dirty="0"/>
              <a:t>Tools- </a:t>
            </a:r>
            <a:r>
              <a:rPr lang="en-US" sz="1400" b="1" dirty="0"/>
              <a:t>Required</a:t>
            </a:r>
          </a:p>
          <a:p>
            <a:pPr marL="0" indent="0">
              <a:buNone/>
            </a:pPr>
            <a:r>
              <a:rPr lang="en-US" sz="1400" dirty="0"/>
              <a:t>SDK Platform-tools- </a:t>
            </a:r>
            <a:r>
              <a:rPr lang="en-US" sz="1400" b="1" dirty="0"/>
              <a:t>Required</a:t>
            </a:r>
          </a:p>
          <a:p>
            <a:pPr marL="0" indent="0">
              <a:buNone/>
            </a:pPr>
            <a:r>
              <a:rPr lang="en-US" sz="1400" dirty="0"/>
              <a:t>SDK Build Tools-</a:t>
            </a:r>
            <a:r>
              <a:rPr lang="en-US" sz="1400" b="1" dirty="0"/>
              <a:t> Required (at least last version)</a:t>
            </a:r>
          </a:p>
          <a:p>
            <a:pPr marL="0" indent="0">
              <a:buNone/>
            </a:pPr>
            <a:r>
              <a:rPr lang="en-US" sz="1400" dirty="0"/>
              <a:t>SDK Platform-</a:t>
            </a:r>
            <a:r>
              <a:rPr lang="en-US" sz="1400" b="1" dirty="0"/>
              <a:t> Required (last version)</a:t>
            </a:r>
          </a:p>
          <a:p>
            <a:pPr marL="0" indent="0">
              <a:buNone/>
            </a:pPr>
            <a:r>
              <a:rPr lang="en-US" sz="1400" dirty="0"/>
              <a:t>Extras Android Support Repository- </a:t>
            </a:r>
            <a:r>
              <a:rPr lang="en-US" sz="1400" b="1" dirty="0"/>
              <a:t>Recommended </a:t>
            </a:r>
            <a:r>
              <a:rPr lang="en-US" sz="1400" dirty="0"/>
              <a:t>(to use Navigation drawer, compatible action bar, etc</a:t>
            </a:r>
            <a:r>
              <a:rPr lang="en-US" sz="1400" dirty="0" smtClean="0"/>
              <a:t>.)</a:t>
            </a:r>
            <a:endParaRPr lang="en-US" sz="1200" b="1" dirty="0" smtClean="0">
              <a:hlinkClick r:id="rId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535034" y="1724715"/>
            <a:ext cx="5616624" cy="3059645"/>
            <a:chOff x="1475656" y="1986469"/>
            <a:chExt cx="5328592" cy="2639987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475656" y="1986469"/>
              <a:ext cx="5328592" cy="2018595"/>
              <a:chOff x="1475656" y="1986469"/>
              <a:chExt cx="5328592" cy="201859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656" y="1986469"/>
                <a:ext cx="5285714" cy="1142857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2"/>
              <a:stretch/>
            </p:blipFill>
            <p:spPr>
              <a:xfrm>
                <a:off x="1490009" y="3227622"/>
                <a:ext cx="5314239" cy="523810"/>
              </a:xfrm>
              <a:prstGeom prst="rect">
                <a:avLst/>
              </a:prstGeom>
            </p:spPr>
          </p:pic>
          <p:pic>
            <p:nvPicPr>
              <p:cNvPr id="5" name="Рисунок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6" r="7955" b="32040"/>
              <a:stretch/>
            </p:blipFill>
            <p:spPr>
              <a:xfrm>
                <a:off x="1475656" y="3858677"/>
                <a:ext cx="5328592" cy="146387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154"/>
            <a:stretch/>
          </p:blipFill>
          <p:spPr>
            <a:xfrm>
              <a:off x="1490009" y="4102646"/>
              <a:ext cx="5314239" cy="52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18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07432"/>
            <a:ext cx="8928992" cy="765384"/>
          </a:xfrm>
        </p:spPr>
        <p:txBody>
          <a:bodyPr/>
          <a:lstStyle/>
          <a:p>
            <a:pPr lvl="1"/>
            <a:r>
              <a:rPr lang="en-US" sz="2800" b="1" dirty="0">
                <a:solidFill>
                  <a:srgbClr val="F7941E"/>
                </a:solidFill>
                <a:latin typeface="+mj-lt"/>
                <a:ea typeface="+mj-ea"/>
                <a:cs typeface="+mj-cs"/>
              </a:rPr>
              <a:t>Configure environment: Run </a:t>
            </a:r>
            <a:r>
              <a:rPr lang="en-US" sz="2800" b="1" dirty="0">
                <a:solidFill>
                  <a:srgbClr val="F7941E"/>
                </a:solidFill>
                <a:latin typeface="+mj-lt"/>
                <a:ea typeface="+mj-ea"/>
                <a:cs typeface="+mj-cs"/>
              </a:rPr>
              <a:t>and debug application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What to choose to run/debug application</a:t>
            </a:r>
            <a:r>
              <a:rPr lang="en-US" sz="2400" b="1" dirty="0" smtClean="0"/>
              <a:t>: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Standard</a:t>
            </a:r>
            <a:r>
              <a:rPr lang="en-US" sz="2400" b="1" dirty="0">
                <a:solidFill>
                  <a:srgbClr val="F7941E"/>
                </a:solidFill>
              </a:rPr>
              <a:t> </a:t>
            </a:r>
            <a:r>
              <a:rPr lang="en-US" sz="1800" b="1" dirty="0"/>
              <a:t>emulator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+ Part of SDK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- Very slow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 smtClean="0"/>
              <a:t>Genymotion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b="1" dirty="0">
                <a:hlinkClick r:id="rId2"/>
              </a:rPr>
              <a:t>https://www.genymotion.com</a:t>
            </a:r>
            <a:r>
              <a:rPr lang="en-US" sz="1800" b="1" dirty="0" smtClean="0"/>
              <a:t>)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+ Faster than standard emulator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+ Free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- Need to register on home site, install emulator, install IDE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/>
              <a:t>Real device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+ Faster than standard emulator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+ Better for testing application usability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- </a:t>
            </a:r>
            <a:r>
              <a:rPr lang="en-US" sz="1600" b="1" dirty="0">
                <a:solidFill>
                  <a:srgbClr val="C00000"/>
                </a:solidFill>
              </a:rPr>
              <a:t> For </a:t>
            </a:r>
            <a:r>
              <a:rPr lang="en-US" sz="1600" b="1" dirty="0">
                <a:solidFill>
                  <a:srgbClr val="C00000"/>
                </a:solidFill>
              </a:rPr>
              <a:t>some devices you may not find driver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600" b="1" i="1" dirty="0" smtClean="0"/>
          </a:p>
          <a:p>
            <a:pPr marL="400050" lvl="1" indent="0">
              <a:buNone/>
            </a:pPr>
            <a:r>
              <a:rPr lang="en-US" sz="1600" b="1" i="1" dirty="0" smtClean="0"/>
              <a:t>Note</a:t>
            </a:r>
            <a:r>
              <a:rPr lang="en-US" sz="1600" b="1" i="1" dirty="0" smtClean="0"/>
              <a:t>: For real devices need to enable debugging:</a:t>
            </a:r>
          </a:p>
        </p:txBody>
      </p:sp>
    </p:spTree>
    <p:extLst>
      <p:ext uri="{BB962C8B-B14F-4D97-AF65-F5344CB8AC3E}">
        <p14:creationId xmlns:p14="http://schemas.microsoft.com/office/powerpoint/2010/main" val="44518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856984" cy="504056"/>
          </a:xfrm>
        </p:spPr>
        <p:txBody>
          <a:bodyPr/>
          <a:lstStyle/>
          <a:p>
            <a:r>
              <a:rPr lang="en-US" sz="2800" b="1" dirty="0">
                <a:solidFill>
                  <a:srgbClr val="F7941E"/>
                </a:solidFill>
              </a:rPr>
              <a:t>Configure environment: Real </a:t>
            </a:r>
            <a:r>
              <a:rPr lang="en-US" sz="2800" b="1" dirty="0">
                <a:solidFill>
                  <a:srgbClr val="F7941E"/>
                </a:solidFill>
              </a:rPr>
              <a:t>device </a:t>
            </a:r>
            <a:r>
              <a:rPr lang="en-US" sz="2800" b="1" dirty="0">
                <a:solidFill>
                  <a:srgbClr val="F7941E"/>
                </a:solidFill>
              </a:rPr>
              <a:t>debug</a:t>
            </a:r>
            <a:r>
              <a:rPr lang="en-US" sz="2800" b="1" dirty="0">
                <a:solidFill>
                  <a:srgbClr val="F7941E"/>
                </a:solidFill>
              </a:rPr>
              <a:t> enable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7504" y="1700808"/>
            <a:ext cx="8856984" cy="482453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600" dirty="0" smtClean="0"/>
              <a:t>By default Developer options menu is hidden. To show menu do the following: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200" dirty="0" smtClean="0"/>
              <a:t>Go to</a:t>
            </a:r>
            <a:r>
              <a:rPr lang="en-US" sz="1200" dirty="0"/>
              <a:t>: Settings &gt; About phone (for Stock Android)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200" dirty="0"/>
              <a:t>Click 7 times on “Build number” </a:t>
            </a:r>
            <a:r>
              <a:rPr lang="en-US" sz="1200" dirty="0" smtClean="0"/>
              <a:t>item</a:t>
            </a:r>
          </a:p>
          <a:p>
            <a:pPr marL="628650" lvl="1" indent="-228600">
              <a:buFont typeface="+mj-lt"/>
              <a:buAutoNum type="arabicPeriod"/>
            </a:pPr>
            <a:endParaRPr lang="en-US" sz="900" dirty="0"/>
          </a:p>
          <a:p>
            <a:pPr marL="400050" lvl="1" indent="0">
              <a:buNone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400050" lvl="1" indent="0">
              <a:buNone/>
            </a:pPr>
            <a:endParaRPr lang="en-US" sz="1200" dirty="0" smtClean="0"/>
          </a:p>
          <a:p>
            <a:pPr marL="400050" lvl="1" indent="0">
              <a:buNone/>
            </a:pPr>
            <a:endParaRPr lang="en-US" sz="11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/>
          </a:p>
          <a:p>
            <a:pPr marL="628650" lvl="1" indent="-228600">
              <a:buFont typeface="+mj-lt"/>
              <a:buAutoNum type="arabicPeriod"/>
            </a:pPr>
            <a:endParaRPr lang="en-US" sz="1200" dirty="0" smtClean="0"/>
          </a:p>
          <a:p>
            <a:pPr marL="628650" lvl="1" indent="-228600">
              <a:buFont typeface="+mj-lt"/>
              <a:buAutoNum type="arabicPeriod"/>
            </a:pPr>
            <a:endParaRPr lang="en-US" sz="1200" dirty="0"/>
          </a:p>
          <a:p>
            <a:pPr marL="400050" lvl="1" indent="0">
              <a:buNone/>
            </a:pPr>
            <a:endParaRPr lang="en-US" sz="1100" dirty="0" smtClean="0"/>
          </a:p>
          <a:p>
            <a:pPr marL="400050" lvl="1" indent="0">
              <a:buNone/>
            </a:pPr>
            <a:endParaRPr lang="en-US" sz="1050" dirty="0" smtClean="0"/>
          </a:p>
          <a:p>
            <a:pPr marL="400050" lvl="1" indent="0">
              <a:buNone/>
            </a:pPr>
            <a:endParaRPr lang="en-US" sz="300" dirty="0" smtClean="0"/>
          </a:p>
          <a:p>
            <a:pPr marL="400050" lvl="1" indent="0">
              <a:buNone/>
            </a:pPr>
            <a:r>
              <a:rPr lang="en-US" sz="800" dirty="0" smtClean="0"/>
              <a:t>http</a:t>
            </a:r>
            <a:r>
              <a:rPr lang="en-US" sz="800" dirty="0"/>
              <a:t>://www.greenbot.com/article/2457986/how-to-enable-developer-options-on-your-android-phone-or-tablet.html</a:t>
            </a:r>
            <a:endParaRPr lang="uk-UA" sz="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0"/>
            <a:ext cx="2050326" cy="36450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59" y="2636910"/>
            <a:ext cx="2056401" cy="3655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46" y="2636911"/>
            <a:ext cx="2050326" cy="36450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2" y="4077072"/>
            <a:ext cx="548680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80727"/>
            <a:ext cx="8229600" cy="802629"/>
          </a:xfrm>
        </p:spPr>
        <p:txBody>
          <a:bodyPr/>
          <a:lstStyle/>
          <a:p>
            <a:r>
              <a:rPr lang="en-US" b="1" dirty="0">
                <a:solidFill>
                  <a:srgbClr val="638D3E"/>
                </a:solidFill>
              </a:rPr>
              <a:t>Support </a:t>
            </a:r>
            <a:r>
              <a:rPr lang="en-US" b="1" dirty="0">
                <a:solidFill>
                  <a:srgbClr val="638D3E"/>
                </a:solidFill>
              </a:rPr>
              <a:t>Libraries</a:t>
            </a:r>
            <a:r>
              <a:rPr lang="en-US" b="1" dirty="0">
                <a:solidFill>
                  <a:srgbClr val="0066B3"/>
                </a:solidFill>
              </a:rPr>
              <a:t/>
            </a:r>
            <a:br>
              <a:rPr lang="en-US" b="1" dirty="0">
                <a:solidFill>
                  <a:srgbClr val="0066B3"/>
                </a:solidFill>
              </a:rPr>
            </a:br>
            <a:r>
              <a:rPr lang="en-US" sz="28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251520" y="1783357"/>
            <a:ext cx="864096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638D3E"/>
                </a:solidFill>
              </a:rPr>
              <a:t>What </a:t>
            </a:r>
            <a:r>
              <a:rPr lang="en-US" sz="2400" b="1" dirty="0">
                <a:solidFill>
                  <a:srgbClr val="638D3E"/>
                </a:solidFill>
              </a:rPr>
              <a:t>are Support Libraries 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Android Support Library package is a set of code libraries that provide backward-compatible </a:t>
            </a:r>
            <a:r>
              <a:rPr lang="en-US" sz="1800" dirty="0" smtClean="0"/>
              <a:t>APIs for older </a:t>
            </a:r>
            <a:r>
              <a:rPr lang="en-US" sz="1800" dirty="0" smtClean="0"/>
              <a:t>devices.</a:t>
            </a:r>
            <a:endParaRPr lang="en-US" sz="18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638D3E"/>
                </a:solidFill>
              </a:rPr>
              <a:t>v4 </a:t>
            </a:r>
            <a:r>
              <a:rPr lang="en-US" sz="2400" b="1" dirty="0">
                <a:solidFill>
                  <a:srgbClr val="638D3E"/>
                </a:solidFill>
              </a:rPr>
              <a:t>Support </a:t>
            </a:r>
            <a:r>
              <a:rPr lang="en-US" sz="2400" b="1" dirty="0">
                <a:solidFill>
                  <a:srgbClr val="638D3E"/>
                </a:solidFill>
              </a:rPr>
              <a:t>Library </a:t>
            </a:r>
            <a:r>
              <a:rPr lang="en-US" sz="1800" dirty="0" smtClean="0"/>
              <a:t>- </a:t>
            </a:r>
            <a:r>
              <a:rPr lang="en-US" sz="1800" dirty="0"/>
              <a:t>is designed to be used with Android 1.6 </a:t>
            </a:r>
            <a:endParaRPr lang="en-US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 smtClean="0"/>
              <a:t>(</a:t>
            </a:r>
            <a:r>
              <a:rPr lang="en-US" sz="1800" dirty="0"/>
              <a:t>API level 4</a:t>
            </a:r>
            <a:r>
              <a:rPr lang="en-US" sz="1800" dirty="0" smtClean="0"/>
              <a:t>). </a:t>
            </a:r>
            <a:r>
              <a:rPr lang="en-US" sz="1800" dirty="0"/>
              <a:t>Add </a:t>
            </a:r>
            <a:r>
              <a:rPr lang="en-US" sz="1800" dirty="0" smtClean="0"/>
              <a:t>support important key classes </a:t>
            </a:r>
            <a:r>
              <a:rPr lang="en-US" sz="1800" b="1" u="sng" dirty="0" smtClean="0"/>
              <a:t>Fragment</a:t>
            </a:r>
            <a:r>
              <a:rPr lang="en-US" sz="1800" b="1" dirty="0"/>
              <a:t>, </a:t>
            </a:r>
            <a:r>
              <a:rPr lang="en-US" sz="1800" b="1" u="sng" dirty="0" err="1" smtClean="0"/>
              <a:t>DrawerLayout</a:t>
            </a:r>
            <a:r>
              <a:rPr lang="en-US" sz="1800" b="1" dirty="0" smtClean="0"/>
              <a:t> </a:t>
            </a:r>
            <a:r>
              <a:rPr lang="en-US" sz="1800" dirty="0" smtClean="0"/>
              <a:t>etc</a:t>
            </a:r>
            <a:r>
              <a:rPr lang="en-US" sz="1800" dirty="0" smtClean="0"/>
              <a:t>.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638D3E"/>
                </a:solidFill>
              </a:rPr>
              <a:t>v7 </a:t>
            </a:r>
            <a:r>
              <a:rPr lang="en-US" sz="2400" b="1" dirty="0" err="1" smtClean="0">
                <a:solidFill>
                  <a:srgbClr val="638D3E"/>
                </a:solidFill>
              </a:rPr>
              <a:t>appcompat</a:t>
            </a:r>
            <a:r>
              <a:rPr lang="en-US" sz="2400" b="1" dirty="0" smtClean="0">
                <a:solidFill>
                  <a:srgbClr val="638D3E"/>
                </a:solidFill>
              </a:rPr>
              <a:t> library </a:t>
            </a:r>
            <a:r>
              <a:rPr lang="en-US" sz="1800" dirty="0" smtClean="0"/>
              <a:t>- </a:t>
            </a:r>
            <a:r>
              <a:rPr lang="en-US" sz="1800" dirty="0"/>
              <a:t>This library adds support for the </a:t>
            </a:r>
            <a:r>
              <a:rPr lang="en-US" sz="1800" b="1" u="sng" dirty="0"/>
              <a:t>Action Bar</a:t>
            </a:r>
            <a:r>
              <a:rPr lang="en-US" sz="1800" dirty="0"/>
              <a:t> user interface design pattern. This library includes support for material design user interface implementations</a:t>
            </a:r>
            <a:r>
              <a:rPr lang="en-US" sz="1800" dirty="0" smtClean="0"/>
              <a:t>. (</a:t>
            </a:r>
            <a:r>
              <a:rPr lang="en-US" sz="1800" dirty="0"/>
              <a:t>depends on the v4 Support Library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99888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596" y="854002"/>
            <a:ext cx="6196613" cy="846805"/>
          </a:xfrm>
        </p:spPr>
        <p:txBody>
          <a:bodyPr/>
          <a:lstStyle/>
          <a:p>
            <a:r>
              <a:rPr lang="en-US" b="1" dirty="0">
                <a:solidFill>
                  <a:srgbClr val="0066B3"/>
                </a:solidFill>
              </a:rPr>
              <a:t>Project structure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700808"/>
            <a:ext cx="59766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6B3"/>
                </a:solidFill>
              </a:rPr>
              <a:t>AndroidManifest.xml</a:t>
            </a:r>
            <a:r>
              <a:rPr lang="en-US" dirty="0" smtClean="0">
                <a:solidFill>
                  <a:srgbClr val="0066B3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sz="1400" dirty="0" smtClean="0"/>
              <a:t>Every </a:t>
            </a:r>
            <a:r>
              <a:rPr lang="en-US" sz="1400" dirty="0"/>
              <a:t>application must have </a:t>
            </a:r>
            <a:r>
              <a:rPr lang="en-US" sz="1400" dirty="0" smtClean="0"/>
              <a:t>it. It describes: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Components: </a:t>
            </a:r>
            <a:r>
              <a:rPr lang="en-US" sz="1400" dirty="0" smtClean="0"/>
              <a:t>activities, broadcast receivers, content providers and services.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Permissions</a:t>
            </a:r>
            <a:r>
              <a:rPr lang="en-US" sz="1400" dirty="0"/>
              <a:t>: CALL_PHONE, INTERNET, VIBRATE, </a:t>
            </a:r>
            <a:r>
              <a:rPr lang="en-US" sz="1400" dirty="0" smtClean="0"/>
              <a:t>READ_CONTACTS, RECEIVE_BOOT_COMPLETED</a:t>
            </a:r>
            <a:endParaRPr lang="en-US" sz="14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Intent-filters</a:t>
            </a:r>
            <a:endParaRPr lang="uk-UA" sz="1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80729"/>
            <a:ext cx="2787093" cy="5472608"/>
          </a:xfrm>
          <a:prstGeom prst="rect">
            <a:avLst/>
          </a:prstGeom>
        </p:spPr>
      </p:pic>
      <p:sp>
        <p:nvSpPr>
          <p:cNvPr id="13" name="Прямоугольник 4"/>
          <p:cNvSpPr/>
          <p:nvPr/>
        </p:nvSpPr>
        <p:spPr>
          <a:xfrm>
            <a:off x="3159277" y="3746686"/>
            <a:ext cx="597666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B3"/>
                </a:solidFill>
              </a:rPr>
              <a:t>java</a:t>
            </a:r>
            <a:r>
              <a:rPr lang="en-US" b="1" dirty="0" smtClean="0"/>
              <a:t> – </a:t>
            </a:r>
            <a:r>
              <a:rPr lang="en-US" dirty="0" smtClean="0"/>
              <a:t>Activities, Fragments and other java </a:t>
            </a:r>
            <a:r>
              <a:rPr lang="en-US" dirty="0" smtClean="0"/>
              <a:t>classes</a:t>
            </a:r>
            <a:endParaRPr lang="en-US" sz="1400" dirty="0" smtClean="0"/>
          </a:p>
          <a:p>
            <a:endParaRPr lang="en-US" b="1" dirty="0" smtClean="0"/>
          </a:p>
          <a:p>
            <a:r>
              <a:rPr lang="en-US" b="1" dirty="0">
                <a:solidFill>
                  <a:srgbClr val="0066B3"/>
                </a:solidFill>
              </a:rPr>
              <a:t>res/</a:t>
            </a:r>
            <a:r>
              <a:rPr lang="en-US" b="1" dirty="0" err="1">
                <a:solidFill>
                  <a:srgbClr val="0066B3"/>
                </a:solidFill>
              </a:rPr>
              <a:t>drawable</a:t>
            </a:r>
            <a:r>
              <a:rPr lang="en-US" b="1" dirty="0" smtClean="0"/>
              <a:t> </a:t>
            </a:r>
            <a:r>
              <a:rPr lang="en-US" sz="1400" b="1" dirty="0"/>
              <a:t>– </a:t>
            </a:r>
            <a:r>
              <a:rPr lang="en-US" sz="1400" dirty="0"/>
              <a:t>types .</a:t>
            </a:r>
            <a:r>
              <a:rPr lang="en-US" sz="1400" dirty="0" err="1"/>
              <a:t>png</a:t>
            </a:r>
            <a:r>
              <a:rPr lang="en-US" sz="1400" dirty="0"/>
              <a:t>, .jpg, .gif, .9.png, xml  </a:t>
            </a:r>
            <a:endParaRPr lang="uk-UA" sz="1100" dirty="0"/>
          </a:p>
          <a:p>
            <a:r>
              <a:rPr lang="en-US" b="1" dirty="0">
                <a:solidFill>
                  <a:srgbClr val="0066B3"/>
                </a:solidFill>
              </a:rPr>
              <a:t>res/menu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sz="1400" b="1" dirty="0" smtClean="0"/>
              <a:t>– </a:t>
            </a:r>
            <a:r>
              <a:rPr lang="en-US" sz="1400" b="1" dirty="0"/>
              <a:t>menu xml files</a:t>
            </a:r>
            <a:endParaRPr lang="uk-UA" sz="1100" dirty="0"/>
          </a:p>
          <a:p>
            <a:r>
              <a:rPr lang="en-US" b="1" dirty="0">
                <a:solidFill>
                  <a:srgbClr val="0066B3"/>
                </a:solidFill>
              </a:rPr>
              <a:t>res/layout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sz="1400" b="1" dirty="0" smtClean="0"/>
              <a:t>– </a:t>
            </a:r>
            <a:r>
              <a:rPr lang="en-US" sz="1400" b="1" dirty="0"/>
              <a:t>layout xml files</a:t>
            </a:r>
            <a:endParaRPr lang="uk-UA" sz="1100" dirty="0"/>
          </a:p>
          <a:p>
            <a:r>
              <a:rPr lang="en-US" b="1" dirty="0">
                <a:solidFill>
                  <a:srgbClr val="0066B3"/>
                </a:solidFill>
              </a:rPr>
              <a:t>res/values</a:t>
            </a:r>
            <a:r>
              <a:rPr lang="en-US" sz="1400" b="1" dirty="0"/>
              <a:t> </a:t>
            </a:r>
            <a:r>
              <a:rPr lang="en-US" sz="1400" b="1" dirty="0" smtClean="0"/>
              <a:t>      – </a:t>
            </a:r>
            <a:r>
              <a:rPr lang="en-US" sz="1400" b="1" dirty="0"/>
              <a:t>xml files: strings, styles</a:t>
            </a:r>
            <a:endParaRPr lang="uk-UA" sz="1100" dirty="0"/>
          </a:p>
          <a:p>
            <a:endParaRPr lang="en-US" sz="1400" dirty="0"/>
          </a:p>
        </p:txBody>
      </p:sp>
      <p:sp>
        <p:nvSpPr>
          <p:cNvPr id="18" name="Прямоугольник 4"/>
          <p:cNvSpPr/>
          <p:nvPr/>
        </p:nvSpPr>
        <p:spPr>
          <a:xfrm>
            <a:off x="3114546" y="6059205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Android studio uses </a:t>
            </a:r>
            <a:r>
              <a:rPr lang="en-US" i="1" dirty="0" err="1" smtClean="0"/>
              <a:t>gradle</a:t>
            </a:r>
            <a:r>
              <a:rPr lang="en-US" i="1" dirty="0" smtClean="0"/>
              <a:t> as </a:t>
            </a:r>
            <a:r>
              <a:rPr lang="en-US" i="1" dirty="0" smtClean="0"/>
              <a:t>build system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298296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yellow</Template>
  <TotalTime>3494</TotalTime>
  <Words>1032</Words>
  <Application>Microsoft Office PowerPoint</Application>
  <PresentationFormat>On-screen Show (4:3)</PresentationFormat>
  <Paragraphs>276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Calibri</vt:lpstr>
      <vt:lpstr>Myriad Pro</vt:lpstr>
      <vt:lpstr>Segoe UI</vt:lpstr>
      <vt:lpstr>Times New Roman</vt:lpstr>
      <vt:lpstr>yellow</vt:lpstr>
      <vt:lpstr>1_blue page</vt:lpstr>
      <vt:lpstr>4_blue page</vt:lpstr>
      <vt:lpstr>5_blue page</vt:lpstr>
      <vt:lpstr>blue page</vt:lpstr>
      <vt:lpstr>PowerPoint Presentation</vt:lpstr>
      <vt:lpstr>Agenda</vt:lpstr>
      <vt:lpstr>Configure environment: Java SDK </vt:lpstr>
      <vt:lpstr>Configure environment: Install Android SDK </vt:lpstr>
      <vt:lpstr>Configure environment: Adding SDK Packages  </vt:lpstr>
      <vt:lpstr>Configure environment: Run and debug application  </vt:lpstr>
      <vt:lpstr>Configure environment: Real device debug enable    </vt:lpstr>
      <vt:lpstr>Support Libraries   </vt:lpstr>
      <vt:lpstr>Project structure</vt:lpstr>
      <vt:lpstr>AndroidManifest.xml example</vt:lpstr>
      <vt:lpstr>res/drawable</vt:lpstr>
      <vt:lpstr>R.class</vt:lpstr>
      <vt:lpstr>Supporting Multiple Screens</vt:lpstr>
      <vt:lpstr>Supporting Multiple Screens</vt:lpstr>
      <vt:lpstr>res/layout</vt:lpstr>
      <vt:lpstr>Menu example</vt:lpstr>
      <vt:lpstr>res/values</vt:lpstr>
      <vt:lpstr>Android components </vt:lpstr>
      <vt:lpstr>Activities</vt:lpstr>
      <vt:lpstr>Fragments</vt:lpstr>
      <vt:lpstr>Services</vt:lpstr>
      <vt:lpstr>Broadcast Receivers</vt:lpstr>
      <vt:lpstr>Broadcast Receivers</vt:lpstr>
      <vt:lpstr>Content Providers</vt:lpstr>
      <vt:lpstr>Content Providers</vt:lpstr>
      <vt:lpstr>Intents</vt:lpstr>
      <vt:lpstr>Intents</vt:lpstr>
      <vt:lpstr>Intents</vt:lpstr>
      <vt:lpstr>Intent-filters</vt:lpstr>
      <vt:lpstr>Database   </vt:lpstr>
      <vt:lpstr>Resources</vt:lpstr>
      <vt:lpstr>PowerPoint Presentation</vt:lpstr>
      <vt:lpstr>PowerPoint Presentation</vt:lpstr>
    </vt:vector>
  </TitlesOfParts>
  <Company>ХАТА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Igor Romanovskyi</cp:lastModifiedBy>
  <cp:revision>190</cp:revision>
  <dcterms:created xsi:type="dcterms:W3CDTF">2010-12-28T15:43:11Z</dcterms:created>
  <dcterms:modified xsi:type="dcterms:W3CDTF">2015-04-07T12:03:38Z</dcterms:modified>
</cp:coreProperties>
</file>