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29" r:id="rId14"/>
    <p:sldId id="268" r:id="rId15"/>
    <p:sldId id="269" r:id="rId16"/>
    <p:sldId id="270" r:id="rId17"/>
    <p:sldId id="271" r:id="rId18"/>
    <p:sldId id="272" r:id="rId19"/>
    <p:sldId id="273" r:id="rId20"/>
    <p:sldId id="274" r:id="rId21"/>
    <p:sldId id="275" r:id="rId22"/>
    <p:sldId id="276" r:id="rId23"/>
    <p:sldId id="277" r:id="rId24"/>
    <p:sldId id="278" r:id="rId25"/>
    <p:sldId id="330" r:id="rId26"/>
    <p:sldId id="326" r:id="rId27"/>
    <p:sldId id="327" r:id="rId28"/>
    <p:sldId id="328" r:id="rId29"/>
    <p:sldId id="279" r:id="rId30"/>
    <p:sldId id="280" r:id="rId31"/>
    <p:sldId id="281" r:id="rId32"/>
    <p:sldId id="282" r:id="rId33"/>
    <p:sldId id="306" r:id="rId34"/>
    <p:sldId id="313" r:id="rId35"/>
    <p:sldId id="318" r:id="rId36"/>
    <p:sldId id="314" r:id="rId37"/>
    <p:sldId id="283" r:id="rId38"/>
    <p:sldId id="331" r:id="rId39"/>
    <p:sldId id="320" r:id="rId40"/>
    <p:sldId id="284" r:id="rId41"/>
    <p:sldId id="285" r:id="rId42"/>
    <p:sldId id="307" r:id="rId43"/>
    <p:sldId id="287" r:id="rId44"/>
    <p:sldId id="286" r:id="rId45"/>
    <p:sldId id="288" r:id="rId46"/>
    <p:sldId id="289" r:id="rId47"/>
    <p:sldId id="290" r:id="rId48"/>
    <p:sldId id="291" r:id="rId49"/>
    <p:sldId id="292" r:id="rId50"/>
    <p:sldId id="293" r:id="rId51"/>
    <p:sldId id="294" r:id="rId52"/>
    <p:sldId id="308" r:id="rId53"/>
    <p:sldId id="309" r:id="rId54"/>
    <p:sldId id="315" r:id="rId55"/>
    <p:sldId id="295" r:id="rId56"/>
    <p:sldId id="296" r:id="rId57"/>
    <p:sldId id="297" r:id="rId58"/>
    <p:sldId id="298" r:id="rId59"/>
    <p:sldId id="299" r:id="rId60"/>
    <p:sldId id="300" r:id="rId61"/>
    <p:sldId id="301" r:id="rId62"/>
    <p:sldId id="302" r:id="rId63"/>
    <p:sldId id="303" r:id="rId64"/>
    <p:sldId id="316" r:id="rId65"/>
    <p:sldId id="322" r:id="rId66"/>
    <p:sldId id="323" r:id="rId67"/>
    <p:sldId id="319" r:id="rId68"/>
    <p:sldId id="321" r:id="rId69"/>
    <p:sldId id="317" r:id="rId70"/>
    <p:sldId id="312" r:id="rId71"/>
    <p:sldId id="311" r:id="rId72"/>
    <p:sldId id="310" r:id="rId73"/>
    <p:sldId id="324" r:id="rId74"/>
    <p:sldId id="304" r:id="rId75"/>
    <p:sldId id="305" r:id="rId76"/>
    <p:sldId id="332" r:id="rId77"/>
    <p:sldId id="333" r:id="rId78"/>
    <p:sldId id="334" r:id="rId79"/>
    <p:sldId id="335" r:id="rId80"/>
    <p:sldId id="336" r:id="rId81"/>
    <p:sldId id="337" r:id="rId82"/>
    <p:sldId id="338" r:id="rId83"/>
    <p:sldId id="357" r:id="rId84"/>
    <p:sldId id="339" r:id="rId85"/>
    <p:sldId id="340" r:id="rId86"/>
    <p:sldId id="341" r:id="rId87"/>
    <p:sldId id="342" r:id="rId88"/>
    <p:sldId id="343" r:id="rId89"/>
    <p:sldId id="344" r:id="rId90"/>
    <p:sldId id="345" r:id="rId91"/>
    <p:sldId id="346" r:id="rId92"/>
    <p:sldId id="347" r:id="rId93"/>
    <p:sldId id="358" r:id="rId94"/>
    <p:sldId id="348" r:id="rId95"/>
    <p:sldId id="359" r:id="rId96"/>
    <p:sldId id="360" r:id="rId97"/>
    <p:sldId id="361" r:id="rId98"/>
    <p:sldId id="363" r:id="rId99"/>
    <p:sldId id="349" r:id="rId100"/>
    <p:sldId id="350" r:id="rId101"/>
    <p:sldId id="351" r:id="rId102"/>
    <p:sldId id="352" r:id="rId103"/>
    <p:sldId id="353" r:id="rId104"/>
    <p:sldId id="355" r:id="rId105"/>
    <p:sldId id="369" r:id="rId106"/>
    <p:sldId id="371" r:id="rId107"/>
    <p:sldId id="364" r:id="rId108"/>
    <p:sldId id="366" r:id="rId109"/>
    <p:sldId id="368" r:id="rId110"/>
    <p:sldId id="365" r:id="rId111"/>
    <p:sldId id="356" r:id="rId112"/>
    <p:sldId id="367" r:id="rId113"/>
    <p:sldId id="370" r:id="rId114"/>
    <p:sldId id="372" r:id="rId115"/>
    <p:sldId id="325" r:id="rId11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89" autoAdjust="0"/>
    <p:restoredTop sz="98399" autoAdjust="0"/>
  </p:normalViewPr>
  <p:slideViewPr>
    <p:cSldViewPr snapToGrid="0">
      <p:cViewPr varScale="1">
        <p:scale>
          <a:sx n="105" d="100"/>
          <a:sy n="105" d="100"/>
        </p:scale>
        <p:origin x="1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586C44-299A-4685-9C9A-0A7A74CAD6AA}" type="datetimeFigureOut">
              <a:rPr lang="de-DE" smtClean="0"/>
              <a:t>21.09.2016</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064D6C-5990-4815-9283-4C555CE67F46}" type="slidenum">
              <a:rPr lang="de-DE" smtClean="0"/>
              <a:t>‹Nr.›</a:t>
            </a:fld>
            <a:endParaRPr lang="de-DE"/>
          </a:p>
        </p:txBody>
      </p:sp>
    </p:spTree>
    <p:extLst>
      <p:ext uri="{BB962C8B-B14F-4D97-AF65-F5344CB8AC3E}">
        <p14:creationId xmlns:p14="http://schemas.microsoft.com/office/powerpoint/2010/main" val="4250328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54064D6C-5990-4815-9283-4C555CE67F46}" type="slidenum">
              <a:rPr lang="de-DE" smtClean="0"/>
              <a:t>34</a:t>
            </a:fld>
            <a:endParaRPr lang="de-DE"/>
          </a:p>
        </p:txBody>
      </p:sp>
    </p:spTree>
    <p:extLst>
      <p:ext uri="{BB962C8B-B14F-4D97-AF65-F5344CB8AC3E}">
        <p14:creationId xmlns:p14="http://schemas.microsoft.com/office/powerpoint/2010/main" val="2743555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Kandidaten: {ISBN}, {Autor, Buchtitel}</a:t>
            </a:r>
          </a:p>
          <a:p>
            <a:endParaRPr lang="de-DE" dirty="0"/>
          </a:p>
        </p:txBody>
      </p:sp>
      <p:sp>
        <p:nvSpPr>
          <p:cNvPr id="4" name="Foliennummernplatzhalter 3"/>
          <p:cNvSpPr>
            <a:spLocks noGrp="1"/>
          </p:cNvSpPr>
          <p:nvPr>
            <p:ph type="sldNum" sz="quarter" idx="10"/>
          </p:nvPr>
        </p:nvSpPr>
        <p:spPr/>
        <p:txBody>
          <a:bodyPr/>
          <a:lstStyle/>
          <a:p>
            <a:fld id="{54064D6C-5990-4815-9283-4C555CE67F46}" type="slidenum">
              <a:rPr lang="de-DE" smtClean="0"/>
              <a:t>35</a:t>
            </a:fld>
            <a:endParaRPr lang="de-DE"/>
          </a:p>
        </p:txBody>
      </p:sp>
    </p:spTree>
    <p:extLst>
      <p:ext uri="{BB962C8B-B14F-4D97-AF65-F5344CB8AC3E}">
        <p14:creationId xmlns:p14="http://schemas.microsoft.com/office/powerpoint/2010/main" val="2892454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Bis S.3-12</a:t>
            </a:r>
            <a:endParaRPr lang="de-DE" dirty="0"/>
          </a:p>
        </p:txBody>
      </p:sp>
      <p:sp>
        <p:nvSpPr>
          <p:cNvPr id="4" name="Foliennummernplatzhalter 3"/>
          <p:cNvSpPr>
            <a:spLocks noGrp="1"/>
          </p:cNvSpPr>
          <p:nvPr>
            <p:ph type="sldNum" sz="quarter" idx="10"/>
          </p:nvPr>
        </p:nvSpPr>
        <p:spPr/>
        <p:txBody>
          <a:bodyPr/>
          <a:lstStyle/>
          <a:p>
            <a:fld id="{54064D6C-5990-4815-9283-4C555CE67F46}" type="slidenum">
              <a:rPr lang="de-DE" smtClean="0"/>
              <a:t>92</a:t>
            </a:fld>
            <a:endParaRPr lang="de-DE"/>
          </a:p>
        </p:txBody>
      </p:sp>
    </p:spTree>
    <p:extLst>
      <p:ext uri="{BB962C8B-B14F-4D97-AF65-F5344CB8AC3E}">
        <p14:creationId xmlns:p14="http://schemas.microsoft.com/office/powerpoint/2010/main" val="3204076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 name="Titel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400800" y="6355080"/>
            <a:ext cx="2286000" cy="365760"/>
          </a:xfrm>
        </p:spPr>
        <p:txBody>
          <a:bodyPr/>
          <a:lstStyle>
            <a:lvl1pPr>
              <a:defRPr sz="1400"/>
            </a:lvl1pPr>
          </a:lstStyle>
          <a:p>
            <a:fld id="{7983D342-2D46-474A-B4C8-99C111239837}" type="datetimeFigureOut">
              <a:rPr lang="de-DE" smtClean="0"/>
              <a:t>21.09.2016</a:t>
            </a:fld>
            <a:endParaRPr lang="de-DE" dirty="0"/>
          </a:p>
        </p:txBody>
      </p:sp>
      <p:sp>
        <p:nvSpPr>
          <p:cNvPr id="17" name="Fußzeilenplatzhalter 16"/>
          <p:cNvSpPr>
            <a:spLocks noGrp="1"/>
          </p:cNvSpPr>
          <p:nvPr>
            <p:ph type="ftr" sz="quarter" idx="11"/>
          </p:nvPr>
        </p:nvSpPr>
        <p:spPr>
          <a:xfrm>
            <a:off x="2898648" y="6355080"/>
            <a:ext cx="3474720" cy="365760"/>
          </a:xfrm>
        </p:spPr>
        <p:txBody>
          <a:bodyPr/>
          <a:lstStyle/>
          <a:p>
            <a:endParaRPr lang="de-DE" dirty="0"/>
          </a:p>
        </p:txBody>
      </p:sp>
      <p:sp>
        <p:nvSpPr>
          <p:cNvPr id="29" name="Foliennummernplatzhalter 28"/>
          <p:cNvSpPr>
            <a:spLocks noGrp="1"/>
          </p:cNvSpPr>
          <p:nvPr>
            <p:ph type="sldNum" sz="quarter" idx="12"/>
          </p:nvPr>
        </p:nvSpPr>
        <p:spPr>
          <a:xfrm>
            <a:off x="1216152" y="6355080"/>
            <a:ext cx="1219200" cy="365760"/>
          </a:xfrm>
        </p:spPr>
        <p:txBody>
          <a:bodyPr/>
          <a:lstStyle/>
          <a:p>
            <a:fld id="{00D5ED85-3D05-4EEF-B43F-AD72514D59ED}" type="slidenum">
              <a:rPr lang="de-DE" smtClean="0"/>
              <a:t>‹Nr.›</a:t>
            </a:fld>
            <a:endParaRPr lang="de-DE" dirty="0"/>
          </a:p>
        </p:txBody>
      </p:sp>
      <p:sp>
        <p:nvSpPr>
          <p:cNvPr id="21" name="Rechteck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hteck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hteck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hteck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7983D342-2D46-474A-B4C8-99C111239837}" type="datetimeFigureOut">
              <a:rPr lang="de-DE" smtClean="0"/>
              <a:t>21.09.2016</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0D5ED85-3D05-4EEF-B43F-AD72514D59ED}" type="slidenum">
              <a:rPr lang="de-DE" smtClean="0"/>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38"/>
            <a:ext cx="6019800" cy="5851525"/>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7983D342-2D46-474A-B4C8-99C111239837}" type="datetimeFigureOut">
              <a:rPr lang="de-DE" smtClean="0"/>
              <a:t>21.09.2016</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0D5ED85-3D05-4EEF-B43F-AD72514D59ED}" type="slidenum">
              <a:rPr lang="de-DE" smtClean="0"/>
              <a:t>‹Nr.›</a:t>
            </a:fld>
            <a:endParaRPr lang="de-DE" dirty="0"/>
          </a:p>
        </p:txBody>
      </p:sp>
      <p:sp>
        <p:nvSpPr>
          <p:cNvPr id="7" name="Gerade Verbindung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Gleichschenkliges Dreieck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Gerade Verbindung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4" name="Datumsplatzhalter 3"/>
          <p:cNvSpPr>
            <a:spLocks noGrp="1"/>
          </p:cNvSpPr>
          <p:nvPr>
            <p:ph type="dt" sz="half" idx="10"/>
          </p:nvPr>
        </p:nvSpPr>
        <p:spPr/>
        <p:txBody>
          <a:bodyPr/>
          <a:lstStyle/>
          <a:p>
            <a:fld id="{7983D342-2D46-474A-B4C8-99C111239837}" type="datetimeFigureOut">
              <a:rPr lang="de-DE" smtClean="0"/>
              <a:t>21.09.2016</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lvl1pPr>
              <a:defRPr b="1"/>
            </a:lvl1pPr>
          </a:lstStyle>
          <a:p>
            <a:fld id="{4847A1CB-591E-42C9-B37D-F187CCC8AB57}" type="slidenum">
              <a:rPr lang="de-DE" smtClean="0"/>
              <a:pPr/>
              <a:t>‹Nr.›</a:t>
            </a:fld>
            <a:endParaRPr lang="de-DE" dirty="0"/>
          </a:p>
        </p:txBody>
      </p:sp>
      <p:sp>
        <p:nvSpPr>
          <p:cNvPr id="8" name="Inhaltsplatzhalter 7"/>
          <p:cNvSpPr>
            <a:spLocks noGrp="1"/>
          </p:cNvSpPr>
          <p:nvPr>
            <p:ph sz="quarter" idx="1"/>
          </p:nvPr>
        </p:nvSpPr>
        <p:spPr>
          <a:xfrm>
            <a:off x="457200" y="1219200"/>
            <a:ext cx="8229600" cy="4937760"/>
          </a:xfrm>
        </p:spPr>
        <p:txBody>
          <a:bodyPr/>
          <a:lstStyle>
            <a:lvl4pPr marL="1097280" indent="-228600">
              <a:buFont typeface="Wingdings" panose="05000000000000000000" pitchFamily="2" charset="2"/>
              <a:buChar char="Ø"/>
              <a:defRPr/>
            </a:lvl4pPr>
            <a:lvl5pPr marL="1371600" indent="-228600">
              <a:buFont typeface="Symbol" panose="05050102010706020507" pitchFamily="18" charset="2"/>
              <a:buChar char="-"/>
              <a:defRPr/>
            </a:lvl5pPr>
          </a:lstStyle>
          <a:p>
            <a:pPr lvl="0" eaLnBrk="1" latinLnBrk="0" hangingPunct="1"/>
            <a:r>
              <a:rPr lang="de-DE" dirty="0" smtClean="0"/>
              <a:t>Textmasterformat bearbeiten</a:t>
            </a:r>
          </a:p>
          <a:p>
            <a:pPr lvl="1" eaLnBrk="1" latinLnBrk="0" hangingPunct="1"/>
            <a:r>
              <a:rPr lang="de-DE" dirty="0" smtClean="0"/>
              <a:t>Zweite Ebene</a:t>
            </a:r>
          </a:p>
          <a:p>
            <a:pPr lvl="2" eaLnBrk="1" latinLnBrk="0" hangingPunct="1"/>
            <a:r>
              <a:rPr lang="de-DE" dirty="0" smtClean="0"/>
              <a:t>Dritte Ebene</a:t>
            </a:r>
          </a:p>
          <a:p>
            <a:pPr lvl="3" eaLnBrk="1" latinLnBrk="0" hangingPunct="1"/>
            <a:r>
              <a:rPr lang="de-DE" dirty="0" smtClean="0"/>
              <a:t>Vierte Ebene</a:t>
            </a:r>
          </a:p>
          <a:p>
            <a:pPr lvl="4" eaLnBrk="1" latinLnBrk="0" hangingPunct="1"/>
            <a:r>
              <a:rPr lang="de-DE" dirty="0" smtClean="0"/>
              <a:t>Fünfte Ebene</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a:xfrm>
            <a:off x="6400800" y="6355080"/>
            <a:ext cx="2286000" cy="365760"/>
          </a:xfrm>
        </p:spPr>
        <p:txBody>
          <a:bodyPr/>
          <a:lstStyle/>
          <a:p>
            <a:fld id="{7983D342-2D46-474A-B4C8-99C111239837}" type="datetimeFigureOut">
              <a:rPr lang="de-DE" smtClean="0"/>
              <a:t>21.09.2016</a:t>
            </a:fld>
            <a:endParaRPr lang="de-DE" dirty="0"/>
          </a:p>
        </p:txBody>
      </p:sp>
      <p:sp>
        <p:nvSpPr>
          <p:cNvPr id="5" name="Fußzeilenplatzhalter 4"/>
          <p:cNvSpPr>
            <a:spLocks noGrp="1"/>
          </p:cNvSpPr>
          <p:nvPr>
            <p:ph type="ftr" sz="quarter" idx="11"/>
          </p:nvPr>
        </p:nvSpPr>
        <p:spPr>
          <a:xfrm>
            <a:off x="2898648" y="6355080"/>
            <a:ext cx="3474720" cy="365760"/>
          </a:xfrm>
        </p:spPr>
        <p:txBody>
          <a:bodyPr/>
          <a:lstStyle/>
          <a:p>
            <a:endParaRPr lang="de-DE" dirty="0"/>
          </a:p>
        </p:txBody>
      </p:sp>
      <p:sp>
        <p:nvSpPr>
          <p:cNvPr id="6" name="Foliennummernplatzhalter 5"/>
          <p:cNvSpPr>
            <a:spLocks noGrp="1"/>
          </p:cNvSpPr>
          <p:nvPr>
            <p:ph type="sldNum" sz="quarter" idx="12"/>
          </p:nvPr>
        </p:nvSpPr>
        <p:spPr>
          <a:xfrm>
            <a:off x="1069848" y="6355080"/>
            <a:ext cx="1520952" cy="365760"/>
          </a:xfrm>
        </p:spPr>
        <p:txBody>
          <a:bodyPr/>
          <a:lstStyle/>
          <a:p>
            <a:fld id="{00D5ED85-3D05-4EEF-B43F-AD72514D59ED}" type="slidenum">
              <a:rPr lang="de-DE" smtClean="0"/>
              <a:t>‹Nr.›</a:t>
            </a:fld>
            <a:endParaRPr lang="de-DE" dirty="0"/>
          </a:p>
        </p:txBody>
      </p:sp>
      <p:sp>
        <p:nvSpPr>
          <p:cNvPr id="7" name="Rechteck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hteck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5" name="Datumsplatzhalter 4"/>
          <p:cNvSpPr>
            <a:spLocks noGrp="1"/>
          </p:cNvSpPr>
          <p:nvPr>
            <p:ph type="dt" sz="half" idx="10"/>
          </p:nvPr>
        </p:nvSpPr>
        <p:spPr/>
        <p:txBody>
          <a:bodyPr/>
          <a:lstStyle/>
          <a:p>
            <a:fld id="{7983D342-2D46-474A-B4C8-99C111239837}" type="datetimeFigureOut">
              <a:rPr lang="de-DE" smtClean="0"/>
              <a:t>21.09.2016</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0D5ED85-3D05-4EEF-B43F-AD72514D59ED}" type="slidenum">
              <a:rPr lang="de-DE" smtClean="0"/>
              <a:t>‹Nr.›</a:t>
            </a:fld>
            <a:endParaRPr lang="de-DE" dirty="0"/>
          </a:p>
        </p:txBody>
      </p:sp>
      <p:sp>
        <p:nvSpPr>
          <p:cNvPr id="9" name="Inhaltsplatzhalter 8"/>
          <p:cNvSpPr>
            <a:spLocks noGrp="1"/>
          </p:cNvSpPr>
          <p:nvPr>
            <p:ph sz="quarter" idx="1"/>
          </p:nvPr>
        </p:nvSpPr>
        <p:spPr>
          <a:xfrm>
            <a:off x="457200" y="1219200"/>
            <a:ext cx="4041648"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1" name="Inhaltsplatzhalter 10"/>
          <p:cNvSpPr>
            <a:spLocks noGrp="1"/>
          </p:cNvSpPr>
          <p:nvPr>
            <p:ph sz="quarter" idx="2"/>
          </p:nvPr>
        </p:nvSpPr>
        <p:spPr>
          <a:xfrm>
            <a:off x="4632198" y="1216152"/>
            <a:ext cx="4041648" cy="493776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nchor="ctr"/>
          <a:lstStyle>
            <a:lvl1pPr>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7" name="Datumsplatzhalter 6"/>
          <p:cNvSpPr>
            <a:spLocks noGrp="1"/>
          </p:cNvSpPr>
          <p:nvPr>
            <p:ph type="dt" sz="half" idx="10"/>
          </p:nvPr>
        </p:nvSpPr>
        <p:spPr/>
        <p:txBody>
          <a:bodyPr/>
          <a:lstStyle/>
          <a:p>
            <a:fld id="{7983D342-2D46-474A-B4C8-99C111239837}" type="datetimeFigureOut">
              <a:rPr lang="de-DE" smtClean="0"/>
              <a:t>21.09.2016</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00D5ED85-3D05-4EEF-B43F-AD72514D59ED}" type="slidenum">
              <a:rPr lang="de-DE" smtClean="0"/>
              <a:t>‹Nr.›</a:t>
            </a:fld>
            <a:endParaRPr lang="de-DE" dirty="0"/>
          </a:p>
        </p:txBody>
      </p:sp>
      <p:sp>
        <p:nvSpPr>
          <p:cNvPr id="11" name="Inhaltsplatzhalter 10"/>
          <p:cNvSpPr>
            <a:spLocks noGrp="1"/>
          </p:cNvSpPr>
          <p:nvPr>
            <p:ph sz="quarter" idx="2"/>
          </p:nvPr>
        </p:nvSpPr>
        <p:spPr>
          <a:xfrm>
            <a:off x="457200" y="2133600"/>
            <a:ext cx="4038600" cy="40386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3" name="Inhaltsplatzhalter 12"/>
          <p:cNvSpPr>
            <a:spLocks noGrp="1"/>
          </p:cNvSpPr>
          <p:nvPr>
            <p:ph sz="quarter" idx="4"/>
          </p:nvPr>
        </p:nvSpPr>
        <p:spPr>
          <a:xfrm>
            <a:off x="4648200" y="2133600"/>
            <a:ext cx="4038600" cy="40386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p:txBody>
          <a:bodyPr/>
          <a:lstStyle/>
          <a:p>
            <a:fld id="{7983D342-2D46-474A-B4C8-99C111239837}" type="datetimeFigureOut">
              <a:rPr lang="de-DE" smtClean="0"/>
              <a:t>21.09.2016</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00D5ED85-3D05-4EEF-B43F-AD72514D59ED}" type="slidenum">
              <a:rPr lang="de-DE" smtClean="0"/>
              <a:t>‹Nr.›</a:t>
            </a:fld>
            <a:endParaRPr lang="de-DE" dirty="0"/>
          </a:p>
        </p:txBody>
      </p:sp>
      <p:sp>
        <p:nvSpPr>
          <p:cNvPr id="6" name="Gleichschenkliges Dreieck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7983D342-2D46-474A-B4C8-99C111239837}" type="datetimeFigureOut">
              <a:rPr lang="de-DE" smtClean="0"/>
              <a:t>21.09.2016</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00D5ED85-3D05-4EEF-B43F-AD72514D59ED}" type="slidenum">
              <a:rPr lang="de-DE" smtClean="0"/>
              <a:t>‹Nr.›</a:t>
            </a:fld>
            <a:endParaRPr lang="de-DE" dirty="0"/>
          </a:p>
        </p:txBody>
      </p:sp>
      <p:sp>
        <p:nvSpPr>
          <p:cNvPr id="5" name="Gerade Verbindung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Gleichschenkliges Dreieck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7983D342-2D46-474A-B4C8-99C111239837}" type="datetimeFigureOut">
              <a:rPr lang="de-DE" smtClean="0"/>
              <a:t>21.09.2016</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0D5ED85-3D05-4EEF-B43F-AD72514D59ED}" type="slidenum">
              <a:rPr lang="de-DE" smtClean="0"/>
              <a:t>‹Nr.›</a:t>
            </a:fld>
            <a:endParaRPr lang="de-DE" dirty="0"/>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Gerade Verbindung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Inhaltsplatzhalter 11"/>
          <p:cNvSpPr>
            <a:spLocks noGrp="1"/>
          </p:cNvSpPr>
          <p:nvPr>
            <p:ph sz="quarter" idx="1"/>
          </p:nvPr>
        </p:nvSpPr>
        <p:spPr>
          <a:xfrm>
            <a:off x="304800" y="304800"/>
            <a:ext cx="5715000" cy="5715000"/>
          </a:xfrm>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de-DE" dirty="0" smtClean="0"/>
              <a:t>Bild durch Klicken auf Symbol hinzufügen</a:t>
            </a:r>
            <a:endParaRPr kumimoji="0" lang="en-US" dirty="0"/>
          </a:p>
        </p:txBody>
      </p:sp>
      <p:sp>
        <p:nvSpPr>
          <p:cNvPr id="4" name="Textplatzhalt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7983D342-2D46-474A-B4C8-99C111239837}" type="datetimeFigureOut">
              <a:rPr lang="de-DE" smtClean="0"/>
              <a:t>21.09.2016</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0D5ED85-3D05-4EEF-B43F-AD72514D59ED}" type="slidenum">
              <a:rPr lang="de-DE" smtClean="0"/>
              <a:t>‹Nr.›</a:t>
            </a:fld>
            <a:endParaRPr lang="de-DE" dirty="0"/>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hteck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elplatzhalter 21"/>
          <p:cNvSpPr>
            <a:spLocks noGrp="1"/>
          </p:cNvSpPr>
          <p:nvPr>
            <p:ph type="title"/>
          </p:nvPr>
        </p:nvSpPr>
        <p:spPr>
          <a:xfrm>
            <a:off x="457200" y="152400"/>
            <a:ext cx="8229600" cy="990600"/>
          </a:xfrm>
          <a:prstGeom prst="rect">
            <a:avLst/>
          </a:prstGeom>
        </p:spPr>
        <p:txBody>
          <a:bodyPr vert="horz" anchor="b" anchorCtr="0">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de-DE" dirty="0" smtClean="0"/>
              <a:t>Textmasterformat bearbeiten</a:t>
            </a:r>
          </a:p>
          <a:p>
            <a:pPr lvl="1" eaLnBrk="1" latinLnBrk="0" hangingPunct="1"/>
            <a:r>
              <a:rPr kumimoji="0" lang="de-DE" dirty="0" smtClean="0"/>
              <a:t>Zweite Ebene</a:t>
            </a:r>
          </a:p>
          <a:p>
            <a:pPr lvl="2" eaLnBrk="1" latinLnBrk="0" hangingPunct="1"/>
            <a:r>
              <a:rPr kumimoji="0" lang="de-DE" dirty="0" smtClean="0"/>
              <a:t>Dritte Ebene</a:t>
            </a:r>
          </a:p>
          <a:p>
            <a:pPr lvl="3" eaLnBrk="1" latinLnBrk="0" hangingPunct="1"/>
            <a:r>
              <a:rPr kumimoji="0" lang="de-DE" dirty="0" smtClean="0"/>
              <a:t>Vierte Ebene</a:t>
            </a:r>
          </a:p>
          <a:p>
            <a:pPr lvl="4" eaLnBrk="1" latinLnBrk="0" hangingPunct="1"/>
            <a:r>
              <a:rPr kumimoji="0" lang="de-DE" dirty="0" smtClean="0"/>
              <a:t>Fünfte Ebene</a:t>
            </a:r>
            <a:endParaRPr kumimoji="0" lang="en-US" dirty="0"/>
          </a:p>
        </p:txBody>
      </p:sp>
      <p:sp>
        <p:nvSpPr>
          <p:cNvPr id="14" name="Datumsplatzhalt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7983D342-2D46-474A-B4C8-99C111239837}" type="datetimeFigureOut">
              <a:rPr lang="de-DE" smtClean="0"/>
              <a:t>21.09.2016</a:t>
            </a:fld>
            <a:endParaRPr lang="de-DE" dirty="0"/>
          </a:p>
        </p:txBody>
      </p:sp>
      <p:sp>
        <p:nvSpPr>
          <p:cNvPr id="3" name="Fußzeilenplatzhalt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de-DE" dirty="0"/>
          </a:p>
        </p:txBody>
      </p:sp>
      <p:sp>
        <p:nvSpPr>
          <p:cNvPr id="23" name="Foliennummernplatzhalt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0D5ED85-3D05-4EEF-B43F-AD72514D59ED}" type="slidenum">
              <a:rPr lang="de-DE" smtClean="0"/>
              <a:t>‹Nr.›</a:t>
            </a:fld>
            <a:endParaRPr lang="de-DE" dirty="0"/>
          </a:p>
        </p:txBody>
      </p:sp>
      <p:sp>
        <p:nvSpPr>
          <p:cNvPr id="28" name="Gerade Verbindung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Gerade Verbindung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Gleichschenkliges Dreieck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Calibri" panose="020F0502020204030204"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Calibri" panose="020F0502020204030204"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Calibri" panose="020F0502020204030204"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Calibri" panose="020F0502020204030204"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Calibri" panose="020F050202020403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1259632" y="3717032"/>
            <a:ext cx="6840760" cy="954107"/>
          </a:xfrm>
          <a:prstGeom prst="rect">
            <a:avLst/>
          </a:prstGeom>
          <a:noFill/>
        </p:spPr>
        <p:txBody>
          <a:bodyPr wrap="square" rtlCol="0">
            <a:spAutoFit/>
          </a:bodyPr>
          <a:lstStyle/>
          <a:p>
            <a:r>
              <a:rPr lang="de-DE" sz="2800" dirty="0" smtClean="0"/>
              <a:t>Informatik</a:t>
            </a:r>
          </a:p>
          <a:p>
            <a:r>
              <a:rPr lang="de-DE" sz="2800" dirty="0" smtClean="0"/>
              <a:t>Datenbanken</a:t>
            </a:r>
          </a:p>
        </p:txBody>
      </p:sp>
      <p:sp>
        <p:nvSpPr>
          <p:cNvPr id="5" name="Textfeld 4"/>
          <p:cNvSpPr txBox="1"/>
          <p:nvPr/>
        </p:nvSpPr>
        <p:spPr>
          <a:xfrm>
            <a:off x="1259632" y="5085184"/>
            <a:ext cx="6840760" cy="523220"/>
          </a:xfrm>
          <a:prstGeom prst="rect">
            <a:avLst/>
          </a:prstGeom>
          <a:noFill/>
        </p:spPr>
        <p:txBody>
          <a:bodyPr wrap="square" rtlCol="0">
            <a:spAutoFit/>
          </a:bodyPr>
          <a:lstStyle/>
          <a:p>
            <a:r>
              <a:rPr lang="de-DE" sz="2800" dirty="0" smtClean="0"/>
              <a:t>5. Klasse TFO Brixen</a:t>
            </a:r>
            <a:endParaRPr lang="de-DE" sz="2800" dirty="0"/>
          </a:p>
        </p:txBody>
      </p:sp>
      <p:sp>
        <p:nvSpPr>
          <p:cNvPr id="6" name="Textfeld 5"/>
          <p:cNvSpPr txBox="1"/>
          <p:nvPr/>
        </p:nvSpPr>
        <p:spPr>
          <a:xfrm>
            <a:off x="5322628" y="5428656"/>
            <a:ext cx="2902867" cy="307777"/>
          </a:xfrm>
          <a:prstGeom prst="rect">
            <a:avLst/>
          </a:prstGeom>
          <a:noFill/>
        </p:spPr>
        <p:txBody>
          <a:bodyPr wrap="square" rtlCol="0">
            <a:spAutoFit/>
          </a:bodyPr>
          <a:lstStyle/>
          <a:p>
            <a:r>
              <a:rPr lang="de-DE" sz="1400" dirty="0" smtClean="0"/>
              <a:t>Michael Mutschlechner</a:t>
            </a:r>
            <a:endParaRPr lang="de-DE" sz="1400" dirty="0"/>
          </a:p>
        </p:txBody>
      </p:sp>
    </p:spTree>
    <p:extLst>
      <p:ext uri="{BB962C8B-B14F-4D97-AF65-F5344CB8AC3E}">
        <p14:creationId xmlns:p14="http://schemas.microsoft.com/office/powerpoint/2010/main" val="2717347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sz="quarter" idx="1"/>
          </p:nvPr>
        </p:nvSpPr>
        <p:spPr/>
        <p:txBody>
          <a:bodyPr>
            <a:normAutofit fontScale="92500" lnSpcReduction="20000"/>
          </a:bodyPr>
          <a:lstStyle/>
          <a:p>
            <a:r>
              <a:rPr lang="de-DE" b="1" dirty="0" smtClean="0"/>
              <a:t>Endbenutzer</a:t>
            </a:r>
          </a:p>
          <a:p>
            <a:pPr lvl="1"/>
            <a:r>
              <a:rPr lang="de-DE" dirty="0"/>
              <a:t>interagiert mit DBS </a:t>
            </a:r>
            <a:r>
              <a:rPr lang="de-DE" dirty="0" smtClean="0"/>
              <a:t>über Applikationsprogramme </a:t>
            </a:r>
            <a:r>
              <a:rPr lang="de-DE" dirty="0"/>
              <a:t>und </a:t>
            </a:r>
            <a:r>
              <a:rPr lang="de-DE" dirty="0" smtClean="0"/>
              <a:t>Benutzerschnittstellen (Masken</a:t>
            </a:r>
            <a:r>
              <a:rPr lang="de-DE" dirty="0"/>
              <a:t>, Menüs, ...)</a:t>
            </a:r>
          </a:p>
          <a:p>
            <a:pPr lvl="1"/>
            <a:r>
              <a:rPr lang="de-DE" dirty="0" smtClean="0"/>
              <a:t>weiß </a:t>
            </a:r>
            <a:r>
              <a:rPr lang="de-DE" dirty="0"/>
              <a:t>nichts mehr vom Datenmodell, Zugriffstrukturen, etc</a:t>
            </a:r>
            <a:r>
              <a:rPr lang="de-DE" dirty="0" smtClean="0"/>
              <a:t>.</a:t>
            </a:r>
          </a:p>
          <a:p>
            <a:pPr lvl="1"/>
            <a:endParaRPr lang="de-DE" dirty="0"/>
          </a:p>
          <a:p>
            <a:r>
              <a:rPr lang="de-DE" b="1" dirty="0" smtClean="0"/>
              <a:t>DB-Administrator</a:t>
            </a:r>
          </a:p>
          <a:p>
            <a:pPr lvl="1"/>
            <a:r>
              <a:rPr lang="de-DE" dirty="0" err="1"/>
              <a:t>Einspoolen</a:t>
            </a:r>
            <a:r>
              <a:rPr lang="de-DE" dirty="0"/>
              <a:t> von Daten</a:t>
            </a:r>
          </a:p>
          <a:p>
            <a:pPr lvl="1"/>
            <a:r>
              <a:rPr lang="de-DE" dirty="0" smtClean="0"/>
              <a:t>Systempflege</a:t>
            </a:r>
            <a:endParaRPr lang="de-DE" dirty="0"/>
          </a:p>
          <a:p>
            <a:pPr lvl="1"/>
            <a:r>
              <a:rPr lang="de-DE" dirty="0" smtClean="0"/>
              <a:t>Vergabe </a:t>
            </a:r>
            <a:r>
              <a:rPr lang="de-DE" dirty="0"/>
              <a:t>von Rechten</a:t>
            </a:r>
          </a:p>
          <a:p>
            <a:pPr lvl="1"/>
            <a:r>
              <a:rPr lang="de-DE" dirty="0" smtClean="0"/>
              <a:t>Sicherung</a:t>
            </a:r>
            <a:endParaRPr lang="de-DE" dirty="0"/>
          </a:p>
          <a:p>
            <a:pPr lvl="1"/>
            <a:r>
              <a:rPr lang="de-DE" dirty="0" smtClean="0"/>
              <a:t>neue </a:t>
            </a:r>
            <a:r>
              <a:rPr lang="de-DE" dirty="0"/>
              <a:t>Benutzer eintragen</a:t>
            </a:r>
          </a:p>
          <a:p>
            <a:pPr lvl="1"/>
            <a:r>
              <a:rPr lang="de-DE" dirty="0" smtClean="0"/>
              <a:t>DB </a:t>
            </a:r>
            <a:r>
              <a:rPr lang="de-DE" dirty="0"/>
              <a:t>tunen (z. B. durch Anlegen weiterer Zugriffsstrukturen)</a:t>
            </a:r>
          </a:p>
          <a:p>
            <a:pPr lvl="1"/>
            <a:r>
              <a:rPr lang="de-DE" dirty="0" smtClean="0"/>
              <a:t>aber </a:t>
            </a:r>
            <a:r>
              <a:rPr lang="de-DE" dirty="0"/>
              <a:t>auch verantwortlich für </a:t>
            </a:r>
            <a:r>
              <a:rPr lang="de-DE" dirty="0" smtClean="0"/>
              <a:t>Datenschutz</a:t>
            </a:r>
          </a:p>
          <a:p>
            <a:pPr lvl="1"/>
            <a:r>
              <a:rPr lang="de-DE" dirty="0" smtClean="0"/>
              <a:t>...</a:t>
            </a:r>
            <a:endParaRPr lang="de-DE" dirty="0"/>
          </a:p>
        </p:txBody>
      </p:sp>
    </p:spTree>
    <p:extLst>
      <p:ext uri="{BB962C8B-B14F-4D97-AF65-F5344CB8AC3E}">
        <p14:creationId xmlns:p14="http://schemas.microsoft.com/office/powerpoint/2010/main" val="39068384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Beispiel </a:t>
            </a:r>
            <a:r>
              <a:rPr lang="de-DE" dirty="0" smtClean="0"/>
              <a:t>: ER-Modell</a:t>
            </a:r>
            <a:endParaRPr lang="de-DE" dirty="0"/>
          </a:p>
        </p:txBody>
      </p:sp>
      <p:sp>
        <p:nvSpPr>
          <p:cNvPr id="3" name="Inhaltsplatzhalter 2"/>
          <p:cNvSpPr>
            <a:spLocks noGrp="1"/>
          </p:cNvSpPr>
          <p:nvPr>
            <p:ph sz="quarter" idx="1"/>
          </p:nvPr>
        </p:nvSpPr>
        <p:spPr/>
        <p:txBody>
          <a:bodyPr/>
          <a:lstStyle/>
          <a:p>
            <a:endParaRPr lang="de-D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317" y="1322971"/>
            <a:ext cx="6288970" cy="4918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436370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 Relationales Modell</a:t>
            </a:r>
            <a:endParaRPr lang="de-DE" dirty="0"/>
          </a:p>
        </p:txBody>
      </p:sp>
      <p:sp>
        <p:nvSpPr>
          <p:cNvPr id="3" name="Inhaltsplatzhalter 2"/>
          <p:cNvSpPr>
            <a:spLocks noGrp="1"/>
          </p:cNvSpPr>
          <p:nvPr>
            <p:ph sz="quarter" idx="1"/>
          </p:nvPr>
        </p:nvSpPr>
        <p:spPr/>
        <p:txBody>
          <a:bodyPr/>
          <a:lstStyle/>
          <a:p>
            <a:pPr marL="0" indent="0">
              <a:buNone/>
            </a:pPr>
            <a:r>
              <a:rPr lang="de-DE" b="1" dirty="0" smtClean="0"/>
              <a:t>Umsetzung </a:t>
            </a:r>
            <a:r>
              <a:rPr lang="de-DE" b="1" dirty="0"/>
              <a:t>in </a:t>
            </a:r>
            <a:r>
              <a:rPr lang="de-DE" b="1" dirty="0" smtClean="0"/>
              <a:t>relationaler Darstellung:</a:t>
            </a:r>
            <a:endParaRPr lang="de-DE" b="1" dirty="0"/>
          </a:p>
          <a:p>
            <a:pPr lvl="1"/>
            <a:r>
              <a:rPr lang="de-DE" dirty="0" smtClean="0"/>
              <a:t>Kurs(</a:t>
            </a:r>
            <a:r>
              <a:rPr lang="de-DE" u="sng" dirty="0" err="1" smtClean="0"/>
              <a:t>KursNr</a:t>
            </a:r>
            <a:r>
              <a:rPr lang="de-DE" dirty="0"/>
              <a:t>, </a:t>
            </a:r>
            <a:r>
              <a:rPr lang="de-DE" dirty="0" smtClean="0"/>
              <a:t>Titel)</a:t>
            </a:r>
            <a:endParaRPr lang="de-DE" dirty="0"/>
          </a:p>
          <a:p>
            <a:pPr lvl="1"/>
            <a:r>
              <a:rPr lang="de-DE" dirty="0" smtClean="0"/>
              <a:t>Teilnehmer(</a:t>
            </a:r>
            <a:r>
              <a:rPr lang="de-DE" u="sng" dirty="0" err="1" smtClean="0"/>
              <a:t>TnNr</a:t>
            </a:r>
            <a:r>
              <a:rPr lang="de-DE" dirty="0"/>
              <a:t>, Name, </a:t>
            </a:r>
            <a:r>
              <a:rPr lang="de-DE" dirty="0" smtClean="0"/>
              <a:t>Ort)</a:t>
            </a:r>
            <a:endParaRPr lang="de-DE" dirty="0"/>
          </a:p>
          <a:p>
            <a:pPr lvl="1"/>
            <a:r>
              <a:rPr lang="de-DE" dirty="0" smtClean="0"/>
              <a:t>Kursleiter(</a:t>
            </a:r>
            <a:r>
              <a:rPr lang="de-DE" u="sng" dirty="0" err="1" smtClean="0"/>
              <a:t>PersNr</a:t>
            </a:r>
            <a:r>
              <a:rPr lang="de-DE" dirty="0"/>
              <a:t>, Name, </a:t>
            </a:r>
            <a:r>
              <a:rPr lang="de-DE" dirty="0" smtClean="0"/>
              <a:t>Gehalt)</a:t>
            </a:r>
            <a:endParaRPr lang="de-DE" dirty="0"/>
          </a:p>
          <a:p>
            <a:pPr lvl="1"/>
            <a:r>
              <a:rPr lang="de-DE" dirty="0" err="1" smtClean="0"/>
              <a:t>Vorauss</a:t>
            </a:r>
            <a:r>
              <a:rPr lang="de-DE" dirty="0" smtClean="0"/>
              <a:t>(</a:t>
            </a:r>
            <a:r>
              <a:rPr lang="de-DE" u="sng" dirty="0" err="1" smtClean="0"/>
              <a:t>VorNr</a:t>
            </a:r>
            <a:r>
              <a:rPr lang="de-DE" dirty="0"/>
              <a:t>, </a:t>
            </a:r>
            <a:r>
              <a:rPr lang="de-DE" u="sng" dirty="0" err="1" smtClean="0"/>
              <a:t>KursNr</a:t>
            </a:r>
            <a:r>
              <a:rPr lang="de-DE" dirty="0" smtClean="0"/>
              <a:t>)</a:t>
            </a:r>
            <a:endParaRPr lang="de-DE" dirty="0"/>
          </a:p>
          <a:p>
            <a:pPr lvl="1"/>
            <a:r>
              <a:rPr lang="de-DE" dirty="0" smtClean="0"/>
              <a:t>Angebot(</a:t>
            </a:r>
            <a:r>
              <a:rPr lang="de-DE" u="sng" dirty="0" err="1" smtClean="0"/>
              <a:t>AngNr</a:t>
            </a:r>
            <a:r>
              <a:rPr lang="de-DE" dirty="0"/>
              <a:t>, </a:t>
            </a:r>
            <a:r>
              <a:rPr lang="de-DE" u="sng" dirty="0" err="1"/>
              <a:t>KursNr</a:t>
            </a:r>
            <a:r>
              <a:rPr lang="de-DE" dirty="0"/>
              <a:t>, Datum, </a:t>
            </a:r>
            <a:r>
              <a:rPr lang="de-DE" dirty="0" smtClean="0"/>
              <a:t>Ort)</a:t>
            </a:r>
            <a:endParaRPr lang="de-DE" dirty="0"/>
          </a:p>
          <a:p>
            <a:pPr lvl="1"/>
            <a:r>
              <a:rPr lang="de-DE" dirty="0" err="1" smtClean="0"/>
              <a:t>Nimmt_teil</a:t>
            </a:r>
            <a:r>
              <a:rPr lang="de-DE" dirty="0" smtClean="0"/>
              <a:t>(</a:t>
            </a:r>
            <a:r>
              <a:rPr lang="de-DE" u="sng" dirty="0" err="1" smtClean="0"/>
              <a:t>AngNr</a:t>
            </a:r>
            <a:r>
              <a:rPr lang="de-DE" dirty="0"/>
              <a:t>, </a:t>
            </a:r>
            <a:r>
              <a:rPr lang="de-DE" u="sng" dirty="0" err="1"/>
              <a:t>KursNr</a:t>
            </a:r>
            <a:r>
              <a:rPr lang="de-DE" dirty="0"/>
              <a:t>, </a:t>
            </a:r>
            <a:r>
              <a:rPr lang="de-DE" u="sng" dirty="0" err="1" smtClean="0"/>
              <a:t>TnNr</a:t>
            </a:r>
            <a:r>
              <a:rPr lang="de-DE" dirty="0" smtClean="0"/>
              <a:t>)</a:t>
            </a:r>
          </a:p>
          <a:p>
            <a:pPr lvl="1"/>
            <a:r>
              <a:rPr lang="de-DE" dirty="0" err="1" smtClean="0"/>
              <a:t>Fuehrt_durch</a:t>
            </a:r>
            <a:r>
              <a:rPr lang="de-DE" dirty="0" smtClean="0"/>
              <a:t>(</a:t>
            </a:r>
            <a:r>
              <a:rPr lang="de-DE" u="sng" dirty="0" err="1" smtClean="0"/>
              <a:t>AngNr</a:t>
            </a:r>
            <a:r>
              <a:rPr lang="de-DE" dirty="0"/>
              <a:t>, </a:t>
            </a:r>
            <a:r>
              <a:rPr lang="de-DE" u="sng" dirty="0" err="1"/>
              <a:t>KursNr</a:t>
            </a:r>
            <a:r>
              <a:rPr lang="de-DE" dirty="0"/>
              <a:t>, </a:t>
            </a:r>
            <a:r>
              <a:rPr lang="de-DE" u="sng" dirty="0" err="1" smtClean="0"/>
              <a:t>PersNr</a:t>
            </a:r>
            <a:r>
              <a:rPr lang="de-DE" dirty="0" smtClean="0"/>
              <a:t>)</a:t>
            </a:r>
            <a:endParaRPr lang="de-DE" dirty="0"/>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1089"/>
          <a:stretch/>
        </p:blipFill>
        <p:spPr bwMode="auto">
          <a:xfrm>
            <a:off x="5476352" y="4251947"/>
            <a:ext cx="3748035" cy="2606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95159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 Anmerkungen</a:t>
            </a:r>
            <a:endParaRPr lang="de-DE" dirty="0"/>
          </a:p>
        </p:txBody>
      </p:sp>
      <p:sp>
        <p:nvSpPr>
          <p:cNvPr id="3" name="Inhaltsplatzhalter 2"/>
          <p:cNvSpPr>
            <a:spLocks noGrp="1"/>
          </p:cNvSpPr>
          <p:nvPr>
            <p:ph sz="quarter" idx="1"/>
          </p:nvPr>
        </p:nvSpPr>
        <p:spPr/>
        <p:txBody>
          <a:bodyPr>
            <a:normAutofit fontScale="85000" lnSpcReduction="20000"/>
          </a:bodyPr>
          <a:lstStyle/>
          <a:p>
            <a:r>
              <a:rPr lang="de-DE" dirty="0"/>
              <a:t>ER-Modell: </a:t>
            </a:r>
            <a:r>
              <a:rPr lang="de-DE" b="1" i="1" dirty="0"/>
              <a:t>„</a:t>
            </a:r>
            <a:r>
              <a:rPr lang="de-DE" b="1" i="1" dirty="0" err="1"/>
              <a:t>Weak</a:t>
            </a:r>
            <a:r>
              <a:rPr lang="de-DE" b="1" i="1" dirty="0"/>
              <a:t> Entity“</a:t>
            </a:r>
          </a:p>
          <a:p>
            <a:pPr lvl="1"/>
            <a:r>
              <a:rPr lang="de-DE" dirty="0" smtClean="0"/>
              <a:t>kein </a:t>
            </a:r>
            <a:r>
              <a:rPr lang="de-DE" dirty="0"/>
              <a:t>eigenständiges Objekt der </a:t>
            </a:r>
            <a:r>
              <a:rPr lang="de-DE" dirty="0" err="1"/>
              <a:t>Realwelt</a:t>
            </a:r>
            <a:r>
              <a:rPr lang="de-DE" dirty="0"/>
              <a:t>, ist </a:t>
            </a:r>
            <a:r>
              <a:rPr lang="de-DE" dirty="0" smtClean="0"/>
              <a:t>existenzabhängig von </a:t>
            </a:r>
            <a:r>
              <a:rPr lang="de-DE" dirty="0"/>
              <a:t>einem „echten“ Entity (Bsp.: </a:t>
            </a:r>
            <a:r>
              <a:rPr lang="de-DE" dirty="0" err="1"/>
              <a:t>Vorauss</a:t>
            </a:r>
            <a:r>
              <a:rPr lang="de-DE" dirty="0"/>
              <a:t>, Angebot)</a:t>
            </a:r>
          </a:p>
          <a:p>
            <a:pPr lvl="1"/>
            <a:r>
              <a:rPr lang="de-DE" dirty="0" smtClean="0"/>
              <a:t>hat </a:t>
            </a:r>
            <a:r>
              <a:rPr lang="de-DE" dirty="0"/>
              <a:t>keinen eigenen Primärschlüssel ist im ER-Modell nur </a:t>
            </a:r>
            <a:r>
              <a:rPr lang="de-DE" dirty="0" smtClean="0"/>
              <a:t>über ein </a:t>
            </a:r>
            <a:r>
              <a:rPr lang="de-DE" dirty="0"/>
              <a:t>„echtes“ Entity - via Beziehungstyp – ansprechbar</a:t>
            </a:r>
          </a:p>
          <a:p>
            <a:pPr lvl="1"/>
            <a:r>
              <a:rPr lang="de-DE" dirty="0" smtClean="0"/>
              <a:t>tritt </a:t>
            </a:r>
            <a:r>
              <a:rPr lang="de-DE" dirty="0"/>
              <a:t>in der Regel nur in 1:n-Beziehungen auf</a:t>
            </a:r>
          </a:p>
          <a:p>
            <a:endParaRPr lang="de-DE" dirty="0" smtClean="0"/>
          </a:p>
          <a:p>
            <a:r>
              <a:rPr lang="de-DE" dirty="0" smtClean="0"/>
              <a:t>Umsetzung </a:t>
            </a:r>
            <a:r>
              <a:rPr lang="de-DE" dirty="0"/>
              <a:t>ER-Modell in </a:t>
            </a:r>
            <a:r>
              <a:rPr lang="de-DE" dirty="0" err="1" smtClean="0"/>
              <a:t>Relationenmodell</a:t>
            </a:r>
            <a:endParaRPr lang="de-DE" dirty="0"/>
          </a:p>
          <a:p>
            <a:pPr lvl="1"/>
            <a:r>
              <a:rPr lang="de-DE" dirty="0" smtClean="0"/>
              <a:t>Tupel </a:t>
            </a:r>
            <a:r>
              <a:rPr lang="de-DE" dirty="0"/>
              <a:t>müssen über ihre Attributwerte unterscheidbar sein:</a:t>
            </a:r>
          </a:p>
          <a:p>
            <a:pPr lvl="2"/>
            <a:r>
              <a:rPr lang="de-DE" dirty="0"/>
              <a:t>Bei Bedarf Hinzunahme eines künstlichen Schlüsselattributs</a:t>
            </a:r>
          </a:p>
          <a:p>
            <a:pPr lvl="1"/>
            <a:r>
              <a:rPr lang="de-DE" dirty="0" err="1" smtClean="0"/>
              <a:t>Weak</a:t>
            </a:r>
            <a:r>
              <a:rPr lang="de-DE" dirty="0" smtClean="0"/>
              <a:t> </a:t>
            </a:r>
            <a:r>
              <a:rPr lang="de-DE" dirty="0" err="1"/>
              <a:t>Entities</a:t>
            </a:r>
            <a:r>
              <a:rPr lang="de-DE" dirty="0"/>
              <a:t> und „normale“ 1:n-Beziehungen:</a:t>
            </a:r>
          </a:p>
          <a:p>
            <a:pPr lvl="2"/>
            <a:r>
              <a:rPr lang="de-DE" dirty="0"/>
              <a:t>Hinzunahme des Primärschlüssels der „Vater-Relation“ </a:t>
            </a:r>
            <a:r>
              <a:rPr lang="de-DE" dirty="0" smtClean="0"/>
              <a:t>als Fremdschlüssel</a:t>
            </a:r>
          </a:p>
          <a:p>
            <a:pPr lvl="1"/>
            <a:r>
              <a:rPr lang="de-DE" dirty="0" smtClean="0"/>
              <a:t>n:m-Beziehungen</a:t>
            </a:r>
            <a:endParaRPr lang="de-DE" dirty="0"/>
          </a:p>
          <a:p>
            <a:pPr lvl="2"/>
            <a:r>
              <a:rPr lang="de-DE" dirty="0"/>
              <a:t>Pro Beziehungstyp eine „</a:t>
            </a:r>
            <a:r>
              <a:rPr lang="de-DE" dirty="0" smtClean="0"/>
              <a:t>Verbindungs-Relation“</a:t>
            </a:r>
          </a:p>
          <a:p>
            <a:pPr lvl="3"/>
            <a:r>
              <a:rPr lang="de-DE" dirty="0" smtClean="0"/>
              <a:t>nimmt jeweils die </a:t>
            </a:r>
            <a:r>
              <a:rPr lang="de-DE" dirty="0"/>
              <a:t>Primärschlüssel der beteiligten </a:t>
            </a:r>
            <a:r>
              <a:rPr lang="de-DE" dirty="0" err="1"/>
              <a:t>Entities</a:t>
            </a:r>
            <a:r>
              <a:rPr lang="de-DE" dirty="0"/>
              <a:t> </a:t>
            </a:r>
            <a:r>
              <a:rPr lang="de-DE" dirty="0" smtClean="0"/>
              <a:t>auf</a:t>
            </a:r>
            <a:endParaRPr lang="de-DE" dirty="0"/>
          </a:p>
          <a:p>
            <a:pPr lvl="3"/>
            <a:r>
              <a:rPr lang="de-DE" dirty="0"/>
              <a:t>kann auch noch weitere (eigene) Attribute </a:t>
            </a:r>
            <a:r>
              <a:rPr lang="de-DE" dirty="0" smtClean="0"/>
              <a:t>haben (Bsp</a:t>
            </a:r>
            <a:r>
              <a:rPr lang="de-DE" dirty="0"/>
              <a:t>.: </a:t>
            </a:r>
            <a:r>
              <a:rPr lang="de-DE" dirty="0" err="1" smtClean="0"/>
              <a:t>Nimmt_teil</a:t>
            </a:r>
            <a:r>
              <a:rPr lang="de-DE" dirty="0"/>
              <a:t>, </a:t>
            </a:r>
            <a:r>
              <a:rPr lang="de-DE" dirty="0" err="1" smtClean="0"/>
              <a:t>Fuehrt_durch</a:t>
            </a:r>
            <a:r>
              <a:rPr lang="de-DE" dirty="0"/>
              <a:t>)</a:t>
            </a:r>
          </a:p>
        </p:txBody>
      </p:sp>
    </p:spTree>
    <p:extLst>
      <p:ext uri="{BB962C8B-B14F-4D97-AF65-F5344CB8AC3E}">
        <p14:creationId xmlns:p14="http://schemas.microsoft.com/office/powerpoint/2010/main" val="255312578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Primär- und Fremdschlüssel-Beziehungen</a:t>
            </a:r>
            <a:endParaRPr lang="de-DE" dirty="0"/>
          </a:p>
        </p:txBody>
      </p:sp>
      <p:graphicFrame>
        <p:nvGraphicFramePr>
          <p:cNvPr id="5" name="Inhaltsplatzhalter 4"/>
          <p:cNvGraphicFramePr>
            <a:graphicFrameLocks noGrp="1"/>
          </p:cNvGraphicFramePr>
          <p:nvPr>
            <p:ph sz="quarter" idx="1"/>
            <p:extLst>
              <p:ext uri="{D42A27DB-BD31-4B8C-83A1-F6EECF244321}">
                <p14:modId xmlns:p14="http://schemas.microsoft.com/office/powerpoint/2010/main" val="816228899"/>
              </p:ext>
            </p:extLst>
          </p:nvPr>
        </p:nvGraphicFramePr>
        <p:xfrm>
          <a:off x="587828" y="1309634"/>
          <a:ext cx="7963319" cy="4799764"/>
        </p:xfrm>
        <a:graphic>
          <a:graphicData uri="http://schemas.openxmlformats.org/drawingml/2006/table">
            <a:tbl>
              <a:tblPr firstRow="1" bandRow="1">
                <a:tableStyleId>{5C22544A-7EE6-4342-B048-85BDC9FD1C3A}</a:tableStyleId>
              </a:tblPr>
              <a:tblGrid>
                <a:gridCol w="1907931"/>
                <a:gridCol w="2568106"/>
                <a:gridCol w="1688628"/>
                <a:gridCol w="1798654"/>
              </a:tblGrid>
              <a:tr h="818228">
                <a:tc>
                  <a:txBody>
                    <a:bodyPr/>
                    <a:lstStyle/>
                    <a:p>
                      <a:r>
                        <a:rPr kumimoji="0" lang="de-DE" sz="1600" b="1" i="0" u="none" strike="noStrike" kern="1200" baseline="0" dirty="0" smtClean="0">
                          <a:solidFill>
                            <a:schemeClr val="lt1"/>
                          </a:solidFill>
                          <a:latin typeface="+mn-lt"/>
                          <a:ea typeface="+mn-ea"/>
                          <a:cs typeface="+mn-cs"/>
                        </a:rPr>
                        <a:t>Relation</a:t>
                      </a:r>
                      <a:endParaRPr lang="de-DE" sz="1600" dirty="0"/>
                    </a:p>
                  </a:txBody>
                  <a:tcPr anchor="ctr"/>
                </a:tc>
                <a:tc>
                  <a:txBody>
                    <a:bodyPr/>
                    <a:lstStyle/>
                    <a:p>
                      <a:r>
                        <a:rPr kumimoji="0" lang="de-DE" sz="1600" b="1" i="0" u="none" strike="noStrike" kern="1200" baseline="0" dirty="0" smtClean="0">
                          <a:solidFill>
                            <a:schemeClr val="lt1"/>
                          </a:solidFill>
                          <a:latin typeface="+mn-lt"/>
                          <a:ea typeface="+mn-ea"/>
                          <a:cs typeface="+mn-cs"/>
                        </a:rPr>
                        <a:t>Primärschlüssel </a:t>
                      </a:r>
                      <a:endParaRPr lang="de-DE" sz="1600" dirty="0"/>
                    </a:p>
                  </a:txBody>
                  <a:tcPr anchor="ctr"/>
                </a:tc>
                <a:tc>
                  <a:txBody>
                    <a:bodyPr/>
                    <a:lstStyle/>
                    <a:p>
                      <a:r>
                        <a:rPr kumimoji="0" lang="de-DE" sz="1600" b="1" i="0" u="none" strike="noStrike" kern="1200" baseline="0" dirty="0" smtClean="0">
                          <a:solidFill>
                            <a:schemeClr val="lt1"/>
                          </a:solidFill>
                          <a:latin typeface="+mn-lt"/>
                          <a:ea typeface="+mn-ea"/>
                          <a:cs typeface="+mn-cs"/>
                        </a:rPr>
                        <a:t>Fremdschlüssel</a:t>
                      </a:r>
                      <a:endParaRPr lang="de-DE"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de-DE" sz="1600" b="1" i="0" u="none" strike="noStrike" kern="1200" baseline="0" dirty="0" smtClean="0">
                          <a:solidFill>
                            <a:schemeClr val="lt1"/>
                          </a:solidFill>
                          <a:latin typeface="+mn-lt"/>
                          <a:ea typeface="+mn-ea"/>
                          <a:cs typeface="+mn-cs"/>
                        </a:rPr>
                        <a:t>...bzgl. Relation</a:t>
                      </a:r>
                      <a:endParaRPr lang="de-DE" sz="1600" dirty="0" smtClean="0"/>
                    </a:p>
                    <a:p>
                      <a:endParaRPr lang="de-DE" sz="1600" dirty="0"/>
                    </a:p>
                  </a:txBody>
                  <a:tcPr anchor="ctr"/>
                </a:tc>
              </a:tr>
              <a:tr h="469016">
                <a:tc>
                  <a:txBody>
                    <a:bodyPr/>
                    <a:lstStyle/>
                    <a:p>
                      <a:r>
                        <a:rPr lang="de-DE" sz="1600" dirty="0" smtClean="0"/>
                        <a:t>Kurs</a:t>
                      </a:r>
                      <a:endParaRPr lang="de-DE" sz="1600" dirty="0"/>
                    </a:p>
                  </a:txBody>
                  <a:tcPr/>
                </a:tc>
                <a:tc>
                  <a:txBody>
                    <a:bodyPr/>
                    <a:lstStyle/>
                    <a:p>
                      <a:r>
                        <a:rPr lang="de-DE" sz="1600" dirty="0" err="1" smtClean="0"/>
                        <a:t>KursNr</a:t>
                      </a:r>
                      <a:endParaRPr lang="de-DE" sz="1600" dirty="0"/>
                    </a:p>
                  </a:txBody>
                  <a:tcPr/>
                </a:tc>
                <a:tc>
                  <a:txBody>
                    <a:bodyPr/>
                    <a:lstStyle/>
                    <a:p>
                      <a:endParaRPr lang="de-DE" sz="1600"/>
                    </a:p>
                  </a:txBody>
                  <a:tcPr/>
                </a:tc>
                <a:tc>
                  <a:txBody>
                    <a:bodyPr/>
                    <a:lstStyle/>
                    <a:p>
                      <a:endParaRPr lang="de-DE" sz="1600"/>
                    </a:p>
                  </a:txBody>
                  <a:tcPr/>
                </a:tc>
              </a:tr>
              <a:tr h="469016">
                <a:tc>
                  <a:txBody>
                    <a:bodyPr/>
                    <a:lstStyle/>
                    <a:p>
                      <a:r>
                        <a:rPr lang="de-DE" sz="1600" dirty="0" smtClean="0"/>
                        <a:t>Teilnehmer</a:t>
                      </a:r>
                      <a:endParaRPr lang="de-DE" sz="1600" dirty="0"/>
                    </a:p>
                  </a:txBody>
                  <a:tcPr/>
                </a:tc>
                <a:tc>
                  <a:txBody>
                    <a:bodyPr/>
                    <a:lstStyle/>
                    <a:p>
                      <a:r>
                        <a:rPr lang="de-DE" sz="1600" dirty="0" err="1" smtClean="0"/>
                        <a:t>TnNr</a:t>
                      </a:r>
                      <a:endParaRPr lang="de-DE" sz="1600" dirty="0"/>
                    </a:p>
                  </a:txBody>
                  <a:tcPr/>
                </a:tc>
                <a:tc>
                  <a:txBody>
                    <a:bodyPr/>
                    <a:lstStyle/>
                    <a:p>
                      <a:endParaRPr lang="de-DE" sz="1600"/>
                    </a:p>
                  </a:txBody>
                  <a:tcPr/>
                </a:tc>
                <a:tc>
                  <a:txBody>
                    <a:bodyPr/>
                    <a:lstStyle/>
                    <a:p>
                      <a:endParaRPr lang="de-DE" sz="1600"/>
                    </a:p>
                  </a:txBody>
                  <a:tcPr/>
                </a:tc>
              </a:tr>
              <a:tr h="469016">
                <a:tc>
                  <a:txBody>
                    <a:bodyPr/>
                    <a:lstStyle/>
                    <a:p>
                      <a:r>
                        <a:rPr lang="de-DE" sz="1600" dirty="0" smtClean="0"/>
                        <a:t>Kursleiter</a:t>
                      </a:r>
                      <a:endParaRPr lang="de-DE" sz="1600" dirty="0"/>
                    </a:p>
                  </a:txBody>
                  <a:tcPr/>
                </a:tc>
                <a:tc>
                  <a:txBody>
                    <a:bodyPr/>
                    <a:lstStyle/>
                    <a:p>
                      <a:r>
                        <a:rPr lang="de-DE" sz="1600" dirty="0" err="1" smtClean="0"/>
                        <a:t>PersNr</a:t>
                      </a:r>
                      <a:endParaRPr lang="de-DE" sz="1600" dirty="0"/>
                    </a:p>
                  </a:txBody>
                  <a:tcPr/>
                </a:tc>
                <a:tc>
                  <a:txBody>
                    <a:bodyPr/>
                    <a:lstStyle/>
                    <a:p>
                      <a:endParaRPr lang="de-DE" sz="1600" dirty="0"/>
                    </a:p>
                  </a:txBody>
                  <a:tcPr/>
                </a:tc>
                <a:tc>
                  <a:txBody>
                    <a:bodyPr/>
                    <a:lstStyle/>
                    <a:p>
                      <a:endParaRPr lang="de-DE" sz="1600"/>
                    </a:p>
                  </a:txBody>
                  <a:tcPr/>
                </a:tc>
              </a:tr>
              <a:tr h="469016">
                <a:tc>
                  <a:txBody>
                    <a:bodyPr/>
                    <a:lstStyle/>
                    <a:p>
                      <a:r>
                        <a:rPr lang="de-DE" sz="1600" dirty="0" err="1" smtClean="0"/>
                        <a:t>Vorauss</a:t>
                      </a:r>
                      <a:endParaRPr lang="de-DE" sz="1600" dirty="0"/>
                    </a:p>
                  </a:txBody>
                  <a:tcPr/>
                </a:tc>
                <a:tc>
                  <a:txBody>
                    <a:bodyPr/>
                    <a:lstStyle/>
                    <a:p>
                      <a:r>
                        <a:rPr lang="de-DE" sz="1600" dirty="0" err="1" smtClean="0"/>
                        <a:t>VorNr</a:t>
                      </a:r>
                      <a:r>
                        <a:rPr lang="de-DE" sz="1600" dirty="0" smtClean="0"/>
                        <a:t> + </a:t>
                      </a:r>
                      <a:r>
                        <a:rPr lang="de-DE" sz="1600" dirty="0" err="1" smtClean="0"/>
                        <a:t>KursNr</a:t>
                      </a:r>
                      <a:endParaRPr lang="de-DE" sz="1600" dirty="0"/>
                    </a:p>
                  </a:txBody>
                  <a:tcPr/>
                </a:tc>
                <a:tc>
                  <a:txBody>
                    <a:bodyPr/>
                    <a:lstStyle/>
                    <a:p>
                      <a:r>
                        <a:rPr lang="de-DE" sz="1600" dirty="0" err="1" smtClean="0"/>
                        <a:t>VorNr</a:t>
                      </a:r>
                      <a:r>
                        <a:rPr lang="de-DE" sz="1600" baseline="0" dirty="0" smtClean="0"/>
                        <a:t> + </a:t>
                      </a:r>
                      <a:r>
                        <a:rPr lang="de-DE" sz="1600" baseline="0" dirty="0" err="1" smtClean="0"/>
                        <a:t>KursNr</a:t>
                      </a:r>
                      <a:endParaRPr lang="de-DE" sz="1600" dirty="0"/>
                    </a:p>
                  </a:txBody>
                  <a:tcPr/>
                </a:tc>
                <a:tc>
                  <a:txBody>
                    <a:bodyPr/>
                    <a:lstStyle/>
                    <a:p>
                      <a:r>
                        <a:rPr lang="de-DE" sz="1600" dirty="0" smtClean="0"/>
                        <a:t>Kurs</a:t>
                      </a:r>
                      <a:endParaRPr lang="de-DE" sz="1600" dirty="0"/>
                    </a:p>
                  </a:txBody>
                  <a:tcPr/>
                </a:tc>
              </a:tr>
              <a:tr h="469016">
                <a:tc>
                  <a:txBody>
                    <a:bodyPr/>
                    <a:lstStyle/>
                    <a:p>
                      <a:r>
                        <a:rPr lang="de-DE" sz="1600" dirty="0" smtClean="0"/>
                        <a:t>Angebot</a:t>
                      </a:r>
                      <a:endParaRPr lang="de-DE" sz="1600" dirty="0"/>
                    </a:p>
                  </a:txBody>
                  <a:tcPr/>
                </a:tc>
                <a:tc>
                  <a:txBody>
                    <a:bodyPr/>
                    <a:lstStyle/>
                    <a:p>
                      <a:r>
                        <a:rPr lang="de-DE" sz="1600" dirty="0" err="1" smtClean="0"/>
                        <a:t>VorNr</a:t>
                      </a:r>
                      <a:r>
                        <a:rPr lang="de-DE" sz="1600" dirty="0" smtClean="0"/>
                        <a:t> + </a:t>
                      </a:r>
                      <a:r>
                        <a:rPr lang="de-DE" sz="1600" dirty="0" err="1" smtClean="0"/>
                        <a:t>KursNr</a:t>
                      </a:r>
                      <a:endParaRPr lang="de-DE" sz="1600" dirty="0"/>
                    </a:p>
                  </a:txBody>
                  <a:tcPr/>
                </a:tc>
                <a:tc>
                  <a:txBody>
                    <a:bodyPr/>
                    <a:lstStyle/>
                    <a:p>
                      <a:r>
                        <a:rPr lang="de-DE" sz="1600" baseline="0" dirty="0" err="1" smtClean="0"/>
                        <a:t>KursNr</a:t>
                      </a:r>
                      <a:endParaRPr lang="de-DE" sz="1600" dirty="0"/>
                    </a:p>
                  </a:txBody>
                  <a:tcPr/>
                </a:tc>
                <a:tc>
                  <a:txBody>
                    <a:bodyPr/>
                    <a:lstStyle/>
                    <a:p>
                      <a:r>
                        <a:rPr lang="de-DE" sz="1600" dirty="0" smtClean="0"/>
                        <a:t>Kurs</a:t>
                      </a:r>
                      <a:endParaRPr lang="de-DE" sz="1600" dirty="0"/>
                    </a:p>
                  </a:txBody>
                  <a:tcPr/>
                </a:tc>
              </a:tr>
              <a:tr h="818228">
                <a:tc>
                  <a:txBody>
                    <a:bodyPr/>
                    <a:lstStyle/>
                    <a:p>
                      <a:r>
                        <a:rPr lang="de-DE" sz="1600" dirty="0" err="1" smtClean="0"/>
                        <a:t>Nimmt_teil</a:t>
                      </a:r>
                      <a:endParaRPr lang="de-DE" sz="1600" dirty="0"/>
                    </a:p>
                  </a:txBody>
                  <a:tcPr/>
                </a:tc>
                <a:tc>
                  <a:txBody>
                    <a:bodyPr/>
                    <a:lstStyle/>
                    <a:p>
                      <a:r>
                        <a:rPr lang="de-DE" sz="1600" dirty="0" err="1" smtClean="0"/>
                        <a:t>AngNr</a:t>
                      </a:r>
                      <a:r>
                        <a:rPr lang="de-DE" sz="1600" dirty="0" smtClean="0"/>
                        <a:t> + </a:t>
                      </a:r>
                      <a:r>
                        <a:rPr lang="de-DE" sz="1600" dirty="0" err="1" smtClean="0"/>
                        <a:t>KursNr</a:t>
                      </a:r>
                      <a:r>
                        <a:rPr lang="de-DE" sz="1600" dirty="0" smtClean="0"/>
                        <a:t> + </a:t>
                      </a:r>
                      <a:r>
                        <a:rPr lang="de-DE" sz="1600" dirty="0" err="1" smtClean="0"/>
                        <a:t>TnNr</a:t>
                      </a:r>
                      <a:endParaRPr lang="de-DE" sz="1600" dirty="0"/>
                    </a:p>
                  </a:txBody>
                  <a:tcPr/>
                </a:tc>
                <a:tc>
                  <a:txBody>
                    <a:bodyPr/>
                    <a:lstStyle/>
                    <a:p>
                      <a:r>
                        <a:rPr lang="de-DE" sz="1600" dirty="0" err="1" smtClean="0"/>
                        <a:t>KursNr</a:t>
                      </a:r>
                      <a:r>
                        <a:rPr lang="de-DE" sz="1600" dirty="0" smtClean="0"/>
                        <a:t>,  </a:t>
                      </a:r>
                      <a:r>
                        <a:rPr lang="de-DE" sz="1600" dirty="0" err="1" smtClean="0"/>
                        <a:t>TnNr</a:t>
                      </a:r>
                      <a:r>
                        <a:rPr lang="de-DE" sz="1600" dirty="0" smtClean="0"/>
                        <a:t>, </a:t>
                      </a:r>
                      <a:r>
                        <a:rPr lang="de-DE" sz="1600" dirty="0" err="1" smtClean="0"/>
                        <a:t>AngNr</a:t>
                      </a:r>
                      <a:r>
                        <a:rPr lang="de-DE" sz="1600" dirty="0" smtClean="0"/>
                        <a:t> + </a:t>
                      </a:r>
                      <a:r>
                        <a:rPr lang="de-DE" sz="1600" dirty="0" err="1" smtClean="0"/>
                        <a:t>KursNr</a:t>
                      </a:r>
                      <a:endParaRPr lang="de-DE" sz="1600" dirty="0"/>
                    </a:p>
                  </a:txBody>
                  <a:tcPr/>
                </a:tc>
                <a:tc>
                  <a:txBody>
                    <a:bodyPr/>
                    <a:lstStyle/>
                    <a:p>
                      <a:r>
                        <a:rPr lang="de-DE" sz="1600" dirty="0" smtClean="0"/>
                        <a:t>Kurs, Teilnehmer, Angebot</a:t>
                      </a:r>
                      <a:endParaRPr lang="de-DE" sz="1600" dirty="0"/>
                    </a:p>
                  </a:txBody>
                  <a:tcPr/>
                </a:tc>
              </a:tr>
              <a:tr h="818228">
                <a:tc>
                  <a:txBody>
                    <a:bodyPr/>
                    <a:lstStyle/>
                    <a:p>
                      <a:r>
                        <a:rPr lang="de-DE" sz="1600" dirty="0" err="1" smtClean="0"/>
                        <a:t>Fuehrt_durch</a:t>
                      </a:r>
                      <a:endParaRPr lang="de-DE" sz="1600" dirty="0"/>
                    </a:p>
                  </a:txBody>
                  <a:tcPr/>
                </a:tc>
                <a:tc>
                  <a:txBody>
                    <a:bodyPr/>
                    <a:lstStyle/>
                    <a:p>
                      <a:r>
                        <a:rPr lang="de-DE" sz="1600" dirty="0" err="1" smtClean="0"/>
                        <a:t>AngNr</a:t>
                      </a:r>
                      <a:r>
                        <a:rPr lang="de-DE" sz="1600" dirty="0" smtClean="0"/>
                        <a:t> + </a:t>
                      </a:r>
                      <a:r>
                        <a:rPr lang="de-DE" sz="1600" dirty="0" err="1" smtClean="0"/>
                        <a:t>KursNr</a:t>
                      </a:r>
                      <a:endParaRPr lang="de-DE" sz="1600" dirty="0"/>
                    </a:p>
                  </a:txBody>
                  <a:tcPr/>
                </a:tc>
                <a:tc>
                  <a:txBody>
                    <a:bodyPr/>
                    <a:lstStyle/>
                    <a:p>
                      <a:r>
                        <a:rPr lang="de-DE" sz="1600" dirty="0" err="1" smtClean="0"/>
                        <a:t>KursNr</a:t>
                      </a:r>
                      <a:r>
                        <a:rPr lang="de-DE" sz="1600" dirty="0" smtClean="0"/>
                        <a:t>,  </a:t>
                      </a:r>
                      <a:r>
                        <a:rPr lang="de-DE" sz="1600" dirty="0" err="1" smtClean="0"/>
                        <a:t>PersNr</a:t>
                      </a:r>
                      <a:r>
                        <a:rPr lang="de-DE" sz="1600" dirty="0" smtClean="0"/>
                        <a:t>, </a:t>
                      </a:r>
                      <a:r>
                        <a:rPr lang="de-DE" sz="1600" dirty="0" err="1" smtClean="0"/>
                        <a:t>AngNr</a:t>
                      </a:r>
                      <a:r>
                        <a:rPr lang="de-DE" sz="1600" dirty="0" smtClean="0"/>
                        <a:t> + </a:t>
                      </a:r>
                      <a:r>
                        <a:rPr lang="de-DE" sz="1600" dirty="0" err="1" smtClean="0"/>
                        <a:t>KursNr</a:t>
                      </a:r>
                      <a:endParaRPr lang="de-DE" sz="1600" dirty="0"/>
                    </a:p>
                  </a:txBody>
                  <a:tcPr/>
                </a:tc>
                <a:tc>
                  <a:txBody>
                    <a:bodyPr/>
                    <a:lstStyle/>
                    <a:p>
                      <a:r>
                        <a:rPr lang="de-DE" sz="1600" dirty="0" smtClean="0"/>
                        <a:t>Kurs, Teilnehmer, Angebot</a:t>
                      </a:r>
                      <a:endParaRPr lang="de-DE" sz="1600" dirty="0"/>
                    </a:p>
                  </a:txBody>
                  <a:tcPr/>
                </a:tc>
              </a:tr>
            </a:tbl>
          </a:graphicData>
        </a:graphic>
      </p:graphicFrame>
    </p:spTree>
    <p:extLst>
      <p:ext uri="{BB962C8B-B14F-4D97-AF65-F5344CB8AC3E}">
        <p14:creationId xmlns:p14="http://schemas.microsoft.com/office/powerpoint/2010/main" val="23575256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sz="quarter" idx="1"/>
          </p:nvPr>
        </p:nvSpPr>
        <p:spPr/>
        <p:txBody>
          <a:bodyPr/>
          <a:lstStyle/>
          <a:p>
            <a:endParaRPr lang="de-DE"/>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29" t="2523" r="1134" b="3597"/>
          <a:stretch/>
        </p:blipFill>
        <p:spPr bwMode="auto">
          <a:xfrm>
            <a:off x="0" y="793818"/>
            <a:ext cx="9121850" cy="5456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714029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lstStyle/>
          <a:p>
            <a:r>
              <a:rPr lang="de-DE" b="1" dirty="0" smtClean="0"/>
              <a:t>Erstelle ein Relationen-Modell zu diesem ER-Modell!</a:t>
            </a:r>
            <a:endParaRPr lang="de-DE" dirty="0"/>
          </a:p>
        </p:txBody>
      </p:sp>
      <p:pic>
        <p:nvPicPr>
          <p:cNvPr id="2050" name="Picture 2" descr="B:\Users\Michael\ownCloud\Schule\Unterlagen\TFO\5 Klasse\Informatik\01_Datenbanken\datenmodellierung01_ERM_LOESUNG_dvd-verleih-v1.png"/>
          <p:cNvPicPr>
            <a:picLocks noChangeAspect="1" noChangeArrowheads="1"/>
          </p:cNvPicPr>
          <p:nvPr/>
        </p:nvPicPr>
        <p:blipFill rotWithShape="1">
          <a:blip r:embed="rId2">
            <a:extLst>
              <a:ext uri="{28A0092B-C50C-407E-A947-70E740481C1C}">
                <a14:useLocalDpi xmlns:a14="http://schemas.microsoft.com/office/drawing/2010/main" val="0"/>
              </a:ext>
            </a:extLst>
          </a:blip>
          <a:srcRect b="7985"/>
          <a:stretch/>
        </p:blipFill>
        <p:spPr bwMode="auto">
          <a:xfrm>
            <a:off x="860932" y="1865788"/>
            <a:ext cx="7610476" cy="4355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32582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lstStyle/>
          <a:p>
            <a:r>
              <a:rPr lang="de-DE" dirty="0"/>
              <a:t>In </a:t>
            </a:r>
            <a:r>
              <a:rPr lang="de-DE" dirty="0" err="1" smtClean="0"/>
              <a:t>Buroräumen</a:t>
            </a:r>
            <a:r>
              <a:rPr lang="de-DE" dirty="0" smtClean="0"/>
              <a:t> </a:t>
            </a:r>
            <a:r>
              <a:rPr lang="de-DE" dirty="0"/>
              <a:t>(charakterisiert durch eine Zimmernummer) sitzen seit einem </a:t>
            </a:r>
            <a:r>
              <a:rPr lang="de-DE" dirty="0" smtClean="0"/>
              <a:t>Zeitpunkt Mitarbeiter </a:t>
            </a:r>
            <a:r>
              <a:rPr lang="de-DE" dirty="0"/>
              <a:t>(Personalnummer, Name, Titel, Status) an einem </a:t>
            </a:r>
            <a:r>
              <a:rPr lang="de-DE" dirty="0" smtClean="0"/>
              <a:t>bestimmten Platz</a:t>
            </a:r>
            <a:r>
              <a:rPr lang="de-DE" dirty="0"/>
              <a:t>. In den Zimmern sind Telefone (besitzen eine eindeutige Telefonnummer) </a:t>
            </a:r>
            <a:r>
              <a:rPr lang="de-DE" dirty="0" smtClean="0"/>
              <a:t>aufgestellt, die </a:t>
            </a:r>
            <a:r>
              <a:rPr lang="de-DE" dirty="0"/>
              <a:t>als Hausapparat oder Amtsapparat geschaltet sind</a:t>
            </a:r>
            <a:r>
              <a:rPr lang="de-DE" dirty="0" smtClean="0"/>
              <a:t>.</a:t>
            </a:r>
          </a:p>
          <a:p>
            <a:endParaRPr lang="de-DE" dirty="0"/>
          </a:p>
          <a:p>
            <a:r>
              <a:rPr lang="de-DE" dirty="0"/>
              <a:t>Erstelle zur Beschreibung ein ER-Modell und wandle dieses in ein Relationen-Modell um!</a:t>
            </a:r>
          </a:p>
          <a:p>
            <a:pPr lvl="1"/>
            <a:r>
              <a:rPr lang="de-DE" dirty="0"/>
              <a:t>Berücksichtige alle notwendigen Attribute und auch die Primär- und Fremdschlüssel!</a:t>
            </a:r>
          </a:p>
        </p:txBody>
      </p:sp>
    </p:spTree>
    <p:extLst>
      <p:ext uri="{BB962C8B-B14F-4D97-AF65-F5344CB8AC3E}">
        <p14:creationId xmlns:p14="http://schemas.microsoft.com/office/powerpoint/2010/main" val="141796420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 Bibliothekssystem</a:t>
            </a:r>
            <a:endParaRPr lang="de-DE" dirty="0"/>
          </a:p>
        </p:txBody>
      </p:sp>
      <p:sp>
        <p:nvSpPr>
          <p:cNvPr id="3" name="Inhaltsplatzhalter 2"/>
          <p:cNvSpPr>
            <a:spLocks noGrp="1"/>
          </p:cNvSpPr>
          <p:nvPr>
            <p:ph sz="quarter" idx="1"/>
          </p:nvPr>
        </p:nvSpPr>
        <p:spPr/>
        <p:txBody>
          <a:bodyPr>
            <a:normAutofit fontScale="85000" lnSpcReduction="20000"/>
          </a:bodyPr>
          <a:lstStyle/>
          <a:p>
            <a:r>
              <a:rPr lang="de-DE" dirty="0"/>
              <a:t>In der Bibliothek müssen Bücher erfasst werden. Eine Suche ist möglich über Sachgebiet, Autor, Titel, Erscheinungsort und –</a:t>
            </a:r>
            <a:r>
              <a:rPr lang="de-DE" dirty="0" err="1"/>
              <a:t>jahr</a:t>
            </a:r>
            <a:r>
              <a:rPr lang="de-DE" dirty="0"/>
              <a:t>, </a:t>
            </a:r>
            <a:r>
              <a:rPr lang="de-DE" dirty="0" smtClean="0"/>
              <a:t>Verlag.</a:t>
            </a:r>
            <a:br>
              <a:rPr lang="de-DE" dirty="0" smtClean="0"/>
            </a:br>
            <a:r>
              <a:rPr lang="de-DE" dirty="0" smtClean="0"/>
              <a:t/>
            </a:r>
            <a:br>
              <a:rPr lang="de-DE" dirty="0" smtClean="0"/>
            </a:br>
            <a:r>
              <a:rPr lang="de-DE" dirty="0" smtClean="0"/>
              <a:t>Bei </a:t>
            </a:r>
            <a:r>
              <a:rPr lang="de-DE" dirty="0"/>
              <a:t>der Suche wird eine Liste aller verfügbaren Verlage </a:t>
            </a:r>
            <a:r>
              <a:rPr lang="de-DE" dirty="0" smtClean="0"/>
              <a:t>vorgeblendet.</a:t>
            </a:r>
            <a:br>
              <a:rPr lang="de-DE" dirty="0" smtClean="0"/>
            </a:br>
            <a:r>
              <a:rPr lang="de-DE" dirty="0" smtClean="0"/>
              <a:t/>
            </a:r>
            <a:br>
              <a:rPr lang="de-DE" dirty="0" smtClean="0"/>
            </a:br>
            <a:r>
              <a:rPr lang="de-DE" dirty="0" smtClean="0"/>
              <a:t>Leser</a:t>
            </a:r>
            <a:r>
              <a:rPr lang="de-DE" dirty="0"/>
              <a:t>, die Bücher ausleihen wollen, müssen sich zuvor </a:t>
            </a:r>
            <a:r>
              <a:rPr lang="de-DE" dirty="0" smtClean="0"/>
              <a:t>registrieren.</a:t>
            </a:r>
            <a:br>
              <a:rPr lang="de-DE" dirty="0" smtClean="0"/>
            </a:br>
            <a:r>
              <a:rPr lang="de-DE" dirty="0" smtClean="0"/>
              <a:t/>
            </a:r>
            <a:br>
              <a:rPr lang="de-DE" dirty="0" smtClean="0"/>
            </a:br>
            <a:r>
              <a:rPr lang="de-DE" dirty="0" smtClean="0"/>
              <a:t>Für </a:t>
            </a:r>
            <a:r>
              <a:rPr lang="de-DE" dirty="0"/>
              <a:t>ein Buch kann herausgefunden werden, ob es zur Zeit ausgeliehen ist und von </a:t>
            </a:r>
            <a:r>
              <a:rPr lang="de-DE" dirty="0" smtClean="0"/>
              <a:t>wem.</a:t>
            </a:r>
            <a:br>
              <a:rPr lang="de-DE" dirty="0" smtClean="0"/>
            </a:br>
            <a:r>
              <a:rPr lang="de-DE" dirty="0" smtClean="0"/>
              <a:t/>
            </a:r>
            <a:br>
              <a:rPr lang="de-DE" dirty="0" smtClean="0"/>
            </a:br>
            <a:r>
              <a:rPr lang="de-DE" dirty="0" smtClean="0"/>
              <a:t>Um </a:t>
            </a:r>
            <a:r>
              <a:rPr lang="de-DE" dirty="0"/>
              <a:t>Schäden nachvollziehen zu können, können alle vorherigen Ausleiher ermittelt </a:t>
            </a:r>
            <a:r>
              <a:rPr lang="de-DE" dirty="0" smtClean="0"/>
              <a:t>werden.</a:t>
            </a:r>
            <a:br>
              <a:rPr lang="de-DE" dirty="0" smtClean="0"/>
            </a:br>
            <a:r>
              <a:rPr lang="de-DE" dirty="0" smtClean="0"/>
              <a:t/>
            </a:r>
            <a:br>
              <a:rPr lang="de-DE" dirty="0" smtClean="0"/>
            </a:br>
            <a:r>
              <a:rPr lang="de-DE" dirty="0" smtClean="0"/>
              <a:t>Bei </a:t>
            </a:r>
            <a:r>
              <a:rPr lang="de-DE" dirty="0"/>
              <a:t>zu langer Ausleihe erfolgt eine Mahnung an den Leser. Das muss vermerkt werden.</a:t>
            </a:r>
          </a:p>
          <a:p>
            <a:endParaRPr lang="de-DE" dirty="0"/>
          </a:p>
        </p:txBody>
      </p:sp>
    </p:spTree>
    <p:extLst>
      <p:ext uri="{BB962C8B-B14F-4D97-AF65-F5344CB8AC3E}">
        <p14:creationId xmlns:p14="http://schemas.microsoft.com/office/powerpoint/2010/main" val="282982139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lstStyle/>
          <a:p>
            <a:r>
              <a:rPr lang="de-DE" dirty="0"/>
              <a:t>Erstelle zum ausgebesserten ER-Modell zur Übung mit der Jugendherberge ein Relationen-Modell!</a:t>
            </a:r>
          </a:p>
        </p:txBody>
      </p:sp>
    </p:spTree>
    <p:extLst>
      <p:ext uri="{BB962C8B-B14F-4D97-AF65-F5344CB8AC3E}">
        <p14:creationId xmlns:p14="http://schemas.microsoft.com/office/powerpoint/2010/main" val="300873650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lstStyle/>
          <a:p>
            <a:r>
              <a:rPr lang="de-DE" dirty="0" smtClean="0"/>
              <a:t>Stelle diese Tabellen in einem ER-Modell und in </a:t>
            </a:r>
            <a:r>
              <a:rPr lang="de-DE" dirty="0" err="1" smtClean="0"/>
              <a:t>Relationenschreibweise</a:t>
            </a:r>
            <a:r>
              <a:rPr lang="de-DE" dirty="0" smtClean="0"/>
              <a:t> dar!</a:t>
            </a:r>
            <a:endParaRPr lang="de-DE" dirty="0"/>
          </a:p>
        </p:txBody>
      </p:sp>
      <p:pic>
        <p:nvPicPr>
          <p:cNvPr id="1026" name="Picture 2" descr="B:\Users\Michael\ownCloud\Schule\Unterlagen\TFO\5 Klasse\Informatik\01_Datenbanken\datenbanken03_relationenschreibweise_UE3.png"/>
          <p:cNvPicPr>
            <a:picLocks noChangeAspect="1" noChangeArrowheads="1"/>
          </p:cNvPicPr>
          <p:nvPr/>
        </p:nvPicPr>
        <p:blipFill rotWithShape="1">
          <a:blip r:embed="rId2">
            <a:extLst>
              <a:ext uri="{28A0092B-C50C-407E-A947-70E740481C1C}">
                <a14:useLocalDpi xmlns:a14="http://schemas.microsoft.com/office/drawing/2010/main" val="0"/>
              </a:ext>
            </a:extLst>
          </a:blip>
          <a:srcRect t="8599"/>
          <a:stretch/>
        </p:blipFill>
        <p:spPr bwMode="auto">
          <a:xfrm>
            <a:off x="1540136" y="2177591"/>
            <a:ext cx="6667500" cy="3935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463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Anforderung an ein DB-System</a:t>
            </a:r>
          </a:p>
        </p:txBody>
      </p:sp>
      <p:sp>
        <p:nvSpPr>
          <p:cNvPr id="3" name="Inhaltsplatzhalter 2"/>
          <p:cNvSpPr>
            <a:spLocks noGrp="1"/>
          </p:cNvSpPr>
          <p:nvPr>
            <p:ph sz="quarter" idx="1"/>
          </p:nvPr>
        </p:nvSpPr>
        <p:spPr/>
        <p:txBody>
          <a:bodyPr>
            <a:normAutofit fontScale="77500" lnSpcReduction="20000"/>
          </a:bodyPr>
          <a:lstStyle/>
          <a:p>
            <a:pPr marL="177800" indent="-177800">
              <a:buFont typeface="+mj-lt"/>
              <a:buAutoNum type="arabicPeriod"/>
            </a:pPr>
            <a:r>
              <a:rPr lang="de-DE" dirty="0" smtClean="0"/>
              <a:t>sichere </a:t>
            </a:r>
            <a:r>
              <a:rPr lang="de-DE" dirty="0"/>
              <a:t>Verwaltung langlebiger Daten</a:t>
            </a:r>
          </a:p>
          <a:p>
            <a:pPr marL="177800" indent="-177800">
              <a:buFont typeface="+mj-lt"/>
              <a:buAutoNum type="arabicPeriod"/>
            </a:pPr>
            <a:r>
              <a:rPr lang="de-DE" sz="2500" dirty="0"/>
              <a:t>effiziente Verwaltung sehr großer </a:t>
            </a:r>
            <a:r>
              <a:rPr lang="de-DE" sz="2500" dirty="0" smtClean="0"/>
              <a:t>Datenbestände</a:t>
            </a:r>
          </a:p>
          <a:p>
            <a:pPr marL="177800" indent="-177800">
              <a:buFont typeface="+mj-lt"/>
              <a:buAutoNum type="arabicPeriod"/>
            </a:pPr>
            <a:r>
              <a:rPr lang="de-DE" dirty="0" smtClean="0"/>
              <a:t>klare Semantik</a:t>
            </a:r>
          </a:p>
          <a:p>
            <a:pPr marL="450850" lvl="1" indent="-176213"/>
            <a:r>
              <a:rPr lang="de-DE" dirty="0"/>
              <a:t>U</a:t>
            </a:r>
            <a:r>
              <a:rPr lang="de-DE" dirty="0" smtClean="0"/>
              <a:t>nterstützung </a:t>
            </a:r>
            <a:r>
              <a:rPr lang="de-DE" dirty="0"/>
              <a:t>eines mathematischen Datenmodells</a:t>
            </a:r>
          </a:p>
          <a:p>
            <a:pPr lvl="2"/>
            <a:r>
              <a:rPr lang="de-DE" dirty="0"/>
              <a:t>(z.B.: </a:t>
            </a:r>
            <a:r>
              <a:rPr lang="de-DE" dirty="0" smtClean="0"/>
              <a:t>Relationen)</a:t>
            </a:r>
          </a:p>
          <a:p>
            <a:pPr marL="177800" indent="-177800">
              <a:buFont typeface="+mj-lt"/>
              <a:buAutoNum type="arabicPeriod"/>
            </a:pPr>
            <a:r>
              <a:rPr lang="de-DE" dirty="0" smtClean="0"/>
              <a:t>Unterstützung </a:t>
            </a:r>
            <a:r>
              <a:rPr lang="de-DE" dirty="0"/>
              <a:t>von problemadäquaten DB-Sprachen</a:t>
            </a:r>
          </a:p>
          <a:p>
            <a:pPr marL="450850" lvl="1" indent="-176213"/>
            <a:r>
              <a:rPr lang="de-DE" dirty="0" smtClean="0"/>
              <a:t>DDL</a:t>
            </a:r>
            <a:r>
              <a:rPr lang="de-DE" dirty="0"/>
              <a:t>: Data Definition Language</a:t>
            </a:r>
          </a:p>
          <a:p>
            <a:pPr marL="450850" lvl="1" indent="-176213"/>
            <a:r>
              <a:rPr lang="de-DE" dirty="0" smtClean="0"/>
              <a:t>DML</a:t>
            </a:r>
            <a:r>
              <a:rPr lang="de-DE" dirty="0"/>
              <a:t>: Data Manipulation Language</a:t>
            </a:r>
          </a:p>
          <a:p>
            <a:pPr marL="450850" lvl="1" indent="-176213"/>
            <a:r>
              <a:rPr lang="de-DE" dirty="0" smtClean="0"/>
              <a:t>DRL</a:t>
            </a:r>
            <a:r>
              <a:rPr lang="de-DE" dirty="0"/>
              <a:t>: Data </a:t>
            </a:r>
            <a:r>
              <a:rPr lang="de-DE" dirty="0" err="1"/>
              <a:t>Retrieval</a:t>
            </a:r>
            <a:r>
              <a:rPr lang="de-DE" dirty="0"/>
              <a:t> Language, </a:t>
            </a:r>
            <a:r>
              <a:rPr lang="de-DE" dirty="0" err="1"/>
              <a:t>Querysprache</a:t>
            </a:r>
            <a:endParaRPr lang="de-DE" dirty="0"/>
          </a:p>
          <a:p>
            <a:pPr marL="177800" indent="-177800">
              <a:buFont typeface="+mj-lt"/>
              <a:buAutoNum type="arabicPeriod"/>
            </a:pPr>
            <a:r>
              <a:rPr lang="de-DE" dirty="0" smtClean="0"/>
              <a:t>Datenschutz </a:t>
            </a:r>
            <a:r>
              <a:rPr lang="de-DE" dirty="0"/>
              <a:t>/ Datensicherheit:</a:t>
            </a:r>
          </a:p>
          <a:p>
            <a:pPr marL="452438" lvl="1" indent="-185738"/>
            <a:r>
              <a:rPr lang="de-DE" dirty="0"/>
              <a:t>Datenschutz: Schutz vor Manipulation und unbefugtem Zugriff</a:t>
            </a:r>
          </a:p>
          <a:p>
            <a:pPr marL="717550" lvl="2" indent="-169863"/>
            <a:r>
              <a:rPr lang="de-DE" dirty="0" smtClean="0"/>
              <a:t>Hierarchie </a:t>
            </a:r>
            <a:r>
              <a:rPr lang="de-DE" dirty="0"/>
              <a:t>an </a:t>
            </a:r>
            <a:r>
              <a:rPr lang="de-DE" dirty="0" smtClean="0"/>
              <a:t>Zugriffsrechten</a:t>
            </a:r>
          </a:p>
          <a:p>
            <a:pPr marL="717550" lvl="2" indent="-169863"/>
            <a:r>
              <a:rPr lang="de-DE" dirty="0" smtClean="0"/>
              <a:t>Views</a:t>
            </a:r>
          </a:p>
          <a:p>
            <a:pPr marL="717550" lvl="2" indent="-169863"/>
            <a:r>
              <a:rPr lang="de-DE" dirty="0" smtClean="0"/>
              <a:t>…</a:t>
            </a:r>
            <a:endParaRPr lang="de-DE" dirty="0"/>
          </a:p>
          <a:p>
            <a:pPr marL="450850" lvl="1" indent="-176213"/>
            <a:r>
              <a:rPr lang="de-DE" dirty="0"/>
              <a:t>Datensicherheit: Daten müssen konsistent und gültig </a:t>
            </a:r>
            <a:r>
              <a:rPr lang="de-DE" dirty="0" smtClean="0"/>
              <a:t>sein</a:t>
            </a:r>
          </a:p>
          <a:p>
            <a:pPr marL="714375" lvl="2" indent="-174625"/>
            <a:r>
              <a:rPr lang="de-DE" dirty="0" smtClean="0"/>
              <a:t>Keine Falscheinträge</a:t>
            </a:r>
            <a:endParaRPr lang="de-DE" dirty="0"/>
          </a:p>
          <a:p>
            <a:pPr marL="714375" lvl="2" indent="-174625"/>
            <a:r>
              <a:rPr lang="de-DE" dirty="0"/>
              <a:t>Sollte zentral vom DBS selbst überwacht </a:t>
            </a:r>
            <a:r>
              <a:rPr lang="de-DE" dirty="0" smtClean="0"/>
              <a:t>werden</a:t>
            </a:r>
            <a:endParaRPr lang="de-DE" dirty="0"/>
          </a:p>
        </p:txBody>
      </p:sp>
    </p:spTree>
    <p:extLst>
      <p:ext uri="{BB962C8B-B14F-4D97-AF65-F5344CB8AC3E}">
        <p14:creationId xmlns:p14="http://schemas.microsoft.com/office/powerpoint/2010/main" val="33769118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normAutofit fontScale="77500" lnSpcReduction="20000"/>
          </a:bodyPr>
          <a:lstStyle/>
          <a:p>
            <a:r>
              <a:rPr lang="de-DE" dirty="0"/>
              <a:t>Vorgelegt sei folgende Banken-Miniwelt: </a:t>
            </a:r>
            <a:endParaRPr lang="de-DE" dirty="0" smtClean="0"/>
          </a:p>
          <a:p>
            <a:pPr lvl="1"/>
            <a:r>
              <a:rPr lang="de-DE" dirty="0" smtClean="0"/>
              <a:t>Es </a:t>
            </a:r>
            <a:r>
              <a:rPr lang="de-DE" dirty="0"/>
              <a:t>gibt Banken und Kunden. Eine Bank, welche durch ihre Bankleitzahl und ihren Namen beschrieben wird, besitzt mindestens eine Zweigstelle. Jede Zweigstelle hat eine Adresse und eine innerhalb der Bank eindeutige Zweigstellennummer. Eine Zweigstelle verwaltet Konten. Wir unterscheiden Guthaben- und Kreditkonten. Zu beiden Arten gibt es wiederum Unterarten (z. B. bei den Guthabenkonten Girokonten und Sparbücher, bei Kreditkonten z.B. Konten für allgemeine Kredite und Konten für Baukredite). Jedes Konto hat eine innerhalb der Miniwelt eindeutige Kontonummer, einen Kontostand und einen Zinssatz. Bei Kreditkonten gibt es eine vereinbarte monatliche Tilgungssumme. Zur Sicherheit für die Bank müssen für jedes Kreditkonto mindestens zwei Kontoinhaber angegeben werden. Von den Kunden werden Vorname, Nachname, Geburtsdatum, Wohnanschrift und eine bankintern eindeutige Personenkennzahl gespeichert. Kunde wird, wer mindestens ein Konto hat. Ein Kunde kann mehrere Guthaben- und / oder Kreditkonten haben. Es darf keine Kunden geben, die nur ein Kreditkonto haben oder mehr als drei Kreditkonten haben. </a:t>
            </a:r>
            <a:endParaRPr lang="de-DE" dirty="0" smtClean="0"/>
          </a:p>
          <a:p>
            <a:r>
              <a:rPr lang="de-DE" b="1" dirty="0" smtClean="0"/>
              <a:t>Aufgabe</a:t>
            </a:r>
            <a:r>
              <a:rPr lang="de-DE" b="1" dirty="0"/>
              <a:t>: </a:t>
            </a:r>
            <a:r>
              <a:rPr lang="de-DE" b="1" dirty="0" smtClean="0"/>
              <a:t>Es ist </a:t>
            </a:r>
            <a:r>
              <a:rPr lang="de-DE" b="1" dirty="0"/>
              <a:t>ein E/R-Diagramm zu erstellen, welches die Vorgaben modelliert. </a:t>
            </a:r>
            <a:r>
              <a:rPr lang="de-DE" b="1" dirty="0" smtClean="0"/>
              <a:t>Dann soll das entsprechende Relationen-Modell erstellt werden.</a:t>
            </a:r>
            <a:endParaRPr lang="de-DE" b="1" dirty="0"/>
          </a:p>
        </p:txBody>
      </p:sp>
    </p:spTree>
    <p:extLst>
      <p:ext uri="{BB962C8B-B14F-4D97-AF65-F5344CB8AC3E}">
        <p14:creationId xmlns:p14="http://schemas.microsoft.com/office/powerpoint/2010/main" val="42888455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675" y="1720893"/>
            <a:ext cx="7561779" cy="5079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lstStyle/>
          <a:p>
            <a:r>
              <a:rPr lang="de-DE" sz="1800" dirty="0"/>
              <a:t>Gegeben ist das ER-Diagramm </a:t>
            </a:r>
            <a:r>
              <a:rPr lang="de-DE" sz="1800" dirty="0" smtClean="0"/>
              <a:t>für </a:t>
            </a:r>
            <a:r>
              <a:rPr lang="de-DE" sz="1800" dirty="0"/>
              <a:t>das </a:t>
            </a:r>
            <a:r>
              <a:rPr lang="de-DE" sz="1800" dirty="0" smtClean="0"/>
              <a:t>Olympia-Informations-System. Bilde </a:t>
            </a:r>
            <a:r>
              <a:rPr lang="de-DE" sz="1800" dirty="0"/>
              <a:t>es auf ein relationales Schema ab</a:t>
            </a:r>
            <a:r>
              <a:rPr lang="de-DE" sz="1800" dirty="0" smtClean="0"/>
              <a:t>.</a:t>
            </a:r>
          </a:p>
          <a:p>
            <a:endParaRPr lang="de-DE" dirty="0"/>
          </a:p>
        </p:txBody>
      </p:sp>
    </p:spTree>
    <p:extLst>
      <p:ext uri="{BB962C8B-B14F-4D97-AF65-F5344CB8AC3E}">
        <p14:creationId xmlns:p14="http://schemas.microsoft.com/office/powerpoint/2010/main" val="415741098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a:xfrm>
            <a:off x="457200" y="1219199"/>
            <a:ext cx="8229600" cy="5266442"/>
          </a:xfrm>
        </p:spPr>
        <p:txBody>
          <a:bodyPr>
            <a:noAutofit/>
          </a:bodyPr>
          <a:lstStyle/>
          <a:p>
            <a:r>
              <a:rPr lang="de-DE" sz="1230" dirty="0" smtClean="0"/>
              <a:t>Eine Gärtnerei beschließt eine Datenbank einzurichten, mit deren Hilfe Informationen über die Pflanzen, die externen Dienstleistungen der Gärtnerei und über das Gärtnereipersonal verwaltet werden sollen.</a:t>
            </a:r>
            <a:br>
              <a:rPr lang="de-DE" sz="1230" dirty="0" smtClean="0"/>
            </a:br>
            <a:r>
              <a:rPr lang="de-DE" sz="1230" dirty="0" smtClean="0"/>
              <a:t/>
            </a:r>
            <a:br>
              <a:rPr lang="de-DE" sz="1230" dirty="0" smtClean="0"/>
            </a:br>
            <a:r>
              <a:rPr lang="de-DE" sz="1230" dirty="0" smtClean="0"/>
              <a:t>Von jeder Pflanzensorte sollen die Bezeichnung, eine kurze Beschreibung, Informationen bezüglich ihrer Behandlung (Pflege) und des Standortes (Licht, Schatten, …) und ob es sich um eine Raumpflanze oder eine Außenpflanze handelt festgehalten sein.</a:t>
            </a:r>
            <a:br>
              <a:rPr lang="de-DE" sz="1230" dirty="0" smtClean="0"/>
            </a:br>
            <a:r>
              <a:rPr lang="de-DE" sz="1230" dirty="0" smtClean="0"/>
              <a:t/>
            </a:r>
            <a:br>
              <a:rPr lang="de-DE" sz="1230" dirty="0" smtClean="0"/>
            </a:br>
            <a:r>
              <a:rPr lang="de-DE" sz="1230" dirty="0" smtClean="0"/>
              <a:t>Neben den allgemeinen Informationen über alle möglichen Pflanzenfamilien sollen insbesondere zusätzliche Informationen über die in der Gärtnerei vorhandenen Pflanzenarten verwaltet werden. Nach Pflanzenfamilien gruppiert, soll für jede Art der betreffenden Pflanze die Anzahl der gelagerten Exemplare und die jeweiligen Einzelpreise verwaltet werden.</a:t>
            </a:r>
            <a:br>
              <a:rPr lang="de-DE" sz="1230" dirty="0" smtClean="0"/>
            </a:br>
            <a:r>
              <a:rPr lang="de-DE" sz="1230" dirty="0" smtClean="0"/>
              <a:t/>
            </a:r>
            <a:br>
              <a:rPr lang="de-DE" sz="1230" dirty="0" smtClean="0"/>
            </a:br>
            <a:r>
              <a:rPr lang="de-DE" sz="1230" dirty="0" smtClean="0"/>
              <a:t>Außerdem sollen Informationen über die in der Gärtnerei beschäftigten Mitarbeiter (Gärtner, Hilfsarbeiter, Verwaltung, …) gespeichert werden, wobei die anagrafischen Daten und die Qualifikationen (Einsatzbereiche) verwaltet werden. Jeder Pflanzenfamilie wird genau ein Gärtner zugewiesen, der dafür die volle Verantwortung trägt.</a:t>
            </a:r>
            <a:br>
              <a:rPr lang="de-DE" sz="1230" dirty="0" smtClean="0"/>
            </a:br>
            <a:r>
              <a:rPr lang="de-DE" sz="1230" dirty="0" smtClean="0"/>
              <a:t/>
            </a:r>
            <a:br>
              <a:rPr lang="de-DE" sz="1230" dirty="0" smtClean="0"/>
            </a:br>
            <a:r>
              <a:rPr lang="de-DE" sz="1230" dirty="0" smtClean="0"/>
              <a:t>Die externen Dienstleistungen der Gärtnerei (z.B. die Pflege und Düngung oder Bepflanzung von Gärten) werden vom Personal (allein oder im Team) aufgrund der jeweiligen Qualifikation (in der Regel kann jeder Mitarbeiter mehr als eine Tätigkeit ausüben) ausgeführt und sind durch eine Kennzahl, eine Bezeichnung und einen Stundentarif gekennzeichnet.</a:t>
            </a:r>
            <a:br>
              <a:rPr lang="de-DE" sz="1230" dirty="0" smtClean="0"/>
            </a:br>
            <a:r>
              <a:rPr lang="de-DE" sz="1230" dirty="0" smtClean="0"/>
              <a:t/>
            </a:r>
            <a:br>
              <a:rPr lang="de-DE" sz="1230" dirty="0" smtClean="0"/>
            </a:br>
            <a:r>
              <a:rPr lang="de-DE" sz="1230" dirty="0" smtClean="0"/>
              <a:t>Für die externen Aktivitäten sollen alle Informationen über die Kunden verwaltet werden, die Leistungen anfordern, insbesondere, ob es sich um Privatkunden oder um Firmenkunden handelt, wann die Leistung angefordert wurde und wann sie ausgeführt wurde.</a:t>
            </a:r>
          </a:p>
          <a:p>
            <a:endParaRPr lang="de-DE" sz="1230" dirty="0"/>
          </a:p>
          <a:p>
            <a:r>
              <a:rPr lang="de-DE" sz="1230" b="1" dirty="0" smtClean="0"/>
              <a:t>Erstelle zur Beschreibung ein ER-Modell und wandle dieses in ein Relationen-Modell um!</a:t>
            </a:r>
          </a:p>
          <a:p>
            <a:pPr lvl="1"/>
            <a:r>
              <a:rPr lang="de-DE" sz="1230" b="1" dirty="0" smtClean="0"/>
              <a:t>Berücksichtige alle notwendigen Attribute und auch die Primär- und Fremdschlüssel!</a:t>
            </a:r>
            <a:endParaRPr lang="de-DE" sz="1230" b="1" dirty="0"/>
          </a:p>
        </p:txBody>
      </p:sp>
    </p:spTree>
    <p:extLst>
      <p:ext uri="{BB962C8B-B14F-4D97-AF65-F5344CB8AC3E}">
        <p14:creationId xmlns:p14="http://schemas.microsoft.com/office/powerpoint/2010/main" val="31164560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a:xfrm>
            <a:off x="457200" y="1219199"/>
            <a:ext cx="8229600" cy="5429429"/>
          </a:xfrm>
        </p:spPr>
        <p:txBody>
          <a:bodyPr>
            <a:normAutofit fontScale="55000" lnSpcReduction="20000"/>
          </a:bodyPr>
          <a:lstStyle/>
          <a:p>
            <a:r>
              <a:rPr lang="de-DE" dirty="0"/>
              <a:t>Ein Maschinenbau-Unternehmen möchte seine Fertigung in einer zentralen Datenbank verwalten.</a:t>
            </a:r>
          </a:p>
          <a:p>
            <a:r>
              <a:rPr lang="de-DE" dirty="0" smtClean="0"/>
              <a:t>Das </a:t>
            </a:r>
            <a:r>
              <a:rPr lang="de-DE" dirty="0"/>
              <a:t>Unternehmen hat verschiedene Fertigungsstraßen eingerichtet, in denen jeweils genau ein Produkt hergestellt wird. Manche Produkte werden nicht mehr hergestellt, andere sind dagegen so gefragt, dass sie sogar in mehreren Fertigungsstraßen gefertigt werden</a:t>
            </a:r>
            <a:r>
              <a:rPr lang="de-DE" dirty="0" smtClean="0"/>
              <a:t>. </a:t>
            </a:r>
            <a:br>
              <a:rPr lang="de-DE" dirty="0" smtClean="0"/>
            </a:br>
            <a:r>
              <a:rPr lang="de-DE" dirty="0" smtClean="0"/>
              <a:t>Eine </a:t>
            </a:r>
            <a:r>
              <a:rPr lang="de-DE" dirty="0"/>
              <a:t>Fertigungsstraße setzt sich aus verschiedenen Fertigungsstationen zusammen. Eine Fertigungsstation gehört stets zu genau einer Fertigungsstraße</a:t>
            </a:r>
            <a:r>
              <a:rPr lang="de-DE" dirty="0" smtClean="0"/>
              <a:t>. </a:t>
            </a:r>
            <a:br>
              <a:rPr lang="de-DE" dirty="0" smtClean="0"/>
            </a:br>
            <a:r>
              <a:rPr lang="de-DE" dirty="0" smtClean="0"/>
              <a:t>An </a:t>
            </a:r>
            <a:r>
              <a:rPr lang="de-DE" dirty="0"/>
              <a:t>einer Fertigungsstation arbeiten in der Regel mehrere Mitarbeiter. In der Planungsphase ist es jedoch auch möglich, dass ihr noch kein Mitarbeiter zugeordnet ist. Ein Mitarbeiter ist höchstens einer Fertigungsstation zugeordnet</a:t>
            </a:r>
            <a:r>
              <a:rPr lang="de-DE" dirty="0" smtClean="0"/>
              <a:t>. </a:t>
            </a:r>
            <a:br>
              <a:rPr lang="de-DE" dirty="0" smtClean="0"/>
            </a:br>
            <a:r>
              <a:rPr lang="de-DE" dirty="0" smtClean="0"/>
              <a:t>In </a:t>
            </a:r>
            <a:r>
              <a:rPr lang="de-DE" dirty="0"/>
              <a:t>einer Fertigungsstation können für die einzelnen Arbeitsschritte Maschinen zum Einsatz kommen. Jede Maschine wird in höchstens einer Fertigungsstation verwendet werden. Maschinen, die gerade nicht in einer Fertigungsstraße eingesetzt sind, werden eingelagert, bis sie wieder in einer Fertigungsstraße benötigt bzw. verkauft oder verschrottet werden</a:t>
            </a:r>
            <a:r>
              <a:rPr lang="de-DE" dirty="0" smtClean="0"/>
              <a:t>. </a:t>
            </a:r>
            <a:br>
              <a:rPr lang="de-DE" dirty="0" smtClean="0"/>
            </a:br>
            <a:r>
              <a:rPr lang="de-DE" dirty="0" smtClean="0"/>
              <a:t>Für </a:t>
            </a:r>
            <a:r>
              <a:rPr lang="de-DE" dirty="0"/>
              <a:t>jede Maschine wird außerdem erfasst, welche Mitarbeiter prinzipiell in der Lage sind, sie zu bedienen. Es besteht auch die Möglichkeit, dass eine neu angeschaffte Maschine zunächst noch von keinem Mitarbeiter bedient werden kann. Es gibt auch Mitarbeiter, die (noch) nicht in der Lage sind, eine Maschine zu bedienen. Andere wiederum haben Schulungen für verschiedene Maschinen erhalten.</a:t>
            </a:r>
          </a:p>
          <a:p>
            <a:endParaRPr lang="de-DE" dirty="0"/>
          </a:p>
          <a:p>
            <a:r>
              <a:rPr lang="de-DE" dirty="0" smtClean="0"/>
              <a:t>Für </a:t>
            </a:r>
            <a:r>
              <a:rPr lang="de-DE" dirty="0"/>
              <a:t>jedes Produkt soll eine Artikelnummer und eine Bezeichnung verfügbar sein.</a:t>
            </a:r>
          </a:p>
          <a:p>
            <a:r>
              <a:rPr lang="de-DE" dirty="0"/>
              <a:t>Für jede Fertigungsstraße soll ein Kürzel und eine Bezeichnung verfügbar sein.</a:t>
            </a:r>
          </a:p>
          <a:p>
            <a:r>
              <a:rPr lang="de-DE" dirty="0"/>
              <a:t>Für jede Fertigungsstation soll ein Kürzel und eine Bezeichnung verfügbar sein.</a:t>
            </a:r>
          </a:p>
          <a:p>
            <a:r>
              <a:rPr lang="de-DE" dirty="0"/>
              <a:t>Für jede Maschine soll eine Anlagennummer und eine Bezeichnung verfügbar sein.</a:t>
            </a:r>
          </a:p>
          <a:p>
            <a:r>
              <a:rPr lang="de-DE" dirty="0"/>
              <a:t>Für jeden Mitarbeiter sollen Personalnummer sowie Vor- und Nachname verfügbar sein</a:t>
            </a:r>
            <a:r>
              <a:rPr lang="de-DE" dirty="0" smtClean="0"/>
              <a:t>.</a:t>
            </a:r>
          </a:p>
          <a:p>
            <a:endParaRPr lang="de-DE" dirty="0"/>
          </a:p>
          <a:p>
            <a:r>
              <a:rPr lang="de-DE" sz="2100" b="1" dirty="0"/>
              <a:t>Erstelle zur Beschreibung ein ER-Modell und wandle dieses in ein Relationen-Modell um!</a:t>
            </a:r>
          </a:p>
          <a:p>
            <a:pPr lvl="1"/>
            <a:r>
              <a:rPr lang="de-DE" sz="2100" b="1" dirty="0"/>
              <a:t>Berücksichtige alle notwendigen Attribute und auch die Primär- und Fremdschlüssel</a:t>
            </a:r>
            <a:r>
              <a:rPr lang="de-DE" sz="2100" b="1" dirty="0" smtClean="0"/>
              <a:t>!</a:t>
            </a:r>
            <a:endParaRPr lang="de-DE" sz="2100" b="1" dirty="0"/>
          </a:p>
        </p:txBody>
      </p:sp>
    </p:spTree>
    <p:extLst>
      <p:ext uri="{BB962C8B-B14F-4D97-AF65-F5344CB8AC3E}">
        <p14:creationId xmlns:p14="http://schemas.microsoft.com/office/powerpoint/2010/main" val="180395825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normAutofit fontScale="77500" lnSpcReduction="20000"/>
          </a:bodyPr>
          <a:lstStyle/>
          <a:p>
            <a:r>
              <a:rPr lang="de-DE" dirty="0"/>
              <a:t>Mehrere </a:t>
            </a:r>
            <a:r>
              <a:rPr lang="de-DE" dirty="0" smtClean="0"/>
              <a:t>Zoos </a:t>
            </a:r>
            <a:r>
              <a:rPr lang="de-DE" dirty="0"/>
              <a:t>sollen mittels einer Datenbank verwaltet werden. Jeder Zoo (eindeutige Identifikationsnummer, Name und Ort) hat mehrere Tierarten (bezeichnet durch ihren Namen). Diese Tierarten werden von mehreren Pflegern (Personalnummer, Name, Geburtsdatum, Gehalt) gepflegt und befinden sich in jeweils einem ihnen zugeteilten Raum (Raum-Nummer, </a:t>
            </a:r>
            <a:r>
              <a:rPr lang="de-DE" dirty="0" smtClean="0"/>
              <a:t>Fläche</a:t>
            </a:r>
            <a:r>
              <a:rPr lang="de-DE" dirty="0"/>
              <a:t>). Als Raum werden hier auch Außengehege bezeichnet. Von jeder Tierart gibt es einige Exemplare (eindeutige Tier-Nummer, Alter, Geschlecht). Jedes Tier bekommt eine spezielle Futtermischung (eindeutige Nummer, Bezeichnung), welche aus verschiedenen Futtermitteln (eindeutige Nummer, Name) hergestellt wird. Die Futtermittel werden von Lieferanten (eindeutige Lieferanten-Nummer, Name, Adresse) geliefert und in Lagern (eindeutige Lager-Nummer, </a:t>
            </a:r>
            <a:r>
              <a:rPr lang="de-DE" dirty="0" smtClean="0"/>
              <a:t>Kapazität</a:t>
            </a:r>
            <a:r>
              <a:rPr lang="de-DE" dirty="0"/>
              <a:t>) aufbewahrt</a:t>
            </a:r>
            <a:r>
              <a:rPr lang="de-DE" dirty="0" smtClean="0"/>
              <a:t>.</a:t>
            </a:r>
          </a:p>
          <a:p>
            <a:endParaRPr lang="de-DE" dirty="0"/>
          </a:p>
          <a:p>
            <a:r>
              <a:rPr lang="de-DE" dirty="0"/>
              <a:t>Erstelle zur Beschreibung ein ER-Modell und wandle dieses in ein Relationen-Modell um!</a:t>
            </a:r>
          </a:p>
          <a:p>
            <a:pPr lvl="1"/>
            <a:r>
              <a:rPr lang="de-DE" dirty="0"/>
              <a:t>Berücksichtige alle notwendigen Attribute und auch die Primär- und Fremdschlüssel!</a:t>
            </a:r>
          </a:p>
        </p:txBody>
      </p:sp>
    </p:spTree>
    <p:extLst>
      <p:ext uri="{BB962C8B-B14F-4D97-AF65-F5344CB8AC3E}">
        <p14:creationId xmlns:p14="http://schemas.microsoft.com/office/powerpoint/2010/main" val="40675721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Weiter</a:t>
            </a:r>
            <a:endParaRPr lang="de-DE" dirty="0"/>
          </a:p>
        </p:txBody>
      </p:sp>
      <p:sp>
        <p:nvSpPr>
          <p:cNvPr id="3" name="Inhaltsplatzhalter 2"/>
          <p:cNvSpPr>
            <a:spLocks noGrp="1"/>
          </p:cNvSpPr>
          <p:nvPr>
            <p:ph sz="quarter" idx="1"/>
          </p:nvPr>
        </p:nvSpPr>
        <p:spPr/>
        <p:txBody>
          <a:bodyPr/>
          <a:lstStyle/>
          <a:p>
            <a:r>
              <a:rPr lang="de-DE" dirty="0" smtClean="0"/>
              <a:t>Probleme nicht adäquater Modellierung</a:t>
            </a:r>
          </a:p>
          <a:p>
            <a:pPr lvl="1"/>
            <a:r>
              <a:rPr lang="de-DE" dirty="0" smtClean="0"/>
              <a:t>Anomalien</a:t>
            </a:r>
          </a:p>
          <a:p>
            <a:r>
              <a:rPr lang="de-DE" dirty="0" smtClean="0"/>
              <a:t>Normalformen</a:t>
            </a:r>
          </a:p>
          <a:p>
            <a:r>
              <a:rPr lang="de-DE" dirty="0" smtClean="0"/>
              <a:t>Relationen-Algebra</a:t>
            </a:r>
          </a:p>
          <a:p>
            <a:r>
              <a:rPr lang="de-DE" dirty="0" smtClean="0"/>
              <a:t>Datenbanksprache SQL</a:t>
            </a:r>
          </a:p>
          <a:p>
            <a:r>
              <a:rPr lang="de-DE" dirty="0" smtClean="0"/>
              <a:t>Interne Aspekte von DBMS</a:t>
            </a:r>
          </a:p>
          <a:p>
            <a:r>
              <a:rPr lang="de-DE" dirty="0" smtClean="0"/>
              <a:t>Recovery</a:t>
            </a:r>
          </a:p>
          <a:p>
            <a:r>
              <a:rPr lang="de-DE" dirty="0" smtClean="0"/>
              <a:t>Physische Datenorganisation</a:t>
            </a:r>
          </a:p>
          <a:p>
            <a:endParaRPr lang="de-DE" dirty="0"/>
          </a:p>
          <a:p>
            <a:endParaRPr lang="de-DE" dirty="0"/>
          </a:p>
        </p:txBody>
      </p:sp>
    </p:spTree>
    <p:extLst>
      <p:ext uri="{BB962C8B-B14F-4D97-AF65-F5344CB8AC3E}">
        <p14:creationId xmlns:p14="http://schemas.microsoft.com/office/powerpoint/2010/main" val="3794792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sz="quarter" idx="1"/>
          </p:nvPr>
        </p:nvSpPr>
        <p:spPr>
          <a:xfrm>
            <a:off x="457200" y="1219200"/>
            <a:ext cx="8229600" cy="5196348"/>
          </a:xfrm>
        </p:spPr>
        <p:txBody>
          <a:bodyPr>
            <a:normAutofit fontScale="92500" lnSpcReduction="10000"/>
          </a:bodyPr>
          <a:lstStyle/>
          <a:p>
            <a:pPr marL="533400" indent="-514350">
              <a:buFont typeface="+mj-lt"/>
              <a:buAutoNum type="arabicPeriod" startAt="6"/>
            </a:pPr>
            <a:r>
              <a:rPr lang="de-DE" dirty="0"/>
              <a:t>Simultanzugriff</a:t>
            </a:r>
          </a:p>
          <a:p>
            <a:pPr marL="452438" lvl="1" indent="-185738"/>
            <a:r>
              <a:rPr lang="de-DE" dirty="0"/>
              <a:t>Parallele Ausführung von DB-Programmen notwendig</a:t>
            </a:r>
          </a:p>
          <a:p>
            <a:pPr marL="452438" lvl="1" indent="-185738"/>
            <a:r>
              <a:rPr lang="de-DE" dirty="0"/>
              <a:t>korrekte Synchronisation durch DBS selbst</a:t>
            </a:r>
          </a:p>
          <a:p>
            <a:pPr marL="452438" lvl="1" indent="-185738"/>
            <a:r>
              <a:rPr lang="de-DE" dirty="0"/>
              <a:t>Konsistente Ablaufsteuerung</a:t>
            </a:r>
          </a:p>
          <a:p>
            <a:pPr marL="717550" lvl="2" indent="-177800"/>
            <a:r>
              <a:rPr lang="de-DE" dirty="0" smtClean="0"/>
              <a:t>Transaktionskonzept</a:t>
            </a:r>
          </a:p>
          <a:p>
            <a:pPr marL="717550" lvl="2" indent="-177800"/>
            <a:endParaRPr lang="de-DE" dirty="0"/>
          </a:p>
          <a:p>
            <a:pPr marL="717550" lvl="2" indent="-177800"/>
            <a:endParaRPr lang="de-DE" dirty="0" smtClean="0"/>
          </a:p>
          <a:p>
            <a:pPr marL="717550" lvl="2" indent="-177800"/>
            <a:endParaRPr lang="de-DE" dirty="0" smtClean="0"/>
          </a:p>
          <a:p>
            <a:pPr marL="717550" lvl="2" indent="-177800"/>
            <a:endParaRPr lang="de-DE" dirty="0"/>
          </a:p>
          <a:p>
            <a:pPr marL="717550" lvl="2" indent="-177800"/>
            <a:endParaRPr lang="de-DE" dirty="0" smtClean="0"/>
          </a:p>
          <a:p>
            <a:pPr marL="717550" lvl="2" indent="-177800"/>
            <a:endParaRPr lang="de-DE" dirty="0"/>
          </a:p>
          <a:p>
            <a:pPr marL="717550" lvl="2" indent="-177800"/>
            <a:endParaRPr lang="de-DE" dirty="0" smtClean="0"/>
          </a:p>
          <a:p>
            <a:pPr marL="717550" lvl="2" indent="-177800"/>
            <a:endParaRPr lang="de-DE" dirty="0"/>
          </a:p>
          <a:p>
            <a:pPr marL="514350" indent="-514350">
              <a:buFont typeface="+mj-lt"/>
              <a:buAutoNum type="arabicPeriod" startAt="7"/>
            </a:pPr>
            <a:r>
              <a:rPr lang="de-DE" dirty="0" smtClean="0"/>
              <a:t>Forderung </a:t>
            </a:r>
            <a:r>
              <a:rPr lang="de-DE" dirty="0"/>
              <a:t>nach großer Verfügbarkeit, hohem Durchsatz </a:t>
            </a:r>
          </a:p>
          <a:p>
            <a:pPr lvl="1"/>
            <a:r>
              <a:rPr lang="de-DE" dirty="0" smtClean="0"/>
              <a:t>Große Transaktionsrate</a:t>
            </a:r>
            <a:r>
              <a:rPr lang="de-DE" dirty="0"/>
              <a:t> </a:t>
            </a:r>
            <a:r>
              <a:rPr lang="de-DE" dirty="0" smtClean="0"/>
              <a:t>(besonders </a:t>
            </a:r>
            <a:r>
              <a:rPr lang="de-DE" dirty="0"/>
              <a:t>im </a:t>
            </a:r>
            <a:r>
              <a:rPr lang="de-DE" dirty="0" smtClean="0"/>
              <a:t>online-Betrieb)</a:t>
            </a:r>
            <a:endParaRPr lang="de-D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592" y="3109667"/>
            <a:ext cx="6061588" cy="2371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82327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sz="quarter" idx="1"/>
          </p:nvPr>
        </p:nvSpPr>
        <p:spPr/>
        <p:txBody>
          <a:bodyPr/>
          <a:lstStyle/>
          <a:p>
            <a:pPr marL="514350" indent="-514350">
              <a:buFont typeface="+mj-lt"/>
              <a:buAutoNum type="arabicPeriod" startAt="8"/>
            </a:pPr>
            <a:r>
              <a:rPr lang="de-DE" dirty="0"/>
              <a:t>Recovery (Zurücksetzen, Wiederanlauf)</a:t>
            </a:r>
          </a:p>
          <a:p>
            <a:pPr lvl="1"/>
            <a:r>
              <a:rPr lang="de-DE" dirty="0"/>
              <a:t>Reparaturmaßnahmen bei</a:t>
            </a:r>
          </a:p>
          <a:p>
            <a:pPr lvl="2"/>
            <a:r>
              <a:rPr lang="de-DE" dirty="0"/>
              <a:t>Integritätsverletzungen</a:t>
            </a:r>
          </a:p>
          <a:p>
            <a:pPr lvl="2"/>
            <a:r>
              <a:rPr lang="de-DE" dirty="0"/>
              <a:t>TA-Fehler (mehrmals pro Minute!)</a:t>
            </a:r>
          </a:p>
          <a:p>
            <a:pPr lvl="2"/>
            <a:r>
              <a:rPr lang="de-DE" dirty="0"/>
              <a:t>Verlust von Daten nach Systemfehler </a:t>
            </a:r>
          </a:p>
          <a:p>
            <a:pPr lvl="3"/>
            <a:r>
              <a:rPr lang="de-DE" dirty="0"/>
              <a:t>BS-Fehler</a:t>
            </a:r>
          </a:p>
          <a:p>
            <a:pPr lvl="3"/>
            <a:r>
              <a:rPr lang="de-DE" dirty="0"/>
              <a:t>Hauptspeicherausfall</a:t>
            </a:r>
          </a:p>
          <a:p>
            <a:pPr lvl="3"/>
            <a:r>
              <a:rPr lang="de-DE" dirty="0"/>
              <a:t>…</a:t>
            </a:r>
          </a:p>
          <a:p>
            <a:pPr lvl="2"/>
            <a:r>
              <a:rPr lang="de-DE" dirty="0"/>
              <a:t>Plattencrash</a:t>
            </a:r>
          </a:p>
          <a:p>
            <a:pPr lvl="1"/>
            <a:r>
              <a:rPr lang="de-DE" dirty="0"/>
              <a:t>Jeweils konsistenter Zustand muss wieder erreicht werden!</a:t>
            </a:r>
          </a:p>
          <a:p>
            <a:endParaRPr lang="de-DE" dirty="0"/>
          </a:p>
        </p:txBody>
      </p:sp>
    </p:spTree>
    <p:extLst>
      <p:ext uri="{BB962C8B-B14F-4D97-AF65-F5344CB8AC3E}">
        <p14:creationId xmlns:p14="http://schemas.microsoft.com/office/powerpoint/2010/main" val="797803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Das Transaktionskonzept</a:t>
            </a:r>
          </a:p>
        </p:txBody>
      </p:sp>
      <p:sp>
        <p:nvSpPr>
          <p:cNvPr id="3" name="Inhaltsplatzhalter 2"/>
          <p:cNvSpPr>
            <a:spLocks noGrp="1"/>
          </p:cNvSpPr>
          <p:nvPr>
            <p:ph sz="quarter" idx="1"/>
          </p:nvPr>
        </p:nvSpPr>
        <p:spPr>
          <a:xfrm>
            <a:off x="457200" y="1219200"/>
            <a:ext cx="8229600" cy="5166852"/>
          </a:xfrm>
        </p:spPr>
        <p:txBody>
          <a:bodyPr>
            <a:normAutofit fontScale="77500" lnSpcReduction="20000"/>
          </a:bodyPr>
          <a:lstStyle/>
          <a:p>
            <a:r>
              <a:rPr lang="de-DE" dirty="0"/>
              <a:t>DB-Applikationen werden mittels einer Folge von Transaktionen (</a:t>
            </a:r>
            <a:r>
              <a:rPr lang="de-DE" dirty="0" smtClean="0"/>
              <a:t>TA) erstellt</a:t>
            </a:r>
            <a:r>
              <a:rPr lang="de-DE" dirty="0"/>
              <a:t>.</a:t>
            </a:r>
          </a:p>
          <a:p>
            <a:r>
              <a:rPr lang="de-DE" dirty="0"/>
              <a:t>Definition:</a:t>
            </a:r>
          </a:p>
          <a:p>
            <a:pPr lvl="1"/>
            <a:r>
              <a:rPr lang="de-DE" dirty="0"/>
              <a:t>Eine Transaktion (TA) T ist eine endliche Folge von </a:t>
            </a:r>
            <a:r>
              <a:rPr lang="de-DE" dirty="0" smtClean="0"/>
              <a:t>DB-Operationen (Lesen</a:t>
            </a:r>
            <a:r>
              <a:rPr lang="de-DE" dirty="0"/>
              <a:t>, Schreiben, Löschen), mit folgenden Eigenschaften:</a:t>
            </a:r>
          </a:p>
          <a:p>
            <a:pPr lvl="2"/>
            <a:r>
              <a:rPr lang="de-DE" dirty="0" smtClean="0"/>
              <a:t>T </a:t>
            </a:r>
            <a:r>
              <a:rPr lang="de-DE" dirty="0"/>
              <a:t>führt einen korrekten DB-Zustand wieder in einen korrekten </a:t>
            </a:r>
            <a:r>
              <a:rPr lang="de-DE" dirty="0" smtClean="0"/>
              <a:t>DB-Zustand über</a:t>
            </a:r>
            <a:r>
              <a:rPr lang="de-DE" dirty="0"/>
              <a:t>.</a:t>
            </a:r>
          </a:p>
          <a:p>
            <a:pPr lvl="2"/>
            <a:r>
              <a:rPr lang="de-DE" dirty="0"/>
              <a:t>D</a:t>
            </a:r>
            <a:r>
              <a:rPr lang="de-DE" dirty="0" smtClean="0"/>
              <a:t>ie </a:t>
            </a:r>
            <a:r>
              <a:rPr lang="de-DE" dirty="0"/>
              <a:t>Änderungen von T sind atomar = entweder alle oder </a:t>
            </a:r>
            <a:r>
              <a:rPr lang="de-DE" dirty="0" smtClean="0"/>
              <a:t>keine.</a:t>
            </a:r>
          </a:p>
          <a:p>
            <a:pPr lvl="3"/>
            <a:r>
              <a:rPr lang="de-DE" dirty="0" smtClean="0"/>
              <a:t>z.B</a:t>
            </a:r>
            <a:r>
              <a:rPr lang="de-DE" dirty="0"/>
              <a:t>.: Überweisen = Abbuchung + Gutschrift</a:t>
            </a:r>
          </a:p>
          <a:p>
            <a:pPr lvl="2"/>
            <a:r>
              <a:rPr lang="de-DE" dirty="0" smtClean="0"/>
              <a:t>Während </a:t>
            </a:r>
            <a:r>
              <a:rPr lang="de-DE" dirty="0"/>
              <a:t>T befindet sich der Benutzer in einem </a:t>
            </a:r>
            <a:r>
              <a:rPr lang="de-DE" dirty="0" smtClean="0"/>
              <a:t>virtuellen </a:t>
            </a:r>
            <a:r>
              <a:rPr lang="de-DE" dirty="0" err="1" smtClean="0"/>
              <a:t>Einbenutzerbetrieb</a:t>
            </a:r>
            <a:r>
              <a:rPr lang="de-DE" dirty="0" smtClean="0"/>
              <a:t>, d.h</a:t>
            </a:r>
            <a:r>
              <a:rPr lang="de-DE" dirty="0"/>
              <a:t>. seine Änderungen sind für andere noch nicht sichtbar</a:t>
            </a:r>
            <a:r>
              <a:rPr lang="de-DE" dirty="0" smtClean="0"/>
              <a:t>.</a:t>
            </a:r>
          </a:p>
          <a:p>
            <a:pPr lvl="3"/>
            <a:r>
              <a:rPr lang="de-DE" dirty="0" smtClean="0"/>
              <a:t>Isolation</a:t>
            </a:r>
            <a:endParaRPr lang="de-DE" dirty="0"/>
          </a:p>
          <a:p>
            <a:pPr lvl="2"/>
            <a:r>
              <a:rPr lang="de-DE" dirty="0" smtClean="0"/>
              <a:t>Wirksame </a:t>
            </a:r>
            <a:r>
              <a:rPr lang="de-DE" dirty="0"/>
              <a:t>Änderungen von T (</a:t>
            </a:r>
            <a:r>
              <a:rPr lang="de-DE" dirty="0" err="1"/>
              <a:t>commit</a:t>
            </a:r>
            <a:r>
              <a:rPr lang="de-DE" dirty="0"/>
              <a:t>) sind dauerhaft, d.h. steht </a:t>
            </a:r>
            <a:r>
              <a:rPr lang="de-DE" dirty="0" smtClean="0"/>
              <a:t>auf Platte</a:t>
            </a:r>
            <a:r>
              <a:rPr lang="de-DE" dirty="0"/>
              <a:t>, nicht im Puffer.</a:t>
            </a:r>
          </a:p>
          <a:p>
            <a:endParaRPr lang="de-DE" dirty="0" smtClean="0"/>
          </a:p>
          <a:p>
            <a:r>
              <a:rPr lang="de-DE" dirty="0" smtClean="0"/>
              <a:t>Daher </a:t>
            </a:r>
            <a:r>
              <a:rPr lang="de-DE" dirty="0"/>
              <a:t>spricht man oft von ACID-Transaktionen</a:t>
            </a:r>
          </a:p>
          <a:p>
            <a:pPr lvl="1"/>
            <a:r>
              <a:rPr lang="de-DE" dirty="0"/>
              <a:t>A= </a:t>
            </a:r>
            <a:r>
              <a:rPr lang="de-DE" dirty="0" err="1"/>
              <a:t>Atomicity</a:t>
            </a:r>
            <a:endParaRPr lang="de-DE" dirty="0"/>
          </a:p>
          <a:p>
            <a:pPr lvl="1"/>
            <a:r>
              <a:rPr lang="de-DE" dirty="0"/>
              <a:t>C = </a:t>
            </a:r>
            <a:r>
              <a:rPr lang="de-DE" dirty="0" err="1"/>
              <a:t>Consistency</a:t>
            </a:r>
            <a:endParaRPr lang="de-DE" dirty="0"/>
          </a:p>
          <a:p>
            <a:pPr lvl="1"/>
            <a:r>
              <a:rPr lang="de-DE" dirty="0"/>
              <a:t>I = Isolation</a:t>
            </a:r>
          </a:p>
          <a:p>
            <a:pPr lvl="1"/>
            <a:r>
              <a:rPr lang="de-DE" dirty="0"/>
              <a:t>D= </a:t>
            </a:r>
            <a:r>
              <a:rPr lang="de-DE" dirty="0" err="1"/>
              <a:t>Durability</a:t>
            </a:r>
            <a:endParaRPr lang="de-DE" dirty="0"/>
          </a:p>
        </p:txBody>
      </p:sp>
    </p:spTree>
    <p:extLst>
      <p:ext uri="{BB962C8B-B14F-4D97-AF65-F5344CB8AC3E}">
        <p14:creationId xmlns:p14="http://schemas.microsoft.com/office/powerpoint/2010/main" val="2717758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ACID</a:t>
            </a:r>
            <a:endParaRPr lang="de-DE" dirty="0"/>
          </a:p>
        </p:txBody>
      </p:sp>
      <p:pic>
        <p:nvPicPr>
          <p:cNvPr id="4" name="Picture 2" descr="B:\Users\Michael\ownCloud\Schule\Unterlagen\TFO\5 Klasse\Informatik\01_Datenbanken\acid-transactions.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681412" y="1219200"/>
            <a:ext cx="5781176" cy="493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326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Transaktionen</a:t>
            </a:r>
            <a:endParaRPr lang="de-DE" dirty="0"/>
          </a:p>
        </p:txBody>
      </p:sp>
      <p:sp>
        <p:nvSpPr>
          <p:cNvPr id="3" name="Inhaltsplatzhalter 2"/>
          <p:cNvSpPr>
            <a:spLocks noGrp="1"/>
          </p:cNvSpPr>
          <p:nvPr>
            <p:ph sz="quarter" idx="1"/>
          </p:nvPr>
        </p:nvSpPr>
        <p:spPr/>
        <p:txBody>
          <a:bodyPr/>
          <a:lstStyle/>
          <a:p>
            <a:r>
              <a:rPr lang="de-DE" dirty="0" smtClean="0"/>
              <a:t>Das </a:t>
            </a:r>
            <a:r>
              <a:rPr lang="de-DE" dirty="0"/>
              <a:t>TA-Konzept der entscheidende </a:t>
            </a:r>
            <a:r>
              <a:rPr lang="de-DE" dirty="0" smtClean="0"/>
              <a:t>Unterschied zwischen </a:t>
            </a:r>
            <a:r>
              <a:rPr lang="de-DE" dirty="0"/>
              <a:t>DBS und konventionellem </a:t>
            </a:r>
            <a:r>
              <a:rPr lang="de-DE" dirty="0" smtClean="0"/>
              <a:t>Filesystem.</a:t>
            </a:r>
          </a:p>
          <a:p>
            <a:r>
              <a:rPr lang="de-DE" dirty="0"/>
              <a:t>Das TA-Konzept</a:t>
            </a:r>
          </a:p>
          <a:p>
            <a:pPr lvl="1"/>
            <a:r>
              <a:rPr lang="de-DE" dirty="0" smtClean="0"/>
              <a:t>ist </a:t>
            </a:r>
            <a:r>
              <a:rPr lang="de-DE" dirty="0"/>
              <a:t>ein anwendungsunabhängiger Mechanismus </a:t>
            </a:r>
            <a:r>
              <a:rPr lang="de-DE" dirty="0" smtClean="0"/>
              <a:t>zur Strukturierung </a:t>
            </a:r>
            <a:r>
              <a:rPr lang="de-DE" dirty="0"/>
              <a:t>und Kontrolle von Datenbankaktionen.</a:t>
            </a:r>
          </a:p>
          <a:p>
            <a:pPr lvl="1"/>
            <a:r>
              <a:rPr lang="de-DE" dirty="0" smtClean="0"/>
              <a:t>verbirgt </a:t>
            </a:r>
            <a:r>
              <a:rPr lang="de-DE" dirty="0"/>
              <a:t>die Synchronisation </a:t>
            </a:r>
            <a:r>
              <a:rPr lang="de-DE" dirty="0" smtClean="0"/>
              <a:t>und </a:t>
            </a:r>
            <a:r>
              <a:rPr lang="de-DE" dirty="0"/>
              <a:t>Recovery </a:t>
            </a:r>
            <a:r>
              <a:rPr lang="de-DE" dirty="0" smtClean="0"/>
              <a:t>Aspekte vor dem </a:t>
            </a:r>
            <a:r>
              <a:rPr lang="de-DE" dirty="0"/>
              <a:t>DB-Anwendungsprogrammierer.</a:t>
            </a:r>
          </a:p>
          <a:p>
            <a:pPr lvl="1"/>
            <a:r>
              <a:rPr lang="de-DE" dirty="0" smtClean="0"/>
              <a:t>realisiert </a:t>
            </a:r>
            <a:r>
              <a:rPr lang="de-DE" dirty="0"/>
              <a:t>virtuellen </a:t>
            </a:r>
            <a:r>
              <a:rPr lang="de-DE" dirty="0" err="1" smtClean="0"/>
              <a:t>Einbenutzerbetrieb</a:t>
            </a:r>
            <a:r>
              <a:rPr lang="de-DE" dirty="0" smtClean="0"/>
              <a:t>.</a:t>
            </a:r>
            <a:endParaRPr lang="de-DE" dirty="0"/>
          </a:p>
        </p:txBody>
      </p:sp>
    </p:spTree>
    <p:extLst>
      <p:ext uri="{BB962C8B-B14F-4D97-AF65-F5344CB8AC3E}">
        <p14:creationId xmlns:p14="http://schemas.microsoft.com/office/powerpoint/2010/main" val="514627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TA: </a:t>
            </a:r>
            <a:r>
              <a:rPr lang="de-DE" dirty="0"/>
              <a:t>Zustandsübergangsgraph</a:t>
            </a:r>
          </a:p>
        </p:txBody>
      </p:sp>
      <p:sp>
        <p:nvSpPr>
          <p:cNvPr id="3" name="Inhaltsplatzhalter 2"/>
          <p:cNvSpPr>
            <a:spLocks noGrp="1"/>
          </p:cNvSpPr>
          <p:nvPr>
            <p:ph sz="quarter" idx="1"/>
          </p:nvPr>
        </p:nvSpPr>
        <p:spPr/>
        <p:txBody>
          <a:bodyPr/>
          <a:lstStyle/>
          <a:p>
            <a:endParaRPr lang="de-DE"/>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1927156"/>
            <a:ext cx="5686425" cy="3749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4985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Architektur eines </a:t>
            </a:r>
            <a:r>
              <a:rPr lang="de-DE" dirty="0" smtClean="0"/>
              <a:t>Datenbanksystems</a:t>
            </a:r>
            <a:endParaRPr lang="de-DE" dirty="0"/>
          </a:p>
        </p:txBody>
      </p:sp>
      <p:sp>
        <p:nvSpPr>
          <p:cNvPr id="3" name="Inhaltsplatzhalter 2"/>
          <p:cNvSpPr>
            <a:spLocks noGrp="1"/>
          </p:cNvSpPr>
          <p:nvPr>
            <p:ph sz="quarter" idx="1"/>
          </p:nvPr>
        </p:nvSpPr>
        <p:spPr/>
        <p:txBody>
          <a:bodyPr/>
          <a:lstStyle/>
          <a:p>
            <a:r>
              <a:rPr lang="de-DE" dirty="0"/>
              <a:t>3-Schichten-Modell</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801" y="1657350"/>
            <a:ext cx="4363069" cy="459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64032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Physische / interne </a:t>
            </a:r>
            <a:r>
              <a:rPr lang="de-DE" dirty="0" smtClean="0"/>
              <a:t>Schicht</a:t>
            </a:r>
            <a:endParaRPr lang="de-DE" dirty="0"/>
          </a:p>
        </p:txBody>
      </p:sp>
      <p:sp>
        <p:nvSpPr>
          <p:cNvPr id="3" name="Inhaltsplatzhalter 2"/>
          <p:cNvSpPr>
            <a:spLocks noGrp="1"/>
          </p:cNvSpPr>
          <p:nvPr>
            <p:ph sz="quarter" idx="1"/>
          </p:nvPr>
        </p:nvSpPr>
        <p:spPr>
          <a:xfrm>
            <a:off x="457200" y="1219200"/>
            <a:ext cx="7182465" cy="4937760"/>
          </a:xfrm>
        </p:spPr>
        <p:txBody>
          <a:bodyPr>
            <a:normAutofit lnSpcReduction="10000"/>
          </a:bodyPr>
          <a:lstStyle/>
          <a:p>
            <a:r>
              <a:rPr lang="de-DE" dirty="0" smtClean="0"/>
              <a:t>Konkrete </a:t>
            </a:r>
            <a:r>
              <a:rPr lang="de-DE" dirty="0"/>
              <a:t>Implementation der DB</a:t>
            </a:r>
          </a:p>
          <a:p>
            <a:r>
              <a:rPr lang="de-DE" dirty="0" smtClean="0"/>
              <a:t>Wie sind die Daten auf dem </a:t>
            </a:r>
            <a:r>
              <a:rPr lang="de-DE" dirty="0"/>
              <a:t>Sekundärspeicher </a:t>
            </a:r>
            <a:r>
              <a:rPr lang="de-DE" dirty="0" smtClean="0"/>
              <a:t>(Laufwerke) abgelegt?</a:t>
            </a:r>
            <a:endParaRPr lang="de-DE" dirty="0"/>
          </a:p>
          <a:p>
            <a:pPr lvl="1"/>
            <a:r>
              <a:rPr lang="de-DE" dirty="0" smtClean="0"/>
              <a:t>DB </a:t>
            </a:r>
            <a:r>
              <a:rPr lang="de-DE" dirty="0"/>
              <a:t>als Kollektion von</a:t>
            </a:r>
          </a:p>
          <a:p>
            <a:pPr lvl="2"/>
            <a:r>
              <a:rPr lang="de-DE" dirty="0" smtClean="0"/>
              <a:t>Feldern </a:t>
            </a:r>
            <a:r>
              <a:rPr lang="de-DE" dirty="0"/>
              <a:t>mit ihren Größen</a:t>
            </a:r>
          </a:p>
          <a:p>
            <a:pPr lvl="2"/>
            <a:r>
              <a:rPr lang="de-DE" dirty="0" err="1" smtClean="0"/>
              <a:t>Recordstrukturen</a:t>
            </a:r>
            <a:endParaRPr lang="de-DE" dirty="0"/>
          </a:p>
          <a:p>
            <a:pPr lvl="2"/>
            <a:r>
              <a:rPr lang="de-DE" dirty="0" smtClean="0"/>
              <a:t>Dateien</a:t>
            </a:r>
            <a:r>
              <a:rPr lang="de-DE" dirty="0"/>
              <a:t>, Seiten</a:t>
            </a:r>
          </a:p>
          <a:p>
            <a:pPr lvl="2"/>
            <a:r>
              <a:rPr lang="de-DE" dirty="0" smtClean="0"/>
              <a:t>Zugriffspfade</a:t>
            </a:r>
            <a:r>
              <a:rPr lang="de-DE" dirty="0"/>
              <a:t>,</a:t>
            </a:r>
          </a:p>
          <a:p>
            <a:pPr lvl="2"/>
            <a:r>
              <a:rPr lang="de-DE" dirty="0"/>
              <a:t>d.h. Indexen, Hashtabellen, B-Bäumen, B*-Bäumen </a:t>
            </a:r>
            <a:r>
              <a:rPr lang="de-DE" dirty="0" smtClean="0"/>
              <a:t>und Zeigerstrukturen</a:t>
            </a:r>
            <a:endParaRPr lang="de-DE" dirty="0"/>
          </a:p>
          <a:p>
            <a:endParaRPr lang="de-DE" dirty="0" smtClean="0"/>
          </a:p>
          <a:p>
            <a:r>
              <a:rPr lang="de-DE" dirty="0" smtClean="0"/>
              <a:t>Die </a:t>
            </a:r>
            <a:r>
              <a:rPr lang="de-DE" dirty="0" err="1"/>
              <a:t>Peformance</a:t>
            </a:r>
            <a:r>
              <a:rPr lang="de-DE" dirty="0"/>
              <a:t> einer DB hängt wesentlich von der Auslegung </a:t>
            </a:r>
            <a:r>
              <a:rPr lang="de-DE" dirty="0" smtClean="0"/>
              <a:t>der physischen </a:t>
            </a:r>
            <a:r>
              <a:rPr lang="de-DE" dirty="0"/>
              <a:t>DB ab!</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1837" y="1991031"/>
            <a:ext cx="1892163" cy="1991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2691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Wozu Datenbanken? Warum nicht </a:t>
            </a:r>
            <a:r>
              <a:rPr lang="de-DE" dirty="0" smtClean="0"/>
              <a:t>einfach Dateien?</a:t>
            </a:r>
            <a:endParaRPr lang="de-DE" dirty="0"/>
          </a:p>
        </p:txBody>
      </p:sp>
      <p:sp>
        <p:nvSpPr>
          <p:cNvPr id="3" name="Inhaltsplatzhalter 2"/>
          <p:cNvSpPr>
            <a:spLocks noGrp="1"/>
          </p:cNvSpPr>
          <p:nvPr>
            <p:ph sz="quarter" idx="1"/>
          </p:nvPr>
        </p:nvSpPr>
        <p:spPr/>
        <p:txBody>
          <a:bodyPr>
            <a:normAutofit fontScale="85000" lnSpcReduction="20000"/>
          </a:bodyPr>
          <a:lstStyle/>
          <a:p>
            <a:r>
              <a:rPr lang="de-DE" dirty="0" smtClean="0"/>
              <a:t>Bisher:</a:t>
            </a:r>
            <a:endParaRPr lang="de-DE" dirty="0"/>
          </a:p>
          <a:p>
            <a:pPr lvl="1"/>
            <a:r>
              <a:rPr lang="de-DE" dirty="0" smtClean="0"/>
              <a:t>Programme </a:t>
            </a:r>
            <a:r>
              <a:rPr lang="de-DE" dirty="0"/>
              <a:t>(flüchtige Verarbeitung)</a:t>
            </a:r>
          </a:p>
          <a:p>
            <a:pPr lvl="1"/>
            <a:r>
              <a:rPr lang="de-DE" dirty="0" smtClean="0"/>
              <a:t>Files </a:t>
            </a:r>
            <a:r>
              <a:rPr lang="de-DE" dirty="0"/>
              <a:t>im Filesystem (für persistente Ablage von Daten)</a:t>
            </a:r>
          </a:p>
          <a:p>
            <a:r>
              <a:rPr lang="de-DE" dirty="0"/>
              <a:t>Das führt zu Problemen, wenn</a:t>
            </a:r>
          </a:p>
          <a:p>
            <a:pPr marL="541338" lvl="1" indent="-222250">
              <a:buFont typeface="+mj-lt"/>
              <a:buAutoNum type="arabicPeriod"/>
            </a:pPr>
            <a:r>
              <a:rPr lang="de-DE" dirty="0" smtClean="0"/>
              <a:t>sehr </a:t>
            </a:r>
            <a:r>
              <a:rPr lang="de-DE" dirty="0"/>
              <a:t>viele Daten vorhanden sind (z. B. Telefonbuch für </a:t>
            </a:r>
            <a:r>
              <a:rPr lang="de-DE" dirty="0" smtClean="0"/>
              <a:t>ganz Deutschland</a:t>
            </a:r>
            <a:r>
              <a:rPr lang="de-DE" dirty="0"/>
              <a:t>).</a:t>
            </a:r>
          </a:p>
          <a:p>
            <a:pPr lvl="2"/>
            <a:r>
              <a:rPr lang="de-DE" dirty="0" smtClean="0"/>
              <a:t>sequentielle </a:t>
            </a:r>
            <a:r>
              <a:rPr lang="de-DE" dirty="0"/>
              <a:t>Suche auf Dateien ineffizient.</a:t>
            </a:r>
          </a:p>
          <a:p>
            <a:pPr lvl="2"/>
            <a:r>
              <a:rPr lang="de-DE" dirty="0"/>
              <a:t>80 </a:t>
            </a:r>
            <a:r>
              <a:rPr lang="de-DE" dirty="0" err="1"/>
              <a:t>Mio</a:t>
            </a:r>
            <a:r>
              <a:rPr lang="de-DE" dirty="0"/>
              <a:t> Anschlüsse, 1 Eintrag ca. 200 Byte</a:t>
            </a:r>
          </a:p>
          <a:p>
            <a:pPr lvl="2"/>
            <a:r>
              <a:rPr lang="de-DE" dirty="0"/>
              <a:t>==&gt; 80 x 106 x 2 x 102 = 16 </a:t>
            </a:r>
            <a:r>
              <a:rPr lang="de-DE" dirty="0" err="1"/>
              <a:t>GByte</a:t>
            </a:r>
            <a:r>
              <a:rPr lang="de-DE" dirty="0"/>
              <a:t> ==&gt; Nicht mehr </a:t>
            </a:r>
            <a:r>
              <a:rPr lang="de-DE" dirty="0" smtClean="0"/>
              <a:t>vernünftig sequentiell </a:t>
            </a:r>
            <a:r>
              <a:rPr lang="de-DE" dirty="0"/>
              <a:t>in Datei </a:t>
            </a:r>
            <a:r>
              <a:rPr lang="de-DE" dirty="0" err="1"/>
              <a:t>suchbar</a:t>
            </a:r>
            <a:r>
              <a:rPr lang="de-DE" dirty="0" smtClean="0"/>
              <a:t>. 	(</a:t>
            </a:r>
            <a:r>
              <a:rPr lang="de-DE" dirty="0"/>
              <a:t>Stichwort: Effizienz)</a:t>
            </a:r>
          </a:p>
          <a:p>
            <a:pPr marL="541338" lvl="1" indent="-268288">
              <a:buFont typeface="+mj-lt"/>
              <a:buAutoNum type="arabicPeriod"/>
            </a:pPr>
            <a:r>
              <a:rPr lang="de-DE" dirty="0" smtClean="0"/>
              <a:t>zwei </a:t>
            </a:r>
            <a:r>
              <a:rPr lang="de-DE" dirty="0"/>
              <a:t>Benutzer gleichzeitig dieselben Daten ändern.</a:t>
            </a:r>
          </a:p>
          <a:p>
            <a:pPr lvl="2"/>
            <a:r>
              <a:rPr lang="de-DE" dirty="0"/>
              <a:t>Bsp.: Kontoänderung</a:t>
            </a:r>
          </a:p>
          <a:p>
            <a:pPr marL="1097280" lvl="4" indent="0">
              <a:buNone/>
            </a:pPr>
            <a:r>
              <a:rPr lang="de-DE" dirty="0"/>
              <a:t>Benutzer 1 </a:t>
            </a:r>
            <a:r>
              <a:rPr lang="de-DE" dirty="0" smtClean="0"/>
              <a:t>	Benutzer </a:t>
            </a:r>
            <a:r>
              <a:rPr lang="de-DE" dirty="0"/>
              <a:t>2</a:t>
            </a:r>
          </a:p>
          <a:p>
            <a:pPr marL="1097280" lvl="4" indent="0">
              <a:buNone/>
            </a:pPr>
            <a:r>
              <a:rPr lang="de-DE" dirty="0" err="1"/>
              <a:t>read</a:t>
            </a:r>
            <a:r>
              <a:rPr lang="de-DE" dirty="0"/>
              <a:t> 1000 </a:t>
            </a:r>
            <a:r>
              <a:rPr lang="de-DE" dirty="0" smtClean="0"/>
              <a:t>	</a:t>
            </a:r>
            <a:r>
              <a:rPr lang="de-DE" dirty="0" err="1" smtClean="0"/>
              <a:t>read</a:t>
            </a:r>
            <a:r>
              <a:rPr lang="de-DE" dirty="0" smtClean="0"/>
              <a:t> </a:t>
            </a:r>
            <a:r>
              <a:rPr lang="de-DE" dirty="0"/>
              <a:t>1000</a:t>
            </a:r>
          </a:p>
          <a:p>
            <a:pPr marL="1097280" lvl="4" indent="0">
              <a:buNone/>
            </a:pPr>
            <a:r>
              <a:rPr lang="de-DE" dirty="0" err="1"/>
              <a:t>add</a:t>
            </a:r>
            <a:r>
              <a:rPr lang="de-DE" dirty="0"/>
              <a:t> 200</a:t>
            </a:r>
          </a:p>
          <a:p>
            <a:pPr marL="1097280" lvl="4" indent="0">
              <a:buNone/>
            </a:pPr>
            <a:r>
              <a:rPr lang="de-DE" dirty="0" err="1"/>
              <a:t>write</a:t>
            </a:r>
            <a:r>
              <a:rPr lang="de-DE" dirty="0"/>
              <a:t> 1200 </a:t>
            </a:r>
            <a:r>
              <a:rPr lang="de-DE" dirty="0" smtClean="0"/>
              <a:t>	</a:t>
            </a:r>
            <a:r>
              <a:rPr lang="de-DE" dirty="0" err="1" smtClean="0"/>
              <a:t>sub</a:t>
            </a:r>
            <a:r>
              <a:rPr lang="de-DE" dirty="0" smtClean="0"/>
              <a:t> </a:t>
            </a:r>
            <a:r>
              <a:rPr lang="de-DE" dirty="0"/>
              <a:t>500</a:t>
            </a:r>
          </a:p>
          <a:p>
            <a:pPr marL="1097280" lvl="4" indent="0">
              <a:buNone/>
            </a:pPr>
            <a:r>
              <a:rPr lang="de-DE" dirty="0" smtClean="0"/>
              <a:t>		</a:t>
            </a:r>
            <a:r>
              <a:rPr lang="de-DE" dirty="0" err="1" smtClean="0"/>
              <a:t>write</a:t>
            </a:r>
            <a:r>
              <a:rPr lang="de-DE" dirty="0" smtClean="0"/>
              <a:t> </a:t>
            </a:r>
            <a:r>
              <a:rPr lang="de-DE" dirty="0"/>
              <a:t>500</a:t>
            </a:r>
          </a:p>
          <a:p>
            <a:pPr marL="1097280" lvl="4" indent="0">
              <a:buNone/>
            </a:pPr>
            <a:r>
              <a:rPr lang="de-DE" dirty="0" smtClean="0"/>
              <a:t>	</a:t>
            </a:r>
            <a:r>
              <a:rPr lang="de-DE" sz="2000" dirty="0" smtClean="0"/>
              <a:t>(</a:t>
            </a:r>
            <a:r>
              <a:rPr lang="de-DE" sz="2000" dirty="0"/>
              <a:t>Stichwort: </a:t>
            </a:r>
            <a:r>
              <a:rPr lang="de-DE" sz="2000" dirty="0" err="1"/>
              <a:t>Serialisierung</a:t>
            </a:r>
            <a:r>
              <a:rPr lang="de-DE" sz="2000" dirty="0"/>
              <a:t>)</a:t>
            </a:r>
          </a:p>
        </p:txBody>
      </p:sp>
    </p:spTree>
    <p:extLst>
      <p:ext uri="{BB962C8B-B14F-4D97-AF65-F5344CB8AC3E}">
        <p14:creationId xmlns:p14="http://schemas.microsoft.com/office/powerpoint/2010/main" val="3033654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1837" y="1238863"/>
            <a:ext cx="1892163" cy="1991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DE" dirty="0"/>
              <a:t>Konzeptuelle / logische Schicht</a:t>
            </a:r>
          </a:p>
        </p:txBody>
      </p:sp>
      <p:sp>
        <p:nvSpPr>
          <p:cNvPr id="3" name="Inhaltsplatzhalter 2"/>
          <p:cNvSpPr>
            <a:spLocks noGrp="1"/>
          </p:cNvSpPr>
          <p:nvPr>
            <p:ph sz="quarter" idx="1"/>
          </p:nvPr>
        </p:nvSpPr>
        <p:spPr/>
        <p:txBody>
          <a:bodyPr>
            <a:normAutofit fontScale="92500" lnSpcReduction="10000"/>
          </a:bodyPr>
          <a:lstStyle/>
          <a:p>
            <a:r>
              <a:rPr lang="de-DE" dirty="0" smtClean="0"/>
              <a:t>integrierte</a:t>
            </a:r>
            <a:r>
              <a:rPr lang="de-DE" dirty="0"/>
              <a:t>, einheitliche Darstellung aller Daten ohne Redundanz</a:t>
            </a:r>
          </a:p>
          <a:p>
            <a:r>
              <a:rPr lang="de-DE" dirty="0" smtClean="0"/>
              <a:t>implementiert </a:t>
            </a:r>
            <a:r>
              <a:rPr lang="de-DE" dirty="0"/>
              <a:t>mittels DDL</a:t>
            </a:r>
          </a:p>
          <a:p>
            <a:endParaRPr lang="de-DE" dirty="0" smtClean="0"/>
          </a:p>
          <a:p>
            <a:r>
              <a:rPr lang="de-DE" dirty="0" smtClean="0"/>
              <a:t>Die </a:t>
            </a:r>
            <a:r>
              <a:rPr lang="de-DE" dirty="0"/>
              <a:t>konzeptuelle / logische Schicht bietet:</a:t>
            </a:r>
          </a:p>
          <a:p>
            <a:pPr lvl="1"/>
            <a:r>
              <a:rPr lang="de-DE" dirty="0" smtClean="0"/>
              <a:t>eine </a:t>
            </a:r>
            <a:r>
              <a:rPr lang="de-DE" dirty="0"/>
              <a:t>physische Datenunabhängigkeit:</a:t>
            </a:r>
          </a:p>
          <a:p>
            <a:pPr lvl="2"/>
            <a:r>
              <a:rPr lang="de-DE" dirty="0" smtClean="0"/>
              <a:t>Repräsentation </a:t>
            </a:r>
            <a:r>
              <a:rPr lang="de-DE" dirty="0"/>
              <a:t>der Daten unabhängig von </a:t>
            </a:r>
            <a:r>
              <a:rPr lang="de-DE" dirty="0" smtClean="0"/>
              <a:t>physischer Speicherung (interne </a:t>
            </a:r>
            <a:r>
              <a:rPr lang="de-DE" dirty="0"/>
              <a:t>Schicht)</a:t>
            </a:r>
          </a:p>
          <a:p>
            <a:pPr lvl="3"/>
            <a:r>
              <a:rPr lang="de-DE" dirty="0" smtClean="0"/>
              <a:t>man </a:t>
            </a:r>
            <a:r>
              <a:rPr lang="de-DE" dirty="0"/>
              <a:t>kann interne Schicht ändern (z.B. B-Bäume </a:t>
            </a:r>
            <a:r>
              <a:rPr lang="de-DE" dirty="0" smtClean="0"/>
              <a:t>statt Hashtabellen </a:t>
            </a:r>
            <a:r>
              <a:rPr lang="de-DE" dirty="0"/>
              <a:t>für schnelleren Zugriff anlegen (Tuning der DB</a:t>
            </a:r>
            <a:r>
              <a:rPr lang="de-DE" dirty="0" smtClean="0"/>
              <a:t>)), ohne </a:t>
            </a:r>
            <a:r>
              <a:rPr lang="de-DE" dirty="0"/>
              <a:t>konzeptuelle Schicht zu ändern</a:t>
            </a:r>
            <a:r>
              <a:rPr lang="de-DE" dirty="0" smtClean="0"/>
              <a:t>.</a:t>
            </a:r>
          </a:p>
          <a:p>
            <a:pPr lvl="1"/>
            <a:r>
              <a:rPr lang="de-DE" dirty="0" smtClean="0"/>
              <a:t>eine </a:t>
            </a:r>
            <a:r>
              <a:rPr lang="de-DE" dirty="0"/>
              <a:t>logische Datenunabhängigkeit:</a:t>
            </a:r>
          </a:p>
          <a:p>
            <a:pPr lvl="2"/>
            <a:r>
              <a:rPr lang="de-DE" dirty="0" smtClean="0"/>
              <a:t>Repräsentation </a:t>
            </a:r>
            <a:r>
              <a:rPr lang="de-DE" dirty="0"/>
              <a:t>der Daten unabhängig von externer Schicht.</a:t>
            </a:r>
          </a:p>
          <a:p>
            <a:pPr lvl="3"/>
            <a:r>
              <a:rPr lang="de-DE" dirty="0"/>
              <a:t>D.h. </a:t>
            </a:r>
            <a:r>
              <a:rPr lang="de-DE" dirty="0" smtClean="0"/>
              <a:t>ein neuer </a:t>
            </a:r>
            <a:r>
              <a:rPr lang="de-DE" dirty="0"/>
              <a:t>Benutzer kann neue </a:t>
            </a:r>
            <a:r>
              <a:rPr lang="de-DE" dirty="0" smtClean="0"/>
              <a:t>Views erhalten, </a:t>
            </a:r>
            <a:r>
              <a:rPr lang="de-DE" dirty="0"/>
              <a:t>ohne </a:t>
            </a:r>
            <a:r>
              <a:rPr lang="de-DE" dirty="0" smtClean="0"/>
              <a:t>dass sich deshalb </a:t>
            </a:r>
            <a:r>
              <a:rPr lang="de-DE" dirty="0"/>
              <a:t>die konzeptuelle Schicht und die interne Schicht ändern!</a:t>
            </a:r>
          </a:p>
        </p:txBody>
      </p:sp>
    </p:spTree>
    <p:extLst>
      <p:ext uri="{BB962C8B-B14F-4D97-AF65-F5344CB8AC3E}">
        <p14:creationId xmlns:p14="http://schemas.microsoft.com/office/powerpoint/2010/main" val="2912534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View / Externe Schicht</a:t>
            </a:r>
          </a:p>
        </p:txBody>
      </p:sp>
      <p:sp>
        <p:nvSpPr>
          <p:cNvPr id="3" name="Inhaltsplatzhalter 2"/>
          <p:cNvSpPr>
            <a:spLocks noGrp="1"/>
          </p:cNvSpPr>
          <p:nvPr>
            <p:ph sz="quarter" idx="1"/>
          </p:nvPr>
        </p:nvSpPr>
        <p:spPr/>
        <p:txBody>
          <a:bodyPr/>
          <a:lstStyle/>
          <a:p>
            <a:r>
              <a:rPr lang="de-DE" dirty="0"/>
              <a:t>Eine View repräsentiert eine spezielle Sicht einer </a:t>
            </a:r>
            <a:r>
              <a:rPr lang="de-DE" dirty="0" smtClean="0"/>
              <a:t>bestimmten Benutzergruppe </a:t>
            </a:r>
            <a:r>
              <a:rPr lang="de-DE" dirty="0"/>
              <a:t>auf die Daten.</a:t>
            </a:r>
          </a:p>
          <a:p>
            <a:r>
              <a:rPr lang="de-DE" dirty="0"/>
              <a:t>Bezugspunkt für die View ist die logische Schicht.</a:t>
            </a:r>
          </a:p>
          <a:p>
            <a:r>
              <a:rPr lang="de-DE" dirty="0"/>
              <a:t>DB-</a:t>
            </a:r>
            <a:r>
              <a:rPr lang="de-DE" dirty="0" err="1"/>
              <a:t>Queries</a:t>
            </a:r>
            <a:r>
              <a:rPr lang="de-DE" dirty="0"/>
              <a:t> und DB-Updates werden implementiert mittels DRL </a:t>
            </a:r>
            <a:r>
              <a:rPr lang="de-DE" dirty="0" smtClean="0"/>
              <a:t>und DML</a:t>
            </a:r>
            <a:endParaRPr lang="de-D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1808" y="3313180"/>
            <a:ext cx="2639960" cy="2777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2991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Aktueller Markt</a:t>
            </a:r>
            <a:endParaRPr lang="de-DE" dirty="0"/>
          </a:p>
        </p:txBody>
      </p:sp>
      <p:sp>
        <p:nvSpPr>
          <p:cNvPr id="3" name="Inhaltsplatzhalter 2"/>
          <p:cNvSpPr>
            <a:spLocks noGrp="1"/>
          </p:cNvSpPr>
          <p:nvPr>
            <p:ph sz="quarter" idx="1"/>
          </p:nvPr>
        </p:nvSpPr>
        <p:spPr>
          <a:xfrm>
            <a:off x="457200" y="1219200"/>
            <a:ext cx="8229600" cy="1876425"/>
          </a:xfrm>
        </p:spPr>
        <p:txBody>
          <a:bodyPr>
            <a:normAutofit fontScale="92500" lnSpcReduction="20000"/>
          </a:bodyPr>
          <a:lstStyle/>
          <a:p>
            <a:r>
              <a:rPr lang="de-DE" dirty="0"/>
              <a:t>DB-</a:t>
            </a:r>
            <a:r>
              <a:rPr lang="de-DE" dirty="0" err="1"/>
              <a:t>Engines</a:t>
            </a:r>
            <a:r>
              <a:rPr lang="de-DE" dirty="0"/>
              <a:t> Ranking </a:t>
            </a:r>
            <a:r>
              <a:rPr lang="de-DE" dirty="0" smtClean="0"/>
              <a:t>(db-engines.com)</a:t>
            </a:r>
          </a:p>
          <a:p>
            <a:pPr lvl="1"/>
            <a:r>
              <a:rPr lang="de-DE" dirty="0"/>
              <a:t>Popularität von </a:t>
            </a:r>
            <a:r>
              <a:rPr lang="de-DE" dirty="0" err="1" smtClean="0"/>
              <a:t>Datenbank­management­systemen</a:t>
            </a:r>
            <a:endParaRPr lang="de-DE" dirty="0" smtClean="0"/>
          </a:p>
          <a:p>
            <a:pPr lvl="1"/>
            <a:r>
              <a:rPr lang="de-DE" dirty="0" smtClean="0"/>
              <a:t>Parameter: </a:t>
            </a:r>
            <a:r>
              <a:rPr lang="de-DE" dirty="0"/>
              <a:t>Anzahl der Nennungen des Systems auf Websites, Allgemeines Interesse an dem System (Google Trends), Häufigkeit von technischen Diskussionen über das System, Anzahl an Job-Angeboten, in denen das System genannt wird, …</a:t>
            </a:r>
          </a:p>
          <a:p>
            <a:pPr lvl="1"/>
            <a:endParaRPr lang="de-DE" b="1" dirty="0" smtClean="0"/>
          </a:p>
          <a:p>
            <a:pPr marL="274320" lvl="1" indent="0">
              <a:buNone/>
            </a:pPr>
            <a:endParaRPr lang="de-DE" b="1" dirty="0"/>
          </a:p>
          <a:p>
            <a:endParaRPr lang="de-DE" dirty="0"/>
          </a:p>
        </p:txBody>
      </p:sp>
      <p:graphicFrame>
        <p:nvGraphicFramePr>
          <p:cNvPr id="4" name="Tabelle 3"/>
          <p:cNvGraphicFramePr>
            <a:graphicFrameLocks noGrp="1"/>
          </p:cNvGraphicFramePr>
          <p:nvPr>
            <p:extLst>
              <p:ext uri="{D42A27DB-BD31-4B8C-83A1-F6EECF244321}">
                <p14:modId xmlns:p14="http://schemas.microsoft.com/office/powerpoint/2010/main" val="99899206"/>
              </p:ext>
            </p:extLst>
          </p:nvPr>
        </p:nvGraphicFramePr>
        <p:xfrm>
          <a:off x="1104899" y="3252471"/>
          <a:ext cx="6829426" cy="2930284"/>
        </p:xfrm>
        <a:graphic>
          <a:graphicData uri="http://schemas.openxmlformats.org/drawingml/2006/table">
            <a:tbl>
              <a:tblPr/>
              <a:tblGrid>
                <a:gridCol w="529629"/>
                <a:gridCol w="529629"/>
                <a:gridCol w="493318"/>
                <a:gridCol w="1609725"/>
                <a:gridCol w="1533525"/>
                <a:gridCol w="1074342"/>
                <a:gridCol w="529629"/>
                <a:gridCol w="529629"/>
              </a:tblGrid>
              <a:tr h="208550">
                <a:tc gridSpan="3">
                  <a:txBody>
                    <a:bodyPr/>
                    <a:lstStyle/>
                    <a:p>
                      <a:pPr algn="ctr" fontAlgn="ctr"/>
                      <a:r>
                        <a:rPr lang="de-DE" sz="1100" b="1" dirty="0">
                          <a:effectLst/>
                        </a:rPr>
                        <a:t>Rang</a:t>
                      </a:r>
                    </a:p>
                  </a:txBody>
                  <a:tcPr marL="32822" marR="32822" marT="31509" marB="31509" anchor="ctr">
                    <a:lnL>
                      <a:noFill/>
                    </a:lnL>
                    <a:lnR w="9525" cap="flat" cmpd="sng" algn="ctr">
                      <a:solidFill>
                        <a:srgbClr val="AAAAAA"/>
                      </a:solidFill>
                      <a:prstDash val="solid"/>
                      <a:round/>
                      <a:headEnd type="none" w="med" len="med"/>
                      <a:tailEnd type="none" w="med" len="med"/>
                    </a:lnR>
                    <a:lnT>
                      <a:noFill/>
                    </a:lnT>
                    <a:lnB>
                      <a:noFill/>
                    </a:lnB>
                    <a:solidFill>
                      <a:srgbClr val="E0E0E0"/>
                    </a:solidFill>
                  </a:tcPr>
                </a:tc>
                <a:tc hMerge="1">
                  <a:txBody>
                    <a:bodyPr/>
                    <a:lstStyle/>
                    <a:p>
                      <a:endParaRPr lang="de-DE"/>
                    </a:p>
                  </a:txBody>
                  <a:tcPr/>
                </a:tc>
                <a:tc hMerge="1">
                  <a:txBody>
                    <a:bodyPr/>
                    <a:lstStyle/>
                    <a:p>
                      <a:endParaRPr lang="de-DE"/>
                    </a:p>
                  </a:txBody>
                  <a:tcPr/>
                </a:tc>
                <a:tc rowSpan="2">
                  <a:txBody>
                    <a:bodyPr/>
                    <a:lstStyle/>
                    <a:p>
                      <a:pPr algn="l" fontAlgn="ctr"/>
                      <a:r>
                        <a:rPr lang="de-DE" sz="1100" b="1" i="0" dirty="0">
                          <a:effectLst/>
                        </a:rPr>
                        <a:t>DBMS</a:t>
                      </a:r>
                    </a:p>
                  </a:txBody>
                  <a:tcPr marL="85337" marR="131287" marT="31509" marB="31509" anchor="ctr">
                    <a:lnL w="9525" cap="flat" cmpd="sng" algn="ctr">
                      <a:solidFill>
                        <a:srgbClr val="AAAAAA"/>
                      </a:solidFill>
                      <a:prstDash val="solid"/>
                      <a:round/>
                      <a:headEnd type="none" w="med" len="med"/>
                      <a:tailEnd type="none" w="med" len="med"/>
                    </a:lnL>
                    <a:lnR>
                      <a:noFill/>
                    </a:lnR>
                    <a:lnT>
                      <a:noFill/>
                    </a:lnT>
                    <a:lnB>
                      <a:noFill/>
                    </a:lnB>
                    <a:solidFill>
                      <a:srgbClr val="E0E0E0"/>
                    </a:solidFill>
                  </a:tcPr>
                </a:tc>
                <a:tc rowSpan="2">
                  <a:txBody>
                    <a:bodyPr/>
                    <a:lstStyle/>
                    <a:p>
                      <a:pPr algn="l" fontAlgn="ctr"/>
                      <a:r>
                        <a:rPr lang="de-DE" sz="1100" b="1" i="0" dirty="0">
                          <a:effectLst/>
                        </a:rPr>
                        <a:t>Datenbankmodell</a:t>
                      </a:r>
                    </a:p>
                  </a:txBody>
                  <a:tcPr marL="131287" marR="85337" marT="31509" marB="31509" anchor="ctr">
                    <a:lnL>
                      <a:noFill/>
                    </a:lnL>
                    <a:lnR w="9525" cap="flat" cmpd="sng" algn="ctr">
                      <a:solidFill>
                        <a:srgbClr val="AAAAAA"/>
                      </a:solidFill>
                      <a:prstDash val="solid"/>
                      <a:round/>
                      <a:headEnd type="none" w="med" len="med"/>
                      <a:tailEnd type="none" w="med" len="med"/>
                    </a:lnR>
                    <a:lnT>
                      <a:noFill/>
                    </a:lnT>
                    <a:lnB>
                      <a:noFill/>
                    </a:lnB>
                    <a:solidFill>
                      <a:srgbClr val="E0E0E0"/>
                    </a:solidFill>
                  </a:tcPr>
                </a:tc>
                <a:tc gridSpan="3">
                  <a:txBody>
                    <a:bodyPr/>
                    <a:lstStyle/>
                    <a:p>
                      <a:pPr algn="ctr" fontAlgn="ctr"/>
                      <a:r>
                        <a:rPr lang="de-DE" sz="1100" b="1">
                          <a:effectLst/>
                        </a:rPr>
                        <a:t>Punkte</a:t>
                      </a:r>
                    </a:p>
                  </a:txBody>
                  <a:tcPr marL="32822" marR="32822" marT="31509" marB="31509" anchor="ctr">
                    <a:lnL w="9525" cap="flat" cmpd="sng" algn="ctr">
                      <a:solidFill>
                        <a:srgbClr val="AAAAAA"/>
                      </a:solidFill>
                      <a:prstDash val="solid"/>
                      <a:round/>
                      <a:headEnd type="none" w="med" len="med"/>
                      <a:tailEnd type="none" w="med" len="med"/>
                    </a:lnL>
                    <a:lnR>
                      <a:noFill/>
                    </a:lnR>
                    <a:lnT>
                      <a:noFill/>
                    </a:lnT>
                    <a:lnB>
                      <a:noFill/>
                    </a:lnB>
                    <a:solidFill>
                      <a:srgbClr val="E0E0E0"/>
                    </a:solidFill>
                  </a:tcPr>
                </a:tc>
                <a:tc hMerge="1">
                  <a:txBody>
                    <a:bodyPr/>
                    <a:lstStyle/>
                    <a:p>
                      <a:endParaRPr lang="de-DE"/>
                    </a:p>
                  </a:txBody>
                  <a:tcPr/>
                </a:tc>
                <a:tc hMerge="1">
                  <a:txBody>
                    <a:bodyPr/>
                    <a:lstStyle/>
                    <a:p>
                      <a:endParaRPr lang="de-DE"/>
                    </a:p>
                  </a:txBody>
                  <a:tcPr/>
                </a:tc>
              </a:tr>
              <a:tr h="291168">
                <a:tc>
                  <a:txBody>
                    <a:bodyPr/>
                    <a:lstStyle/>
                    <a:p>
                      <a:pPr algn="r" fontAlgn="ctr"/>
                      <a:r>
                        <a:rPr lang="de-DE" sz="1100" b="1" dirty="0">
                          <a:effectLst/>
                        </a:rPr>
                        <a:t>Sep</a:t>
                      </a:r>
                      <a:br>
                        <a:rPr lang="de-DE" sz="1100" b="1" dirty="0">
                          <a:effectLst/>
                        </a:rPr>
                      </a:br>
                      <a:r>
                        <a:rPr lang="de-DE" sz="1100" b="1" dirty="0">
                          <a:effectLst/>
                        </a:rPr>
                        <a:t>2016</a:t>
                      </a:r>
                    </a:p>
                  </a:txBody>
                  <a:tcPr marL="32822" marR="32822" marT="31509" marB="31509" anchor="ctr">
                    <a:lnL>
                      <a:noFill/>
                    </a:lnL>
                    <a:lnR>
                      <a:noFill/>
                    </a:lnR>
                    <a:lnT>
                      <a:noFill/>
                    </a:lnT>
                    <a:lnB>
                      <a:noFill/>
                    </a:lnB>
                    <a:solidFill>
                      <a:srgbClr val="E0E0E0"/>
                    </a:solidFill>
                  </a:tcPr>
                </a:tc>
                <a:tc>
                  <a:txBody>
                    <a:bodyPr/>
                    <a:lstStyle/>
                    <a:p>
                      <a:pPr algn="r" fontAlgn="ctr"/>
                      <a:r>
                        <a:rPr lang="de-DE" sz="1100" b="1">
                          <a:effectLst/>
                        </a:rPr>
                        <a:t>Aug</a:t>
                      </a:r>
                      <a:br>
                        <a:rPr lang="de-DE" sz="1100" b="1">
                          <a:effectLst/>
                        </a:rPr>
                      </a:br>
                      <a:r>
                        <a:rPr lang="de-DE" sz="1100" b="1">
                          <a:effectLst/>
                        </a:rPr>
                        <a:t>2016</a:t>
                      </a:r>
                    </a:p>
                  </a:txBody>
                  <a:tcPr marL="32822" marR="32822" marT="31509" marB="31509" anchor="ctr">
                    <a:lnL>
                      <a:noFill/>
                    </a:lnL>
                    <a:lnR>
                      <a:noFill/>
                    </a:lnR>
                    <a:lnT>
                      <a:noFill/>
                    </a:lnT>
                    <a:lnB>
                      <a:noFill/>
                    </a:lnB>
                    <a:solidFill>
                      <a:srgbClr val="E0E0E0"/>
                    </a:solidFill>
                  </a:tcPr>
                </a:tc>
                <a:tc>
                  <a:txBody>
                    <a:bodyPr/>
                    <a:lstStyle/>
                    <a:p>
                      <a:pPr algn="r" fontAlgn="ctr"/>
                      <a:r>
                        <a:rPr lang="de-DE" sz="1100" b="1">
                          <a:effectLst/>
                        </a:rPr>
                        <a:t>Sep</a:t>
                      </a:r>
                      <a:br>
                        <a:rPr lang="de-DE" sz="1100" b="1">
                          <a:effectLst/>
                        </a:rPr>
                      </a:br>
                      <a:r>
                        <a:rPr lang="de-DE" sz="1100" b="1">
                          <a:effectLst/>
                        </a:rPr>
                        <a:t>2015</a:t>
                      </a:r>
                    </a:p>
                  </a:txBody>
                  <a:tcPr marL="32822" marR="85337" marT="31509" marB="31509" anchor="ctr">
                    <a:lnL>
                      <a:noFill/>
                    </a:lnL>
                    <a:lnR w="9525" cap="flat" cmpd="sng" algn="ctr">
                      <a:solidFill>
                        <a:srgbClr val="AAAAAA"/>
                      </a:solidFill>
                      <a:prstDash val="solid"/>
                      <a:round/>
                      <a:headEnd type="none" w="med" len="med"/>
                      <a:tailEnd type="none" w="med" len="med"/>
                    </a:lnR>
                    <a:lnT>
                      <a:noFill/>
                    </a:lnT>
                    <a:lnB>
                      <a:noFill/>
                    </a:lnB>
                    <a:solidFill>
                      <a:srgbClr val="E0E0E0"/>
                    </a:solidFill>
                  </a:tcPr>
                </a:tc>
                <a:tc vMerge="1">
                  <a:txBody>
                    <a:bodyPr/>
                    <a:lstStyle/>
                    <a:p>
                      <a:endParaRPr lang="de-DE"/>
                    </a:p>
                  </a:txBody>
                  <a:tcPr/>
                </a:tc>
                <a:tc vMerge="1">
                  <a:txBody>
                    <a:bodyPr/>
                    <a:lstStyle/>
                    <a:p>
                      <a:endParaRPr lang="de-DE"/>
                    </a:p>
                  </a:txBody>
                  <a:tcPr/>
                </a:tc>
                <a:tc>
                  <a:txBody>
                    <a:bodyPr/>
                    <a:lstStyle/>
                    <a:p>
                      <a:pPr algn="r" fontAlgn="ctr"/>
                      <a:r>
                        <a:rPr lang="de-DE" sz="1100" b="1">
                          <a:effectLst/>
                        </a:rPr>
                        <a:t>Sep</a:t>
                      </a:r>
                      <a:br>
                        <a:rPr lang="de-DE" sz="1100" b="1">
                          <a:effectLst/>
                        </a:rPr>
                      </a:br>
                      <a:r>
                        <a:rPr lang="de-DE" sz="1100" b="1">
                          <a:effectLst/>
                        </a:rPr>
                        <a:t>2016</a:t>
                      </a:r>
                    </a:p>
                  </a:txBody>
                  <a:tcPr marL="85337" marR="32822" marT="31509" marB="31509" anchor="ctr">
                    <a:lnL w="9525" cap="flat" cmpd="sng" algn="ctr">
                      <a:solidFill>
                        <a:srgbClr val="AAAAAA"/>
                      </a:solidFill>
                      <a:prstDash val="solid"/>
                      <a:round/>
                      <a:headEnd type="none" w="med" len="med"/>
                      <a:tailEnd type="none" w="med" len="med"/>
                    </a:lnL>
                    <a:lnR>
                      <a:noFill/>
                    </a:lnR>
                    <a:lnT>
                      <a:noFill/>
                    </a:lnT>
                    <a:lnB>
                      <a:noFill/>
                    </a:lnB>
                    <a:solidFill>
                      <a:srgbClr val="E0E0E0"/>
                    </a:solidFill>
                  </a:tcPr>
                </a:tc>
                <a:tc>
                  <a:txBody>
                    <a:bodyPr/>
                    <a:lstStyle/>
                    <a:p>
                      <a:pPr algn="r" fontAlgn="ctr"/>
                      <a:r>
                        <a:rPr lang="de-DE" sz="1100" b="1">
                          <a:effectLst/>
                        </a:rPr>
                        <a:t>Aug</a:t>
                      </a:r>
                      <a:br>
                        <a:rPr lang="de-DE" sz="1100" b="1">
                          <a:effectLst/>
                        </a:rPr>
                      </a:br>
                      <a:r>
                        <a:rPr lang="de-DE" sz="1100" b="1">
                          <a:effectLst/>
                        </a:rPr>
                        <a:t>2016</a:t>
                      </a:r>
                    </a:p>
                  </a:txBody>
                  <a:tcPr marL="32822" marR="32822" marT="31509" marB="31509" anchor="ctr">
                    <a:lnL>
                      <a:noFill/>
                    </a:lnL>
                    <a:lnR>
                      <a:noFill/>
                    </a:lnR>
                    <a:lnT>
                      <a:noFill/>
                    </a:lnT>
                    <a:lnB>
                      <a:noFill/>
                    </a:lnB>
                    <a:solidFill>
                      <a:srgbClr val="E0E0E0"/>
                    </a:solidFill>
                  </a:tcPr>
                </a:tc>
                <a:tc>
                  <a:txBody>
                    <a:bodyPr/>
                    <a:lstStyle/>
                    <a:p>
                      <a:pPr algn="r" fontAlgn="ctr"/>
                      <a:r>
                        <a:rPr lang="de-DE" sz="1100" b="1">
                          <a:effectLst/>
                        </a:rPr>
                        <a:t>Sep</a:t>
                      </a:r>
                      <a:br>
                        <a:rPr lang="de-DE" sz="1100" b="1">
                          <a:effectLst/>
                        </a:rPr>
                      </a:br>
                      <a:r>
                        <a:rPr lang="de-DE" sz="1100" b="1">
                          <a:effectLst/>
                        </a:rPr>
                        <a:t>2015</a:t>
                      </a:r>
                    </a:p>
                  </a:txBody>
                  <a:tcPr marL="32822" marR="32822" marT="31509" marB="31509" anchor="ctr">
                    <a:lnL>
                      <a:noFill/>
                    </a:lnL>
                    <a:lnR>
                      <a:noFill/>
                    </a:lnR>
                    <a:lnT>
                      <a:noFill/>
                    </a:lnT>
                    <a:lnB>
                      <a:noFill/>
                    </a:lnB>
                    <a:solidFill>
                      <a:srgbClr val="E0E0E0"/>
                    </a:solidFill>
                  </a:tcPr>
                </a:tc>
              </a:tr>
              <a:tr h="208400">
                <a:tc>
                  <a:txBody>
                    <a:bodyPr/>
                    <a:lstStyle/>
                    <a:p>
                      <a:pPr algn="r" fontAlgn="b"/>
                      <a:r>
                        <a:rPr lang="de-DE" sz="1100">
                          <a:effectLst/>
                        </a:rPr>
                        <a:t>1.</a:t>
                      </a:r>
                    </a:p>
                  </a:txBody>
                  <a:tcPr marL="32822" marR="32822" marT="31509" marB="31509" anchor="b">
                    <a:lnL>
                      <a:noFill/>
                    </a:lnL>
                    <a:lnR>
                      <a:noFill/>
                    </a:lnR>
                    <a:lnT>
                      <a:noFill/>
                    </a:lnT>
                    <a:lnB w="9525" cap="flat" cmpd="sng" algn="ctr">
                      <a:solidFill>
                        <a:srgbClr val="D0D0D0"/>
                      </a:solidFill>
                      <a:prstDash val="solid"/>
                      <a:round/>
                      <a:headEnd type="none" w="med" len="med"/>
                      <a:tailEnd type="none" w="med" len="med"/>
                    </a:lnB>
                  </a:tcPr>
                </a:tc>
                <a:tc>
                  <a:txBody>
                    <a:bodyPr/>
                    <a:lstStyle/>
                    <a:p>
                      <a:pPr algn="r" fontAlgn="b"/>
                      <a:r>
                        <a:rPr lang="de-DE" sz="1100">
                          <a:effectLst/>
                        </a:rPr>
                        <a:t>1.</a:t>
                      </a:r>
                    </a:p>
                  </a:txBody>
                  <a:tcPr marL="32822" marR="32822" marT="31509" marB="31509" anchor="b">
                    <a:lnL>
                      <a:noFill/>
                    </a:lnL>
                    <a:lnR>
                      <a:noFill/>
                    </a:lnR>
                    <a:lnT>
                      <a:noFill/>
                    </a:lnT>
                    <a:lnB w="9525" cap="flat" cmpd="sng" algn="ctr">
                      <a:solidFill>
                        <a:srgbClr val="D0D0D0"/>
                      </a:solidFill>
                      <a:prstDash val="solid"/>
                      <a:round/>
                      <a:headEnd type="none" w="med" len="med"/>
                      <a:tailEnd type="none" w="med" len="med"/>
                    </a:lnB>
                  </a:tcPr>
                </a:tc>
                <a:tc>
                  <a:txBody>
                    <a:bodyPr/>
                    <a:lstStyle/>
                    <a:p>
                      <a:pPr algn="r" fontAlgn="b"/>
                      <a:r>
                        <a:rPr lang="de-DE" sz="1100">
                          <a:effectLst/>
                        </a:rPr>
                        <a:t>1.</a:t>
                      </a:r>
                    </a:p>
                  </a:txBody>
                  <a:tcPr marL="32822" marR="85337" marT="31509" marB="31509" anchor="b">
                    <a:lnL>
                      <a:noFill/>
                    </a:lnL>
                    <a:lnR>
                      <a:noFill/>
                    </a:lnR>
                    <a:lnT>
                      <a:noFill/>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Oracle</a:t>
                      </a:r>
                      <a:endParaRPr lang="de-DE" sz="1100" b="0" i="0" dirty="0">
                        <a:effectLst/>
                      </a:endParaRPr>
                    </a:p>
                  </a:txBody>
                  <a:tcPr marL="85337" marR="131287" marT="31509" marB="31509" anchor="b">
                    <a:lnL>
                      <a:noFill/>
                    </a:lnL>
                    <a:lnR>
                      <a:noFill/>
                    </a:lnR>
                    <a:lnT>
                      <a:noFill/>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Relational DBMS</a:t>
                      </a:r>
                      <a:endParaRPr lang="de-DE" sz="1100" b="0" i="0" dirty="0">
                        <a:effectLst/>
                      </a:endParaRPr>
                    </a:p>
                  </a:txBody>
                  <a:tcPr marL="131287" marR="85337" marT="31509" marB="31509" anchor="b">
                    <a:lnL>
                      <a:noFill/>
                    </a:lnL>
                    <a:lnR>
                      <a:noFill/>
                    </a:lnR>
                    <a:lnT>
                      <a:noFill/>
                    </a:lnT>
                    <a:lnB w="9525" cap="flat" cmpd="sng" algn="ctr">
                      <a:solidFill>
                        <a:srgbClr val="D0D0D0"/>
                      </a:solidFill>
                      <a:prstDash val="solid"/>
                      <a:round/>
                      <a:headEnd type="none" w="med" len="med"/>
                      <a:tailEnd type="none" w="med" len="med"/>
                    </a:lnB>
                  </a:tcPr>
                </a:tc>
                <a:tc>
                  <a:txBody>
                    <a:bodyPr/>
                    <a:lstStyle/>
                    <a:p>
                      <a:pPr algn="r" fontAlgn="b"/>
                      <a:r>
                        <a:rPr lang="de-DE" sz="1100">
                          <a:effectLst/>
                        </a:rPr>
                        <a:t>1425,56</a:t>
                      </a:r>
                    </a:p>
                  </a:txBody>
                  <a:tcPr marL="85337" marR="32822" marT="31509" marB="31509" anchor="b">
                    <a:lnL>
                      <a:noFill/>
                    </a:lnL>
                    <a:lnR>
                      <a:noFill/>
                    </a:lnR>
                    <a:lnT>
                      <a:noFill/>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FF0000"/>
                          </a:solidFill>
                          <a:effectLst/>
                        </a:rPr>
                        <a:t>-2,16</a:t>
                      </a:r>
                    </a:p>
                  </a:txBody>
                  <a:tcPr marL="32822" marR="32822" marT="31509" marB="31509" anchor="b">
                    <a:lnL>
                      <a:noFill/>
                    </a:lnL>
                    <a:lnR>
                      <a:noFill/>
                    </a:lnR>
                    <a:lnT>
                      <a:noFill/>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FF0000"/>
                          </a:solidFill>
                          <a:effectLst/>
                        </a:rPr>
                        <a:t>-37,81</a:t>
                      </a:r>
                    </a:p>
                  </a:txBody>
                  <a:tcPr marL="32822" marR="32822" marT="31509" marB="31509" anchor="b">
                    <a:lnL>
                      <a:noFill/>
                    </a:lnL>
                    <a:lnR>
                      <a:noFill/>
                    </a:lnR>
                    <a:lnT>
                      <a:noFill/>
                    </a:lnT>
                    <a:lnB w="9525" cap="flat" cmpd="sng" algn="ctr">
                      <a:solidFill>
                        <a:srgbClr val="D0D0D0"/>
                      </a:solidFill>
                      <a:prstDash val="solid"/>
                      <a:round/>
                      <a:headEnd type="none" w="med" len="med"/>
                      <a:tailEnd type="none" w="med" len="med"/>
                    </a:lnB>
                  </a:tcPr>
                </a:tc>
              </a:tr>
              <a:tr h="208400">
                <a:tc>
                  <a:txBody>
                    <a:bodyPr/>
                    <a:lstStyle/>
                    <a:p>
                      <a:pPr algn="r" fontAlgn="b"/>
                      <a:r>
                        <a:rPr lang="de-DE" sz="1100">
                          <a:effectLst/>
                        </a:rPr>
                        <a:t>2.</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2.</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2.</a:t>
                      </a:r>
                    </a:p>
                  </a:txBody>
                  <a:tcPr marL="32822"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MySQL </a:t>
                      </a:r>
                      <a:endParaRPr lang="de-DE" sz="1100" b="0" i="0" dirty="0">
                        <a:effectLst/>
                      </a:endParaRPr>
                    </a:p>
                  </a:txBody>
                  <a:tcPr marL="85337" marR="13128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Relational DBMS</a:t>
                      </a:r>
                      <a:endParaRPr lang="de-DE" sz="1100" b="0" i="0" dirty="0">
                        <a:effectLst/>
                      </a:endParaRPr>
                    </a:p>
                  </a:txBody>
                  <a:tcPr marL="131287"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1354,03</a:t>
                      </a:r>
                    </a:p>
                  </a:txBody>
                  <a:tcPr marL="85337"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FF0000"/>
                          </a:solidFill>
                          <a:effectLst/>
                        </a:rPr>
                        <a:t>-3,01</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00AE00"/>
                          </a:solidFill>
                          <a:effectLst/>
                        </a:rPr>
                        <a:t>+76,28</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r>
              <a:tr h="208400">
                <a:tc>
                  <a:txBody>
                    <a:bodyPr/>
                    <a:lstStyle/>
                    <a:p>
                      <a:pPr algn="r" fontAlgn="b"/>
                      <a:r>
                        <a:rPr lang="de-DE" sz="1100">
                          <a:effectLst/>
                        </a:rPr>
                        <a:t>3.</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3.</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3.</a:t>
                      </a:r>
                    </a:p>
                  </a:txBody>
                  <a:tcPr marL="32822"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Microsoft SQL Server</a:t>
                      </a:r>
                      <a:endParaRPr lang="de-DE" sz="1100" b="0" i="0" dirty="0">
                        <a:effectLst/>
                      </a:endParaRPr>
                    </a:p>
                  </a:txBody>
                  <a:tcPr marL="85337" marR="13128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Relational DBMS</a:t>
                      </a:r>
                      <a:endParaRPr lang="de-DE" sz="1100" b="0" i="0" dirty="0">
                        <a:effectLst/>
                      </a:endParaRPr>
                    </a:p>
                  </a:txBody>
                  <a:tcPr marL="131287"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1211,55</a:t>
                      </a:r>
                    </a:p>
                  </a:txBody>
                  <a:tcPr marL="85337"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00AE00"/>
                          </a:solidFill>
                          <a:effectLst/>
                        </a:rPr>
                        <a:t>+6,51</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00AE00"/>
                          </a:solidFill>
                          <a:effectLst/>
                        </a:rPr>
                        <a:t>+113,72</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r>
              <a:tr h="208400">
                <a:tc>
                  <a:txBody>
                    <a:bodyPr/>
                    <a:lstStyle/>
                    <a:p>
                      <a:pPr algn="r" fontAlgn="b"/>
                      <a:r>
                        <a:rPr lang="de-DE" sz="1100">
                          <a:effectLst/>
                        </a:rPr>
                        <a:t>4.</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 5.</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 5.</a:t>
                      </a:r>
                    </a:p>
                  </a:txBody>
                  <a:tcPr marL="32822"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err="1">
                          <a:effectLst/>
                        </a:rPr>
                        <a:t>PostgreSQL</a:t>
                      </a:r>
                      <a:endParaRPr lang="de-DE" sz="1100" b="0" i="0" dirty="0">
                        <a:effectLst/>
                      </a:endParaRPr>
                    </a:p>
                  </a:txBody>
                  <a:tcPr marL="85337" marR="13128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Relational DBMS</a:t>
                      </a:r>
                      <a:endParaRPr lang="de-DE" sz="1100" b="0" i="0" dirty="0">
                        <a:effectLst/>
                      </a:endParaRPr>
                    </a:p>
                  </a:txBody>
                  <a:tcPr marL="131287"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316,35</a:t>
                      </a:r>
                    </a:p>
                  </a:txBody>
                  <a:tcPr marL="85337"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00AE00"/>
                          </a:solidFill>
                          <a:effectLst/>
                        </a:rPr>
                        <a:t>+1,10</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00AE00"/>
                          </a:solidFill>
                          <a:effectLst/>
                        </a:rPr>
                        <a:t>+30,18</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r>
              <a:tr h="208400">
                <a:tc>
                  <a:txBody>
                    <a:bodyPr/>
                    <a:lstStyle/>
                    <a:p>
                      <a:pPr algn="r" fontAlgn="b"/>
                      <a:r>
                        <a:rPr lang="de-DE" sz="1100">
                          <a:effectLst/>
                        </a:rPr>
                        <a:t>5.</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 4.</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 4.</a:t>
                      </a:r>
                    </a:p>
                  </a:txBody>
                  <a:tcPr marL="32822"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err="1">
                          <a:effectLst/>
                        </a:rPr>
                        <a:t>MongoDB</a:t>
                      </a:r>
                      <a:r>
                        <a:rPr lang="de-DE" sz="1100" b="0" i="0" u="none" strike="noStrike" dirty="0">
                          <a:effectLst/>
                        </a:rPr>
                        <a:t> </a:t>
                      </a:r>
                      <a:endParaRPr lang="de-DE" sz="1100" b="0" i="0" dirty="0">
                        <a:effectLst/>
                      </a:endParaRPr>
                    </a:p>
                  </a:txBody>
                  <a:tcPr marL="85337" marR="13128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Document Store</a:t>
                      </a:r>
                      <a:endParaRPr lang="de-DE" sz="1100" b="0" i="0" dirty="0">
                        <a:effectLst/>
                      </a:endParaRPr>
                    </a:p>
                  </a:txBody>
                  <a:tcPr marL="131287"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316,00</a:t>
                      </a:r>
                    </a:p>
                  </a:txBody>
                  <a:tcPr marL="85337"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FF0000"/>
                          </a:solidFill>
                          <a:effectLst/>
                        </a:rPr>
                        <a:t>-2,49</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00AE00"/>
                          </a:solidFill>
                          <a:effectLst/>
                        </a:rPr>
                        <a:t>+15,43</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r>
              <a:tr h="208400">
                <a:tc>
                  <a:txBody>
                    <a:bodyPr/>
                    <a:lstStyle/>
                    <a:p>
                      <a:pPr algn="r" fontAlgn="b"/>
                      <a:r>
                        <a:rPr lang="de-DE" sz="1100">
                          <a:effectLst/>
                        </a:rPr>
                        <a:t>6.</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6.</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6.</a:t>
                      </a:r>
                    </a:p>
                  </a:txBody>
                  <a:tcPr marL="32822"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DB2</a:t>
                      </a:r>
                      <a:endParaRPr lang="de-DE" sz="1100" b="0" i="0" dirty="0">
                        <a:effectLst/>
                      </a:endParaRPr>
                    </a:p>
                  </a:txBody>
                  <a:tcPr marL="85337" marR="13128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Relational DBMS</a:t>
                      </a:r>
                      <a:endParaRPr lang="de-DE" sz="1100" b="0" i="0" dirty="0">
                        <a:effectLst/>
                      </a:endParaRPr>
                    </a:p>
                  </a:txBody>
                  <a:tcPr marL="131287"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181,19</a:t>
                      </a:r>
                    </a:p>
                  </a:txBody>
                  <a:tcPr marL="85337"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FF0000"/>
                          </a:solidFill>
                          <a:effectLst/>
                        </a:rPr>
                        <a:t>-4,70</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FF0000"/>
                          </a:solidFill>
                          <a:effectLst/>
                        </a:rPr>
                        <a:t>-27,95</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r>
              <a:tr h="208400">
                <a:tc>
                  <a:txBody>
                    <a:bodyPr/>
                    <a:lstStyle/>
                    <a:p>
                      <a:pPr algn="r" fontAlgn="b"/>
                      <a:r>
                        <a:rPr lang="de-DE" sz="1100">
                          <a:effectLst/>
                        </a:rPr>
                        <a:t>7.</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7.</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 8.</a:t>
                      </a:r>
                    </a:p>
                  </a:txBody>
                  <a:tcPr marL="32822"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Cassandra </a:t>
                      </a:r>
                      <a:endParaRPr lang="de-DE" sz="1100" b="0" i="0" dirty="0">
                        <a:effectLst/>
                      </a:endParaRPr>
                    </a:p>
                  </a:txBody>
                  <a:tcPr marL="85337" marR="13128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Wide </a:t>
                      </a:r>
                      <a:r>
                        <a:rPr lang="de-DE" sz="1100" b="0" i="0" u="none" strike="noStrike" dirty="0" err="1">
                          <a:effectLst/>
                        </a:rPr>
                        <a:t>Column</a:t>
                      </a:r>
                      <a:r>
                        <a:rPr lang="de-DE" sz="1100" b="0" i="0" u="none" strike="noStrike" dirty="0">
                          <a:effectLst/>
                        </a:rPr>
                        <a:t> Store</a:t>
                      </a:r>
                      <a:endParaRPr lang="de-DE" sz="1100" b="0" i="0" dirty="0">
                        <a:effectLst/>
                      </a:endParaRPr>
                    </a:p>
                  </a:txBody>
                  <a:tcPr marL="131287"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130,49</a:t>
                      </a:r>
                    </a:p>
                  </a:txBody>
                  <a:tcPr marL="85337"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00AE00"/>
                          </a:solidFill>
                          <a:effectLst/>
                        </a:rPr>
                        <a:t>+0,26</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00AE00"/>
                          </a:solidFill>
                          <a:effectLst/>
                        </a:rPr>
                        <a:t>+2,89</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r>
              <a:tr h="208400">
                <a:tc>
                  <a:txBody>
                    <a:bodyPr/>
                    <a:lstStyle/>
                    <a:p>
                      <a:pPr algn="r" fontAlgn="b"/>
                      <a:r>
                        <a:rPr lang="de-DE" sz="1100">
                          <a:effectLst/>
                        </a:rPr>
                        <a:t>8.</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8.</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 7.</a:t>
                      </a:r>
                    </a:p>
                  </a:txBody>
                  <a:tcPr marL="32822"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Microsoft Access</a:t>
                      </a:r>
                      <a:endParaRPr lang="de-DE" sz="1100" b="0" i="0" dirty="0">
                        <a:effectLst/>
                      </a:endParaRPr>
                    </a:p>
                  </a:txBody>
                  <a:tcPr marL="85337" marR="13128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Relational DBMS</a:t>
                      </a:r>
                      <a:endParaRPr lang="de-DE" sz="1100" b="0" i="0" dirty="0">
                        <a:effectLst/>
                      </a:endParaRPr>
                    </a:p>
                  </a:txBody>
                  <a:tcPr marL="131287"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123,31</a:t>
                      </a:r>
                    </a:p>
                  </a:txBody>
                  <a:tcPr marL="85337"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FF0000"/>
                          </a:solidFill>
                          <a:effectLst/>
                        </a:rPr>
                        <a:t>-0,74</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FF0000"/>
                          </a:solidFill>
                          <a:effectLst/>
                        </a:rPr>
                        <a:t>-22,68</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r>
              <a:tr h="208400">
                <a:tc>
                  <a:txBody>
                    <a:bodyPr/>
                    <a:lstStyle/>
                    <a:p>
                      <a:pPr algn="r" fontAlgn="b"/>
                      <a:r>
                        <a:rPr lang="de-DE" sz="1100">
                          <a:effectLst/>
                        </a:rPr>
                        <a:t>9.</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9.</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9.</a:t>
                      </a:r>
                    </a:p>
                  </a:txBody>
                  <a:tcPr marL="32822"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err="1">
                          <a:effectLst/>
                        </a:rPr>
                        <a:t>SQLite</a:t>
                      </a:r>
                      <a:endParaRPr lang="de-DE" sz="1100" b="0" i="0" dirty="0">
                        <a:effectLst/>
                      </a:endParaRPr>
                    </a:p>
                  </a:txBody>
                  <a:tcPr marL="85337" marR="13128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l" fontAlgn="b"/>
                      <a:r>
                        <a:rPr lang="de-DE" sz="1100" b="0" i="0" u="none" strike="noStrike" dirty="0">
                          <a:effectLst/>
                        </a:rPr>
                        <a:t>Relational DBMS</a:t>
                      </a:r>
                      <a:endParaRPr lang="de-DE" sz="1100" b="0" i="0" dirty="0">
                        <a:effectLst/>
                      </a:endParaRPr>
                    </a:p>
                  </a:txBody>
                  <a:tcPr marL="131287" marR="85337"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effectLst/>
                        </a:rPr>
                        <a:t>108,62</a:t>
                      </a:r>
                    </a:p>
                  </a:txBody>
                  <a:tcPr marL="85337"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FF0000"/>
                          </a:solidFill>
                          <a:effectLst/>
                        </a:rPr>
                        <a:t>-1,24</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c>
                  <a:txBody>
                    <a:bodyPr/>
                    <a:lstStyle/>
                    <a:p>
                      <a:pPr algn="r" fontAlgn="b"/>
                      <a:r>
                        <a:rPr lang="de-DE" sz="1100">
                          <a:solidFill>
                            <a:srgbClr val="00AE00"/>
                          </a:solidFill>
                          <a:effectLst/>
                        </a:rPr>
                        <a:t>+0,97</a:t>
                      </a:r>
                    </a:p>
                  </a:txBody>
                  <a:tcPr marL="32822" marR="32822" marT="31509" marB="31509" anchor="b">
                    <a:lnL>
                      <a:noFill/>
                    </a:lnL>
                    <a:lnR>
                      <a:noFill/>
                    </a:lnR>
                    <a:lnT w="9525" cap="flat" cmpd="sng" algn="ctr">
                      <a:solidFill>
                        <a:srgbClr val="D0D0D0"/>
                      </a:solidFill>
                      <a:prstDash val="solid"/>
                      <a:round/>
                      <a:headEnd type="none" w="med" len="med"/>
                      <a:tailEnd type="none" w="med" len="med"/>
                    </a:lnT>
                    <a:lnB w="9525" cap="flat" cmpd="sng" algn="ctr">
                      <a:solidFill>
                        <a:srgbClr val="D0D0D0"/>
                      </a:solidFill>
                      <a:prstDash val="solid"/>
                      <a:round/>
                      <a:headEnd type="none" w="med" len="med"/>
                      <a:tailEnd type="none" w="med" len="med"/>
                    </a:lnB>
                  </a:tcPr>
                </a:tc>
              </a:tr>
              <a:tr h="163414">
                <a:tc>
                  <a:txBody>
                    <a:bodyPr/>
                    <a:lstStyle/>
                    <a:p>
                      <a:pPr algn="r" fontAlgn="b"/>
                      <a:r>
                        <a:rPr lang="de-DE" sz="1100">
                          <a:effectLst/>
                        </a:rPr>
                        <a:t>10.</a:t>
                      </a:r>
                    </a:p>
                  </a:txBody>
                  <a:tcPr marL="32822" marR="32822" marT="31509" marB="26257" anchor="b">
                    <a:lnL>
                      <a:noFill/>
                    </a:lnL>
                    <a:lnR>
                      <a:noFill/>
                    </a:lnR>
                    <a:lnT w="9525" cap="flat" cmpd="sng" algn="ctr">
                      <a:solidFill>
                        <a:srgbClr val="D0D0D0"/>
                      </a:solidFill>
                      <a:prstDash val="solid"/>
                      <a:round/>
                      <a:headEnd type="none" w="med" len="med"/>
                      <a:tailEnd type="none" w="med" len="med"/>
                    </a:lnT>
                    <a:lnB w="19050" cap="flat" cmpd="sng" algn="ctr">
                      <a:solidFill>
                        <a:srgbClr val="888888"/>
                      </a:solidFill>
                      <a:prstDash val="solid"/>
                      <a:round/>
                      <a:headEnd type="none" w="med" len="med"/>
                      <a:tailEnd type="none" w="med" len="med"/>
                    </a:lnB>
                  </a:tcPr>
                </a:tc>
                <a:tc>
                  <a:txBody>
                    <a:bodyPr/>
                    <a:lstStyle/>
                    <a:p>
                      <a:pPr algn="r" fontAlgn="b"/>
                      <a:r>
                        <a:rPr lang="de-DE" sz="1100">
                          <a:effectLst/>
                        </a:rPr>
                        <a:t>10.</a:t>
                      </a:r>
                    </a:p>
                  </a:txBody>
                  <a:tcPr marL="32822" marR="32822" marT="31509" marB="26257" anchor="b">
                    <a:lnL>
                      <a:noFill/>
                    </a:lnL>
                    <a:lnR>
                      <a:noFill/>
                    </a:lnR>
                    <a:lnT w="9525" cap="flat" cmpd="sng" algn="ctr">
                      <a:solidFill>
                        <a:srgbClr val="D0D0D0"/>
                      </a:solidFill>
                      <a:prstDash val="solid"/>
                      <a:round/>
                      <a:headEnd type="none" w="med" len="med"/>
                      <a:tailEnd type="none" w="med" len="med"/>
                    </a:lnT>
                    <a:lnB w="19050" cap="flat" cmpd="sng" algn="ctr">
                      <a:solidFill>
                        <a:srgbClr val="888888"/>
                      </a:solidFill>
                      <a:prstDash val="solid"/>
                      <a:round/>
                      <a:headEnd type="none" w="med" len="med"/>
                      <a:tailEnd type="none" w="med" len="med"/>
                    </a:lnB>
                  </a:tcPr>
                </a:tc>
                <a:tc>
                  <a:txBody>
                    <a:bodyPr/>
                    <a:lstStyle/>
                    <a:p>
                      <a:pPr algn="r" fontAlgn="b"/>
                      <a:r>
                        <a:rPr lang="de-DE" sz="1100">
                          <a:effectLst/>
                        </a:rPr>
                        <a:t>10.</a:t>
                      </a:r>
                    </a:p>
                  </a:txBody>
                  <a:tcPr marL="32822" marR="85337" marT="31509" marB="26257" anchor="b">
                    <a:lnL>
                      <a:noFill/>
                    </a:lnL>
                    <a:lnR>
                      <a:noFill/>
                    </a:lnR>
                    <a:lnT w="9525" cap="flat" cmpd="sng" algn="ctr">
                      <a:solidFill>
                        <a:srgbClr val="D0D0D0"/>
                      </a:solidFill>
                      <a:prstDash val="solid"/>
                      <a:round/>
                      <a:headEnd type="none" w="med" len="med"/>
                      <a:tailEnd type="none" w="med" len="med"/>
                    </a:lnT>
                    <a:lnB w="19050" cap="flat" cmpd="sng" algn="ctr">
                      <a:solidFill>
                        <a:srgbClr val="888888"/>
                      </a:solidFill>
                      <a:prstDash val="solid"/>
                      <a:round/>
                      <a:headEnd type="none" w="med" len="med"/>
                      <a:tailEnd type="none" w="med" len="med"/>
                    </a:lnB>
                  </a:tcPr>
                </a:tc>
                <a:tc>
                  <a:txBody>
                    <a:bodyPr/>
                    <a:lstStyle/>
                    <a:p>
                      <a:pPr algn="l" fontAlgn="b"/>
                      <a:r>
                        <a:rPr lang="de-DE" sz="1100" b="0" i="0" u="none" strike="noStrike" dirty="0" err="1">
                          <a:effectLst/>
                        </a:rPr>
                        <a:t>Redis</a:t>
                      </a:r>
                      <a:r>
                        <a:rPr lang="de-DE" sz="1100" b="0" i="0" u="none" strike="noStrike" dirty="0">
                          <a:effectLst/>
                        </a:rPr>
                        <a:t> </a:t>
                      </a:r>
                      <a:endParaRPr lang="de-DE" sz="1100" b="0" i="0" dirty="0">
                        <a:effectLst/>
                      </a:endParaRPr>
                    </a:p>
                  </a:txBody>
                  <a:tcPr marL="85337" marR="131287" marT="31509" marB="26257" anchor="b">
                    <a:lnL>
                      <a:noFill/>
                    </a:lnL>
                    <a:lnR>
                      <a:noFill/>
                    </a:lnR>
                    <a:lnT w="9525" cap="flat" cmpd="sng" algn="ctr">
                      <a:solidFill>
                        <a:srgbClr val="D0D0D0"/>
                      </a:solidFill>
                      <a:prstDash val="solid"/>
                      <a:round/>
                      <a:headEnd type="none" w="med" len="med"/>
                      <a:tailEnd type="none" w="med" len="med"/>
                    </a:lnT>
                    <a:lnB w="19050" cap="flat" cmpd="sng" algn="ctr">
                      <a:solidFill>
                        <a:srgbClr val="888888"/>
                      </a:solidFill>
                      <a:prstDash val="solid"/>
                      <a:round/>
                      <a:headEnd type="none" w="med" len="med"/>
                      <a:tailEnd type="none" w="med" len="med"/>
                    </a:lnB>
                  </a:tcPr>
                </a:tc>
                <a:tc>
                  <a:txBody>
                    <a:bodyPr/>
                    <a:lstStyle/>
                    <a:p>
                      <a:pPr algn="l" fontAlgn="b"/>
                      <a:r>
                        <a:rPr lang="de-DE" sz="1100" b="0" i="0" u="none" strike="noStrike" dirty="0">
                          <a:effectLst/>
                        </a:rPr>
                        <a:t>Key-Value Store</a:t>
                      </a:r>
                      <a:endParaRPr lang="de-DE" sz="1100" b="0" i="0" dirty="0">
                        <a:effectLst/>
                      </a:endParaRPr>
                    </a:p>
                  </a:txBody>
                  <a:tcPr marL="131287" marR="85337" marT="31509" marB="26257" anchor="b">
                    <a:lnL>
                      <a:noFill/>
                    </a:lnL>
                    <a:lnR>
                      <a:noFill/>
                    </a:lnR>
                    <a:lnT w="9525" cap="flat" cmpd="sng" algn="ctr">
                      <a:solidFill>
                        <a:srgbClr val="D0D0D0"/>
                      </a:solidFill>
                      <a:prstDash val="solid"/>
                      <a:round/>
                      <a:headEnd type="none" w="med" len="med"/>
                      <a:tailEnd type="none" w="med" len="med"/>
                    </a:lnT>
                    <a:lnB w="19050" cap="flat" cmpd="sng" algn="ctr">
                      <a:solidFill>
                        <a:srgbClr val="888888"/>
                      </a:solidFill>
                      <a:prstDash val="solid"/>
                      <a:round/>
                      <a:headEnd type="none" w="med" len="med"/>
                      <a:tailEnd type="none" w="med" len="med"/>
                    </a:lnB>
                  </a:tcPr>
                </a:tc>
                <a:tc>
                  <a:txBody>
                    <a:bodyPr/>
                    <a:lstStyle/>
                    <a:p>
                      <a:pPr algn="r" fontAlgn="b"/>
                      <a:r>
                        <a:rPr lang="de-DE" sz="1100" dirty="0">
                          <a:effectLst/>
                        </a:rPr>
                        <a:t>107,79</a:t>
                      </a:r>
                    </a:p>
                  </a:txBody>
                  <a:tcPr marL="85337" marR="32822" marT="31509" marB="26257" anchor="b">
                    <a:lnL>
                      <a:noFill/>
                    </a:lnL>
                    <a:lnR>
                      <a:noFill/>
                    </a:lnR>
                    <a:lnT w="9525" cap="flat" cmpd="sng" algn="ctr">
                      <a:solidFill>
                        <a:srgbClr val="D0D0D0"/>
                      </a:solidFill>
                      <a:prstDash val="solid"/>
                      <a:round/>
                      <a:headEnd type="none" w="med" len="med"/>
                      <a:tailEnd type="none" w="med" len="med"/>
                    </a:lnT>
                    <a:lnB w="19050" cap="flat" cmpd="sng" algn="ctr">
                      <a:solidFill>
                        <a:srgbClr val="888888"/>
                      </a:solidFill>
                      <a:prstDash val="solid"/>
                      <a:round/>
                      <a:headEnd type="none" w="med" len="med"/>
                      <a:tailEnd type="none" w="med" len="med"/>
                    </a:lnB>
                  </a:tcPr>
                </a:tc>
                <a:tc>
                  <a:txBody>
                    <a:bodyPr/>
                    <a:lstStyle/>
                    <a:p>
                      <a:pPr algn="r" fontAlgn="b"/>
                      <a:r>
                        <a:rPr lang="de-DE" sz="1100">
                          <a:solidFill>
                            <a:srgbClr val="00AE00"/>
                          </a:solidFill>
                          <a:effectLst/>
                        </a:rPr>
                        <a:t>+0,47</a:t>
                      </a:r>
                    </a:p>
                  </a:txBody>
                  <a:tcPr marL="32822" marR="32822" marT="31509" marB="26257" anchor="b">
                    <a:lnL>
                      <a:noFill/>
                    </a:lnL>
                    <a:lnR>
                      <a:noFill/>
                    </a:lnR>
                    <a:lnT w="9525" cap="flat" cmpd="sng" algn="ctr">
                      <a:solidFill>
                        <a:srgbClr val="D0D0D0"/>
                      </a:solidFill>
                      <a:prstDash val="solid"/>
                      <a:round/>
                      <a:headEnd type="none" w="med" len="med"/>
                      <a:tailEnd type="none" w="med" len="med"/>
                    </a:lnT>
                    <a:lnB w="19050" cap="flat" cmpd="sng" algn="ctr">
                      <a:solidFill>
                        <a:srgbClr val="888888"/>
                      </a:solidFill>
                      <a:prstDash val="solid"/>
                      <a:round/>
                      <a:headEnd type="none" w="med" len="med"/>
                      <a:tailEnd type="none" w="med" len="med"/>
                    </a:lnB>
                  </a:tcPr>
                </a:tc>
                <a:tc>
                  <a:txBody>
                    <a:bodyPr/>
                    <a:lstStyle/>
                    <a:p>
                      <a:pPr algn="r" fontAlgn="b"/>
                      <a:r>
                        <a:rPr lang="de-DE" sz="1100" dirty="0">
                          <a:solidFill>
                            <a:srgbClr val="00AE00"/>
                          </a:solidFill>
                          <a:effectLst/>
                        </a:rPr>
                        <a:t>+7,14</a:t>
                      </a:r>
                    </a:p>
                  </a:txBody>
                  <a:tcPr marL="32822" marR="32822" marT="31509" marB="26257" anchor="b">
                    <a:lnL>
                      <a:noFill/>
                    </a:lnL>
                    <a:lnR>
                      <a:noFill/>
                    </a:lnR>
                    <a:lnT w="9525" cap="flat" cmpd="sng" algn="ctr">
                      <a:solidFill>
                        <a:srgbClr val="D0D0D0"/>
                      </a:solidFill>
                      <a:prstDash val="solid"/>
                      <a:round/>
                      <a:headEnd type="none" w="med" len="med"/>
                      <a:tailEnd type="none" w="med" len="med"/>
                    </a:lnT>
                    <a:lnB w="19050" cap="flat" cmpd="sng" algn="ctr">
                      <a:solidFill>
                        <a:srgbClr val="888888"/>
                      </a:solidFill>
                      <a:prstDash val="solid"/>
                      <a:round/>
                      <a:headEnd type="none" w="med" len="med"/>
                      <a:tailEnd type="none" w="med" len="med"/>
                    </a:lnB>
                  </a:tcPr>
                </a:tc>
              </a:tr>
            </a:tbl>
          </a:graphicData>
        </a:graphic>
      </p:graphicFrame>
      <p:sp>
        <p:nvSpPr>
          <p:cNvPr id="5" name="Textfeld 4"/>
          <p:cNvSpPr txBox="1"/>
          <p:nvPr/>
        </p:nvSpPr>
        <p:spPr>
          <a:xfrm>
            <a:off x="6115050" y="6308467"/>
            <a:ext cx="2419350" cy="276999"/>
          </a:xfrm>
          <a:prstGeom prst="rect">
            <a:avLst/>
          </a:prstGeom>
          <a:noFill/>
        </p:spPr>
        <p:txBody>
          <a:bodyPr wrap="square" rtlCol="0">
            <a:spAutoFit/>
          </a:bodyPr>
          <a:lstStyle/>
          <a:p>
            <a:r>
              <a:rPr lang="de-DE" sz="1200" dirty="0" smtClean="0"/>
              <a:t>Stand: September 2016</a:t>
            </a:r>
            <a:endParaRPr lang="de-DE" sz="1200" dirty="0"/>
          </a:p>
        </p:txBody>
      </p:sp>
    </p:spTree>
    <p:extLst>
      <p:ext uri="{BB962C8B-B14F-4D97-AF65-F5344CB8AC3E}">
        <p14:creationId xmlns:p14="http://schemas.microsoft.com/office/powerpoint/2010/main" val="41964371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sz="quarter" idx="1"/>
          </p:nvPr>
        </p:nvSpPr>
        <p:spPr>
          <a:xfrm>
            <a:off x="457200" y="1219200"/>
            <a:ext cx="3762375" cy="4937760"/>
          </a:xfrm>
        </p:spPr>
        <p:txBody>
          <a:bodyPr>
            <a:normAutofit fontScale="85000" lnSpcReduction="20000"/>
          </a:bodyPr>
          <a:lstStyle/>
          <a:p>
            <a:r>
              <a:rPr lang="de-DE" dirty="0"/>
              <a:t>Gartner Magic </a:t>
            </a:r>
            <a:r>
              <a:rPr lang="de-DE" dirty="0" smtClean="0"/>
              <a:t>Quadranten</a:t>
            </a:r>
          </a:p>
          <a:p>
            <a:pPr lvl="1"/>
            <a:r>
              <a:rPr lang="de-DE" dirty="0"/>
              <a:t>Forschungsmethode und ein Visualisierungs-Tool für die Überwachung beziehungsweise Bewertung der Position eines Unternehmens in einem spezifischen Technologie-Markt</a:t>
            </a:r>
            <a:r>
              <a:rPr lang="de-DE" dirty="0" smtClean="0"/>
              <a:t>.</a:t>
            </a:r>
          </a:p>
          <a:p>
            <a:pPr lvl="1"/>
            <a:r>
              <a:rPr lang="de-DE" dirty="0"/>
              <a:t>Gartner ist ein Anbieter, der Marktforschungsergebnisse und Analysen über die Entwicklungen in der IT anbietet.</a:t>
            </a:r>
            <a:endParaRPr lang="de-DE" dirty="0" smtClean="0"/>
          </a:p>
          <a:p>
            <a:pPr lvl="1"/>
            <a:r>
              <a:rPr lang="de-DE" dirty="0" err="1" smtClean="0"/>
              <a:t>Completeness</a:t>
            </a:r>
            <a:r>
              <a:rPr lang="de-DE" dirty="0" smtClean="0"/>
              <a:t> </a:t>
            </a:r>
            <a:r>
              <a:rPr lang="de-DE" dirty="0" err="1" smtClean="0"/>
              <a:t>of</a:t>
            </a:r>
            <a:r>
              <a:rPr lang="de-DE" dirty="0" smtClean="0"/>
              <a:t> </a:t>
            </a:r>
            <a:r>
              <a:rPr lang="de-DE" dirty="0" err="1" smtClean="0"/>
              <a:t>vision</a:t>
            </a:r>
            <a:r>
              <a:rPr lang="de-DE" dirty="0" smtClean="0"/>
              <a:t>: </a:t>
            </a:r>
          </a:p>
          <a:p>
            <a:pPr lvl="2"/>
            <a:r>
              <a:rPr lang="de-DE" dirty="0" smtClean="0"/>
              <a:t>Innovation, Zukunftsfähigkeit</a:t>
            </a:r>
          </a:p>
          <a:p>
            <a:pPr lvl="1"/>
            <a:r>
              <a:rPr lang="de-DE" dirty="0" err="1" smtClean="0"/>
              <a:t>Ability</a:t>
            </a:r>
            <a:r>
              <a:rPr lang="de-DE" dirty="0" smtClean="0"/>
              <a:t> </a:t>
            </a:r>
            <a:r>
              <a:rPr lang="de-DE" dirty="0" err="1" smtClean="0"/>
              <a:t>of</a:t>
            </a:r>
            <a:r>
              <a:rPr lang="de-DE" dirty="0" smtClean="0"/>
              <a:t> </a:t>
            </a:r>
            <a:r>
              <a:rPr lang="de-DE" dirty="0" err="1" smtClean="0"/>
              <a:t>execute</a:t>
            </a:r>
            <a:r>
              <a:rPr lang="de-DE" dirty="0" smtClean="0"/>
              <a:t>:</a:t>
            </a:r>
          </a:p>
          <a:p>
            <a:pPr lvl="2"/>
            <a:r>
              <a:rPr lang="de-DE" dirty="0" smtClean="0"/>
              <a:t>Umsetzung</a:t>
            </a:r>
            <a:endParaRPr lang="de-DE" dirty="0"/>
          </a:p>
        </p:txBody>
      </p:sp>
      <p:pic>
        <p:nvPicPr>
          <p:cNvPr id="10242" name="Picture 2" descr="B:\Users\Michael\ownCloud\Schule\Unterlagen\TFO\5 Klasse\Informatik\01_Datenbanken\890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8612" y="1306647"/>
            <a:ext cx="5005388" cy="482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9111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Neue Trends</a:t>
            </a:r>
            <a:endParaRPr lang="de-DE" dirty="0"/>
          </a:p>
        </p:txBody>
      </p:sp>
      <p:sp>
        <p:nvSpPr>
          <p:cNvPr id="3" name="Inhaltsplatzhalter 2"/>
          <p:cNvSpPr>
            <a:spLocks noGrp="1"/>
          </p:cNvSpPr>
          <p:nvPr>
            <p:ph sz="quarter" idx="1"/>
          </p:nvPr>
        </p:nvSpPr>
        <p:spPr/>
        <p:txBody>
          <a:bodyPr>
            <a:normAutofit fontScale="92500" lnSpcReduction="10000"/>
          </a:bodyPr>
          <a:lstStyle/>
          <a:p>
            <a:r>
              <a:rPr lang="de-DE" dirty="0" err="1" smtClean="0">
                <a:solidFill>
                  <a:srgbClr val="222222"/>
                </a:solidFill>
                <a:latin typeface="Verdana"/>
              </a:rPr>
              <a:t>NoSQL</a:t>
            </a:r>
            <a:endParaRPr lang="de-DE" dirty="0" smtClean="0">
              <a:solidFill>
                <a:srgbClr val="222222"/>
              </a:solidFill>
              <a:latin typeface="Verdana"/>
            </a:endParaRPr>
          </a:p>
          <a:p>
            <a:pPr lvl="1"/>
            <a:r>
              <a:rPr lang="de-DE" dirty="0" smtClean="0">
                <a:solidFill>
                  <a:srgbClr val="222222"/>
                </a:solidFill>
                <a:latin typeface="Verdana"/>
              </a:rPr>
              <a:t>Not </a:t>
            </a:r>
            <a:r>
              <a:rPr lang="de-DE" dirty="0" err="1">
                <a:solidFill>
                  <a:srgbClr val="222222"/>
                </a:solidFill>
                <a:latin typeface="Verdana"/>
              </a:rPr>
              <a:t>only</a:t>
            </a:r>
            <a:r>
              <a:rPr lang="de-DE" dirty="0">
                <a:solidFill>
                  <a:srgbClr val="222222"/>
                </a:solidFill>
                <a:latin typeface="Verdana"/>
              </a:rPr>
              <a:t> </a:t>
            </a:r>
            <a:r>
              <a:rPr lang="de-DE" dirty="0" smtClean="0">
                <a:solidFill>
                  <a:srgbClr val="222222"/>
                </a:solidFill>
                <a:latin typeface="Verdana"/>
              </a:rPr>
              <a:t>SQL</a:t>
            </a:r>
          </a:p>
          <a:p>
            <a:pPr lvl="1"/>
            <a:r>
              <a:rPr lang="de-DE" dirty="0" smtClean="0">
                <a:solidFill>
                  <a:srgbClr val="222222"/>
                </a:solidFill>
                <a:latin typeface="Verdana"/>
              </a:rPr>
              <a:t>Datenbanken</a:t>
            </a:r>
            <a:r>
              <a:rPr lang="de-DE" dirty="0">
                <a:solidFill>
                  <a:srgbClr val="222222"/>
                </a:solidFill>
                <a:latin typeface="Verdana"/>
              </a:rPr>
              <a:t>, die einen nicht-relationalen Ansatz verfolgen und damit mit der langen Geschichte relationaler Datenbanken brechen. </a:t>
            </a:r>
            <a:endParaRPr lang="de-DE" dirty="0" smtClean="0">
              <a:solidFill>
                <a:srgbClr val="222222"/>
              </a:solidFill>
              <a:latin typeface="Verdana"/>
            </a:endParaRPr>
          </a:p>
          <a:p>
            <a:pPr lvl="1"/>
            <a:r>
              <a:rPr lang="de-DE" dirty="0" smtClean="0">
                <a:solidFill>
                  <a:srgbClr val="222222"/>
                </a:solidFill>
                <a:latin typeface="Verdana"/>
              </a:rPr>
              <a:t>Diese </a:t>
            </a:r>
            <a:r>
              <a:rPr lang="de-DE" dirty="0">
                <a:solidFill>
                  <a:srgbClr val="222222"/>
                </a:solidFill>
                <a:latin typeface="Verdana"/>
              </a:rPr>
              <a:t>Datenspeicher benötigen keine festgelegten </a:t>
            </a:r>
            <a:r>
              <a:rPr lang="de-DE" dirty="0" smtClean="0">
                <a:solidFill>
                  <a:srgbClr val="222222"/>
                </a:solidFill>
                <a:latin typeface="Verdana"/>
              </a:rPr>
              <a:t>Tabellenschemata</a:t>
            </a:r>
            <a:endParaRPr lang="de-DE" dirty="0">
              <a:solidFill>
                <a:srgbClr val="222222"/>
              </a:solidFill>
              <a:latin typeface="Verdana"/>
            </a:endParaRPr>
          </a:p>
          <a:p>
            <a:pPr lvl="1"/>
            <a:r>
              <a:rPr lang="de-DE" dirty="0" smtClean="0">
                <a:solidFill>
                  <a:srgbClr val="222222"/>
                </a:solidFill>
                <a:latin typeface="Verdana"/>
              </a:rPr>
              <a:t>Beispiel:</a:t>
            </a:r>
          </a:p>
          <a:p>
            <a:pPr lvl="2"/>
            <a:r>
              <a:rPr lang="de-DE" dirty="0" smtClean="0">
                <a:solidFill>
                  <a:srgbClr val="222222"/>
                </a:solidFill>
                <a:latin typeface="Verdana"/>
              </a:rPr>
              <a:t>Document </a:t>
            </a:r>
            <a:r>
              <a:rPr lang="de-DE" dirty="0">
                <a:solidFill>
                  <a:srgbClr val="222222"/>
                </a:solidFill>
                <a:latin typeface="Verdana"/>
              </a:rPr>
              <a:t>Stores</a:t>
            </a:r>
          </a:p>
          <a:p>
            <a:pPr lvl="3"/>
            <a:r>
              <a:rPr lang="de-DE" dirty="0"/>
              <a:t>schemafreie Organisation der </a:t>
            </a:r>
            <a:r>
              <a:rPr lang="de-DE" dirty="0" smtClean="0"/>
              <a:t>Daten</a:t>
            </a:r>
          </a:p>
          <a:p>
            <a:pPr lvl="3"/>
            <a:r>
              <a:rPr lang="de-DE" dirty="0"/>
              <a:t>Datensätze haben keine einheitliche Struktur, d.h. verschiedene Datensätze können verschiedene Spalten haben.</a:t>
            </a:r>
          </a:p>
          <a:p>
            <a:pPr lvl="3"/>
            <a:r>
              <a:rPr lang="de-DE" dirty="0"/>
              <a:t>Die Typen der Werte einzelner Spalten können pro Datensatz unterschiedlich sein.</a:t>
            </a:r>
          </a:p>
          <a:p>
            <a:pPr lvl="3"/>
            <a:r>
              <a:rPr lang="de-DE" dirty="0"/>
              <a:t>Spalten können mehr als einen Wert haben (Arrays)</a:t>
            </a:r>
          </a:p>
          <a:p>
            <a:pPr lvl="3"/>
            <a:r>
              <a:rPr lang="de-DE" dirty="0"/>
              <a:t>Datensätze können eine verschachtelte Struktur </a:t>
            </a:r>
            <a:r>
              <a:rPr lang="de-DE" dirty="0" smtClean="0"/>
              <a:t>haben</a:t>
            </a:r>
          </a:p>
          <a:p>
            <a:endParaRPr lang="de-DE" dirty="0"/>
          </a:p>
        </p:txBody>
      </p:sp>
    </p:spTree>
    <p:extLst>
      <p:ext uri="{BB962C8B-B14F-4D97-AF65-F5344CB8AC3E}">
        <p14:creationId xmlns:p14="http://schemas.microsoft.com/office/powerpoint/2010/main" val="35176652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Dokumentorientierte Datenbanken</a:t>
            </a:r>
            <a:endParaRPr lang="de-DE" dirty="0"/>
          </a:p>
        </p:txBody>
      </p:sp>
      <p:sp>
        <p:nvSpPr>
          <p:cNvPr id="3" name="Inhaltsplatzhalter 2"/>
          <p:cNvSpPr>
            <a:spLocks noGrp="1"/>
          </p:cNvSpPr>
          <p:nvPr>
            <p:ph sz="quarter" idx="1"/>
          </p:nvPr>
        </p:nvSpPr>
        <p:spPr/>
        <p:txBody>
          <a:bodyPr>
            <a:normAutofit fontScale="92500" lnSpcReduction="20000"/>
          </a:bodyPr>
          <a:lstStyle/>
          <a:p>
            <a:r>
              <a:rPr lang="de-DE" dirty="0" smtClean="0"/>
              <a:t>Datenbank, </a:t>
            </a:r>
            <a:r>
              <a:rPr lang="de-DE" dirty="0"/>
              <a:t>bei der Dokumente die Grundeinheit zur Speicherung der Daten </a:t>
            </a:r>
            <a:r>
              <a:rPr lang="de-DE" dirty="0" smtClean="0"/>
              <a:t>bilden</a:t>
            </a:r>
            <a:endParaRPr lang="de-DE" dirty="0"/>
          </a:p>
          <a:p>
            <a:r>
              <a:rPr lang="de-DE" dirty="0" smtClean="0"/>
              <a:t>Kein festes </a:t>
            </a:r>
            <a:r>
              <a:rPr lang="de-DE" dirty="0"/>
              <a:t>Datenbankschema </a:t>
            </a:r>
            <a:r>
              <a:rPr lang="de-DE" dirty="0" smtClean="0"/>
              <a:t>wie bei relationalen Datenbanken </a:t>
            </a:r>
          </a:p>
          <a:p>
            <a:r>
              <a:rPr lang="de-DE" dirty="0" smtClean="0"/>
              <a:t>Dokumente </a:t>
            </a:r>
            <a:r>
              <a:rPr lang="de-DE" dirty="0"/>
              <a:t>können strukturierte Dateien mit einem Standard-Dateiformat sein </a:t>
            </a:r>
            <a:r>
              <a:rPr lang="de-DE" dirty="0" smtClean="0"/>
              <a:t>(z.B. Textdatei</a:t>
            </a:r>
            <a:r>
              <a:rPr lang="de-DE" dirty="0"/>
              <a:t>), aber auch Binary Large Objects sind </a:t>
            </a:r>
            <a:r>
              <a:rPr lang="de-DE" dirty="0" smtClean="0"/>
              <a:t>möglich </a:t>
            </a:r>
            <a:r>
              <a:rPr lang="de-DE" dirty="0"/>
              <a:t>(wie ein Videofilm im </a:t>
            </a:r>
            <a:r>
              <a:rPr lang="de-DE" dirty="0" err="1" smtClean="0"/>
              <a:t>mpeg</a:t>
            </a:r>
            <a:r>
              <a:rPr lang="de-DE" dirty="0" smtClean="0"/>
              <a:t>-Format)</a:t>
            </a:r>
          </a:p>
          <a:p>
            <a:r>
              <a:rPr lang="de-DE" dirty="0" smtClean="0"/>
              <a:t>Strukturierte </a:t>
            </a:r>
            <a:r>
              <a:rPr lang="de-DE" dirty="0"/>
              <a:t>Dateien mit einem frei festlegbaren Schema bestehen aus einer Reihe von Datenfeldern, die aus je einem Schlüssel-Wert-Paar bestehen </a:t>
            </a:r>
            <a:r>
              <a:rPr lang="de-DE" dirty="0" smtClean="0"/>
              <a:t>können</a:t>
            </a:r>
          </a:p>
          <a:p>
            <a:r>
              <a:rPr lang="de-DE" dirty="0" smtClean="0"/>
              <a:t>Weitere </a:t>
            </a:r>
            <a:r>
              <a:rPr lang="de-DE" dirty="0"/>
              <a:t>Datenformate sind beispielsweise </a:t>
            </a:r>
            <a:r>
              <a:rPr lang="de-DE" dirty="0" smtClean="0"/>
              <a:t>JSON-Objekte oder </a:t>
            </a:r>
            <a:r>
              <a:rPr lang="de-DE" dirty="0"/>
              <a:t>XML-Dokumente </a:t>
            </a:r>
          </a:p>
          <a:p>
            <a:r>
              <a:rPr lang="de-DE" dirty="0"/>
              <a:t>Jedes Dokument innerhalb der Datenbank wird über einen eindeutigen </a:t>
            </a:r>
            <a:r>
              <a:rPr lang="de-DE" dirty="0" err="1"/>
              <a:t>Identifikator</a:t>
            </a:r>
            <a:r>
              <a:rPr lang="de-DE" dirty="0"/>
              <a:t> </a:t>
            </a:r>
            <a:r>
              <a:rPr lang="de-DE" dirty="0" smtClean="0"/>
              <a:t>angesprochen</a:t>
            </a:r>
          </a:p>
          <a:p>
            <a:r>
              <a:rPr lang="de-DE" dirty="0" smtClean="0"/>
              <a:t>Beispiel: </a:t>
            </a:r>
            <a:r>
              <a:rPr lang="de-DE" dirty="0" err="1" smtClean="0"/>
              <a:t>MongoDB</a:t>
            </a:r>
            <a:endParaRPr lang="de-DE" dirty="0"/>
          </a:p>
        </p:txBody>
      </p:sp>
    </p:spTree>
    <p:extLst>
      <p:ext uri="{BB962C8B-B14F-4D97-AF65-F5344CB8AC3E}">
        <p14:creationId xmlns:p14="http://schemas.microsoft.com/office/powerpoint/2010/main" val="2038218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sz="quarter" idx="1"/>
          </p:nvPr>
        </p:nvSpPr>
        <p:spPr/>
        <p:txBody>
          <a:bodyPr/>
          <a:lstStyle/>
          <a:p>
            <a:endParaRPr lang="de-DE" dirty="0"/>
          </a:p>
          <a:p>
            <a:endParaRPr lang="de-DE" dirty="0"/>
          </a:p>
          <a:p>
            <a:endParaRPr lang="de-DE" dirty="0"/>
          </a:p>
          <a:p>
            <a:endParaRPr lang="de-DE" dirty="0"/>
          </a:p>
          <a:p>
            <a:r>
              <a:rPr lang="de-DE" b="1" dirty="0" smtClean="0"/>
              <a:t>RELATIONALE DATENBANKEN</a:t>
            </a:r>
            <a:endParaRPr lang="de-DE" dirty="0"/>
          </a:p>
          <a:p>
            <a:endParaRPr lang="de-DE" dirty="0"/>
          </a:p>
        </p:txBody>
      </p:sp>
    </p:spTree>
    <p:extLst>
      <p:ext uri="{BB962C8B-B14F-4D97-AF65-F5344CB8AC3E}">
        <p14:creationId xmlns:p14="http://schemas.microsoft.com/office/powerpoint/2010/main" val="869994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Relationale Datenbanken</a:t>
            </a:r>
            <a:endParaRPr lang="de-DE" dirty="0"/>
          </a:p>
        </p:txBody>
      </p:sp>
      <p:sp>
        <p:nvSpPr>
          <p:cNvPr id="3" name="Inhaltsplatzhalter 2"/>
          <p:cNvSpPr>
            <a:spLocks noGrp="1"/>
          </p:cNvSpPr>
          <p:nvPr>
            <p:ph sz="quarter" idx="1"/>
          </p:nvPr>
        </p:nvSpPr>
        <p:spPr/>
        <p:txBody>
          <a:bodyPr>
            <a:normAutofit fontScale="92500" lnSpcReduction="10000"/>
          </a:bodyPr>
          <a:lstStyle/>
          <a:p>
            <a:r>
              <a:rPr lang="de-DE" dirty="0" smtClean="0"/>
              <a:t>Eine</a:t>
            </a:r>
            <a:r>
              <a:rPr lang="de-DE" dirty="0"/>
              <a:t> Tabelle </a:t>
            </a:r>
            <a:r>
              <a:rPr lang="de-DE" dirty="0" smtClean="0"/>
              <a:t>ist eine </a:t>
            </a:r>
            <a:r>
              <a:rPr lang="de-DE" dirty="0"/>
              <a:t>besonders einfache und sinnvolle </a:t>
            </a:r>
            <a:r>
              <a:rPr lang="de-DE" dirty="0" smtClean="0"/>
              <a:t>Art, </a:t>
            </a:r>
            <a:r>
              <a:rPr lang="de-DE" dirty="0"/>
              <a:t>Daten </a:t>
            </a:r>
            <a:r>
              <a:rPr lang="de-DE" dirty="0" smtClean="0"/>
              <a:t>darzustellen</a:t>
            </a:r>
          </a:p>
          <a:p>
            <a:r>
              <a:rPr lang="de-DE" dirty="0" smtClean="0"/>
              <a:t>Relationale </a:t>
            </a:r>
            <a:r>
              <a:rPr lang="de-DE" dirty="0"/>
              <a:t>Datenbanken </a:t>
            </a:r>
            <a:r>
              <a:rPr lang="de-DE" dirty="0" smtClean="0"/>
              <a:t>benutzen als </a:t>
            </a:r>
            <a:r>
              <a:rPr lang="de-DE" dirty="0"/>
              <a:t>zentrales Konzept </a:t>
            </a:r>
            <a:r>
              <a:rPr lang="de-DE" dirty="0" smtClean="0"/>
              <a:t>Tabellen</a:t>
            </a:r>
            <a:endParaRPr lang="de-DE" dirty="0"/>
          </a:p>
          <a:p>
            <a:r>
              <a:rPr lang="de-DE" dirty="0"/>
              <a:t>Eine relationale Datenbank ist im einfachsten Fall eine Sammlung von Tabellen.</a:t>
            </a:r>
          </a:p>
          <a:p>
            <a:r>
              <a:rPr lang="de-DE" dirty="0"/>
              <a:t>Eine Datenbanktabelle besteht aus mehreren Elementen:</a:t>
            </a:r>
          </a:p>
          <a:p>
            <a:pPr lvl="1"/>
            <a:r>
              <a:rPr lang="de-DE" dirty="0"/>
              <a:t>einem eindeutigen Namen,</a:t>
            </a:r>
          </a:p>
          <a:p>
            <a:pPr lvl="1"/>
            <a:r>
              <a:rPr lang="de-DE" dirty="0"/>
              <a:t>einer Reihe von eindeutig benannten Spalten (Attribute),</a:t>
            </a:r>
          </a:p>
          <a:p>
            <a:pPr lvl="1"/>
            <a:r>
              <a:rPr lang="de-DE" dirty="0"/>
              <a:t>einem genau definierten Wertebereich (Datentyp) für jedes Attribut (Zahl, Text, Datum, etc.),</a:t>
            </a:r>
          </a:p>
          <a:p>
            <a:pPr lvl="1"/>
            <a:r>
              <a:rPr lang="de-DE" dirty="0"/>
              <a:t>beliebig vielen Zeilen (Datensätze). </a:t>
            </a:r>
            <a:endParaRPr lang="de-DE" dirty="0" smtClean="0"/>
          </a:p>
          <a:p>
            <a:pPr lvl="2"/>
            <a:r>
              <a:rPr lang="de-DE" dirty="0" smtClean="0"/>
              <a:t>Jeder </a:t>
            </a:r>
            <a:r>
              <a:rPr lang="de-DE" dirty="0"/>
              <a:t>Datensatz besitzt Werte in den Attributen.</a:t>
            </a:r>
          </a:p>
          <a:p>
            <a:endParaRPr lang="de-DE" dirty="0"/>
          </a:p>
        </p:txBody>
      </p:sp>
    </p:spTree>
    <p:extLst>
      <p:ext uri="{BB962C8B-B14F-4D97-AF65-F5344CB8AC3E}">
        <p14:creationId xmlns:p14="http://schemas.microsoft.com/office/powerpoint/2010/main" val="13483179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sz="quarter" idx="1"/>
          </p:nvPr>
        </p:nvSpPr>
        <p:spPr/>
        <p:txBody>
          <a:bodyPr>
            <a:normAutofit lnSpcReduction="10000"/>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r>
              <a:rPr lang="de-DE" dirty="0" smtClean="0"/>
              <a:t>Der </a:t>
            </a:r>
            <a:r>
              <a:rPr lang="de-DE" dirty="0"/>
              <a:t>Begriff "relational" kommt von einer mathematischen Betrachtung einer Datenbank in der sog. </a:t>
            </a:r>
            <a:r>
              <a:rPr lang="de-DE" dirty="0" err="1"/>
              <a:t>Relationenalgebra</a:t>
            </a:r>
            <a:r>
              <a:rPr lang="de-DE"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312" y="1671024"/>
            <a:ext cx="7459522" cy="2458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72605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sp>
        <p:nvSpPr>
          <p:cNvPr id="3" name="Inhaltsplatzhalter 2"/>
          <p:cNvSpPr>
            <a:spLocks noGrp="1"/>
          </p:cNvSpPr>
          <p:nvPr>
            <p:ph sz="quarter" idx="1"/>
          </p:nvPr>
        </p:nvSpPr>
        <p:spPr/>
        <p:txBody>
          <a:bodyPr/>
          <a:lstStyle/>
          <a:p>
            <a:endParaRPr lang="de-DE" dirty="0" smtClean="0"/>
          </a:p>
          <a:p>
            <a:endParaRPr lang="de-DE" dirty="0"/>
          </a:p>
          <a:p>
            <a:endParaRPr lang="de-DE" dirty="0" smtClean="0"/>
          </a:p>
          <a:p>
            <a:endParaRPr lang="de-DE" dirty="0"/>
          </a:p>
          <a:p>
            <a:r>
              <a:rPr lang="de-DE" b="1" dirty="0"/>
              <a:t>Datenbankentwurf </a:t>
            </a:r>
            <a:r>
              <a:rPr lang="de-DE" b="1" dirty="0" smtClean="0"/>
              <a:t>mittels Entity-</a:t>
            </a:r>
            <a:r>
              <a:rPr lang="de-DE" b="1" dirty="0" err="1" smtClean="0"/>
              <a:t>Relationship</a:t>
            </a:r>
            <a:r>
              <a:rPr lang="de-DE" b="1" dirty="0" smtClean="0"/>
              <a:t> </a:t>
            </a:r>
            <a:r>
              <a:rPr lang="de-DE" b="1" dirty="0"/>
              <a:t>- Modell (ERM)</a:t>
            </a:r>
            <a:endParaRPr lang="de-DE" dirty="0"/>
          </a:p>
        </p:txBody>
      </p:sp>
    </p:spTree>
    <p:extLst>
      <p:ext uri="{BB962C8B-B14F-4D97-AF65-F5344CB8AC3E}">
        <p14:creationId xmlns:p14="http://schemas.microsoft.com/office/powerpoint/2010/main" val="1144856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sz="quarter" idx="1"/>
          </p:nvPr>
        </p:nvSpPr>
        <p:spPr/>
        <p:txBody>
          <a:bodyPr>
            <a:normAutofit fontScale="70000" lnSpcReduction="20000"/>
          </a:bodyPr>
          <a:lstStyle/>
          <a:p>
            <a:pPr marL="541338" lvl="1" indent="-268288">
              <a:buFont typeface="+mj-lt"/>
              <a:buAutoNum type="arabicPeriod" startAt="3"/>
            </a:pPr>
            <a:r>
              <a:rPr lang="de-DE" sz="2900" dirty="0">
                <a:solidFill>
                  <a:schemeClr val="tx2"/>
                </a:solidFill>
              </a:rPr>
              <a:t>Zwei Änderungen auf zwei Dateien nur gemeinsam oder </a:t>
            </a:r>
            <a:r>
              <a:rPr lang="de-DE" sz="2900" dirty="0"/>
              <a:t>gar </a:t>
            </a:r>
            <a:r>
              <a:rPr lang="de-DE" sz="2900" dirty="0" smtClean="0"/>
              <a:t>nicht </a:t>
            </a:r>
            <a:r>
              <a:rPr lang="de-DE" sz="2900" dirty="0" smtClean="0">
                <a:solidFill>
                  <a:schemeClr val="tx2"/>
                </a:solidFill>
              </a:rPr>
              <a:t>für </a:t>
            </a:r>
            <a:r>
              <a:rPr lang="de-DE" sz="2900" dirty="0">
                <a:solidFill>
                  <a:schemeClr val="tx2"/>
                </a:solidFill>
              </a:rPr>
              <a:t>andere sichtbar sein sollen.</a:t>
            </a:r>
          </a:p>
          <a:p>
            <a:pPr lvl="2"/>
            <a:r>
              <a:rPr lang="de-DE" dirty="0" smtClean="0"/>
              <a:t>z.B</a:t>
            </a:r>
            <a:r>
              <a:rPr lang="de-DE" dirty="0"/>
              <a:t>. Überweisung = Abbuchung + Gutschrift (Saldo </a:t>
            </a:r>
            <a:r>
              <a:rPr lang="de-DE" dirty="0" smtClean="0"/>
              <a:t>muss </a:t>
            </a:r>
            <a:r>
              <a:rPr lang="de-DE" dirty="0"/>
              <a:t>stimmen)</a:t>
            </a:r>
          </a:p>
          <a:p>
            <a:pPr marL="868680" lvl="3" indent="0">
              <a:buNone/>
            </a:pPr>
            <a:r>
              <a:rPr lang="de-DE" b="1" dirty="0" smtClean="0"/>
              <a:t>	</a:t>
            </a:r>
            <a:r>
              <a:rPr lang="de-DE" sz="2400" dirty="0"/>
              <a:t>(Stichwort: Transaktion)</a:t>
            </a:r>
          </a:p>
          <a:p>
            <a:pPr marL="538163" lvl="1" indent="-271463">
              <a:buFont typeface="+mj-lt"/>
              <a:buAutoNum type="arabicPeriod" startAt="3"/>
            </a:pPr>
            <a:r>
              <a:rPr lang="de-DE" sz="2900" dirty="0"/>
              <a:t>Rücksetzen nach Systemabsturz</a:t>
            </a:r>
          </a:p>
          <a:p>
            <a:pPr lvl="2"/>
            <a:r>
              <a:rPr lang="de-DE" dirty="0"/>
              <a:t>Daten auf Datei: letzte Sicherung (ca. 1 x pro Tag </a:t>
            </a:r>
            <a:r>
              <a:rPr lang="de-DE" dirty="0" smtClean="0"/>
              <a:t>erstellt) wiedereinlesen, alles </a:t>
            </a:r>
            <a:r>
              <a:rPr lang="de-DE" dirty="0"/>
              <a:t>andere nochmal machen!</a:t>
            </a:r>
          </a:p>
          <a:p>
            <a:pPr lvl="2"/>
            <a:r>
              <a:rPr lang="de-DE" dirty="0"/>
              <a:t>Bei Bankanwendung indiskutabel!</a:t>
            </a:r>
          </a:p>
          <a:p>
            <a:pPr lvl="2"/>
            <a:r>
              <a:rPr lang="de-DE" dirty="0"/>
              <a:t>Korrektes Rücksetzen direkt auf Situation vor Absturz nötig!</a:t>
            </a:r>
          </a:p>
          <a:p>
            <a:pPr marL="594360" lvl="2" indent="0">
              <a:buNone/>
            </a:pPr>
            <a:r>
              <a:rPr lang="de-DE" sz="1900" dirty="0" smtClean="0"/>
              <a:t>	</a:t>
            </a:r>
            <a:r>
              <a:rPr lang="de-DE" sz="2500" dirty="0"/>
              <a:t>(Stichwort: Recovery)</a:t>
            </a:r>
          </a:p>
          <a:p>
            <a:pPr marL="538163" lvl="1" indent="-271463">
              <a:buFont typeface="+mj-lt"/>
              <a:buAutoNum type="arabicPeriod" startAt="3"/>
            </a:pPr>
            <a:r>
              <a:rPr lang="de-DE" sz="2800" dirty="0"/>
              <a:t>Datenschutz (z.B.: Sekretärin darf nur Adressen sehen, nicht Spalte mit </a:t>
            </a:r>
            <a:r>
              <a:rPr lang="de-DE" sz="2800" dirty="0" smtClean="0"/>
              <a:t>Einkommen)</a:t>
            </a:r>
            <a:endParaRPr lang="de-DE" sz="2800" dirty="0"/>
          </a:p>
          <a:p>
            <a:pPr lvl="2"/>
            <a:r>
              <a:rPr lang="de-DE" dirty="0"/>
              <a:t>Bei Dateien nur eingeschränkter Lesezugriff auf die ganze </a:t>
            </a:r>
            <a:r>
              <a:rPr lang="de-DE" dirty="0" smtClean="0"/>
              <a:t>Datei möglich</a:t>
            </a:r>
            <a:r>
              <a:rPr lang="de-DE" dirty="0"/>
              <a:t>, nicht auch auf einzelne </a:t>
            </a:r>
            <a:r>
              <a:rPr lang="de-DE" dirty="0" smtClean="0"/>
              <a:t>Datensätze.</a:t>
            </a:r>
          </a:p>
          <a:p>
            <a:pPr marL="594360" lvl="2" indent="0">
              <a:buNone/>
            </a:pPr>
            <a:r>
              <a:rPr lang="de-DE" b="1" dirty="0"/>
              <a:t>	</a:t>
            </a:r>
            <a:r>
              <a:rPr lang="de-DE" sz="2500" dirty="0"/>
              <a:t>(Stichwort: Views)</a:t>
            </a:r>
          </a:p>
          <a:p>
            <a:r>
              <a:rPr lang="de-DE" dirty="0"/>
              <a:t>und vieles mehr</a:t>
            </a:r>
            <a:r>
              <a:rPr lang="de-DE" dirty="0" smtClean="0"/>
              <a:t>.</a:t>
            </a:r>
          </a:p>
          <a:p>
            <a:endParaRPr lang="de-DE" dirty="0"/>
          </a:p>
          <a:p>
            <a:r>
              <a:rPr lang="de-DE" dirty="0" smtClean="0"/>
              <a:t>Lösung: Einsatz von Datenbanksystemen</a:t>
            </a:r>
            <a:endParaRPr lang="de-DE" dirty="0"/>
          </a:p>
        </p:txBody>
      </p:sp>
    </p:spTree>
    <p:extLst>
      <p:ext uri="{BB962C8B-B14F-4D97-AF65-F5344CB8AC3E}">
        <p14:creationId xmlns:p14="http://schemas.microsoft.com/office/powerpoint/2010/main" val="32717518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Entity-</a:t>
            </a:r>
            <a:r>
              <a:rPr lang="de-DE" dirty="0" err="1" smtClean="0"/>
              <a:t>Relationship</a:t>
            </a:r>
            <a:r>
              <a:rPr lang="de-DE" dirty="0" smtClean="0"/>
              <a:t> - Modell</a:t>
            </a:r>
            <a:endParaRPr lang="de-DE" dirty="0"/>
          </a:p>
        </p:txBody>
      </p:sp>
      <p:sp>
        <p:nvSpPr>
          <p:cNvPr id="3" name="Inhaltsplatzhalter 2"/>
          <p:cNvSpPr>
            <a:spLocks noGrp="1"/>
          </p:cNvSpPr>
          <p:nvPr>
            <p:ph sz="quarter" idx="1"/>
          </p:nvPr>
        </p:nvSpPr>
        <p:spPr/>
        <p:txBody>
          <a:bodyPr/>
          <a:lstStyle/>
          <a:p>
            <a:r>
              <a:rPr lang="de-DE" dirty="0" smtClean="0"/>
              <a:t>Grundidee</a:t>
            </a:r>
          </a:p>
          <a:p>
            <a:pPr lvl="1"/>
            <a:r>
              <a:rPr lang="de-DE" dirty="0" smtClean="0"/>
              <a:t>Reale </a:t>
            </a:r>
            <a:r>
              <a:rPr lang="de-DE" dirty="0"/>
              <a:t>Welt </a:t>
            </a:r>
            <a:r>
              <a:rPr lang="de-DE" dirty="0" smtClean="0"/>
              <a:t>lässt </a:t>
            </a:r>
            <a:r>
              <a:rPr lang="de-DE" dirty="0"/>
              <a:t>sich durch Objekte und </a:t>
            </a:r>
            <a:r>
              <a:rPr lang="de-DE" dirty="0" smtClean="0"/>
              <a:t>Beziehungen zwischen </a:t>
            </a:r>
            <a:r>
              <a:rPr lang="de-DE" dirty="0"/>
              <a:t>Objekten beschreiben.</a:t>
            </a:r>
          </a:p>
          <a:p>
            <a:pPr lvl="1"/>
            <a:r>
              <a:rPr lang="de-DE" dirty="0"/>
              <a:t>Objekte: </a:t>
            </a:r>
            <a:r>
              <a:rPr lang="de-DE" dirty="0" err="1" smtClean="0"/>
              <a:t>Entities</a:t>
            </a:r>
            <a:endParaRPr lang="de-DE" dirty="0"/>
          </a:p>
          <a:p>
            <a:pPr lvl="1"/>
            <a:r>
              <a:rPr lang="de-DE" dirty="0"/>
              <a:t>Beziehungen: </a:t>
            </a:r>
            <a:r>
              <a:rPr lang="de-DE" dirty="0" err="1"/>
              <a:t>Relationships</a:t>
            </a:r>
            <a:endParaRPr lang="de-DE" dirty="0"/>
          </a:p>
        </p:txBody>
      </p:sp>
    </p:spTree>
    <p:extLst>
      <p:ext uri="{BB962C8B-B14F-4D97-AF65-F5344CB8AC3E}">
        <p14:creationId xmlns:p14="http://schemas.microsoft.com/office/powerpoint/2010/main" val="21104792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Entities</a:t>
            </a:r>
            <a:endParaRPr lang="de-DE" dirty="0"/>
          </a:p>
        </p:txBody>
      </p:sp>
      <p:sp>
        <p:nvSpPr>
          <p:cNvPr id="3" name="Inhaltsplatzhalter 2"/>
          <p:cNvSpPr>
            <a:spLocks noGrp="1"/>
          </p:cNvSpPr>
          <p:nvPr>
            <p:ph sz="quarter" idx="1"/>
          </p:nvPr>
        </p:nvSpPr>
        <p:spPr>
          <a:xfrm>
            <a:off x="457200" y="1219199"/>
            <a:ext cx="8229600" cy="2581275"/>
          </a:xfrm>
        </p:spPr>
        <p:txBody>
          <a:bodyPr>
            <a:normAutofit fontScale="92500" lnSpcReduction="10000"/>
          </a:bodyPr>
          <a:lstStyle/>
          <a:p>
            <a:r>
              <a:rPr lang="de-DE" dirty="0" smtClean="0"/>
              <a:t>Eine </a:t>
            </a:r>
            <a:r>
              <a:rPr lang="de-DE" dirty="0"/>
              <a:t>Entity ist ein existierendes Objekt, das von anderen </a:t>
            </a:r>
            <a:r>
              <a:rPr lang="de-DE" dirty="0" smtClean="0"/>
              <a:t>Objekten bezüglich </a:t>
            </a:r>
            <a:r>
              <a:rPr lang="de-DE" dirty="0"/>
              <a:t>seiner Rolle unterscheidbar ist.</a:t>
            </a:r>
          </a:p>
          <a:p>
            <a:endParaRPr lang="de-DE" dirty="0" smtClean="0"/>
          </a:p>
          <a:p>
            <a:r>
              <a:rPr lang="de-DE" b="1" dirty="0"/>
              <a:t>E</a:t>
            </a:r>
            <a:r>
              <a:rPr lang="de-DE" b="1" dirty="0" smtClean="0"/>
              <a:t>ntity-Typ </a:t>
            </a:r>
            <a:r>
              <a:rPr lang="de-DE" b="1" dirty="0"/>
              <a:t>(Entity-Set)</a:t>
            </a:r>
          </a:p>
          <a:p>
            <a:pPr lvl="1"/>
            <a:r>
              <a:rPr lang="de-DE" dirty="0"/>
              <a:t>Ein </a:t>
            </a:r>
            <a:r>
              <a:rPr lang="de-DE" dirty="0" smtClean="0"/>
              <a:t>Entity-Typ </a:t>
            </a:r>
            <a:r>
              <a:rPr lang="de-DE" dirty="0"/>
              <a:t>ist eine Menge an </a:t>
            </a:r>
            <a:r>
              <a:rPr lang="de-DE" dirty="0" smtClean="0"/>
              <a:t>ähnlichen </a:t>
            </a:r>
            <a:r>
              <a:rPr lang="de-DE" dirty="0" err="1" smtClean="0"/>
              <a:t>Entities</a:t>
            </a:r>
            <a:r>
              <a:rPr lang="de-DE" dirty="0"/>
              <a:t>.</a:t>
            </a:r>
          </a:p>
          <a:p>
            <a:pPr lvl="1"/>
            <a:r>
              <a:rPr lang="de-DE" dirty="0" smtClean="0"/>
              <a:t>Entity-Typen </a:t>
            </a:r>
            <a:r>
              <a:rPr lang="de-DE" dirty="0"/>
              <a:t>müssen nicht disjunkt sein (jeder </a:t>
            </a:r>
            <a:r>
              <a:rPr lang="de-DE" dirty="0" smtClean="0"/>
              <a:t>spielt verschiede </a:t>
            </a:r>
            <a:r>
              <a:rPr lang="de-DE" dirty="0"/>
              <a:t>Rollen, z.B. Bankangestellter ist i.a. </a:t>
            </a:r>
            <a:r>
              <a:rPr lang="de-DE" dirty="0" smtClean="0"/>
              <a:t>auch Bankkunde)</a:t>
            </a:r>
          </a:p>
          <a:p>
            <a:pPr lvl="1"/>
            <a:endParaRPr lang="de-DE" dirty="0"/>
          </a:p>
          <a:p>
            <a:endParaRPr lang="de-DE" dirty="0"/>
          </a:p>
        </p:txBody>
      </p:sp>
    </p:spTree>
    <p:extLst>
      <p:ext uri="{BB962C8B-B14F-4D97-AF65-F5344CB8AC3E}">
        <p14:creationId xmlns:p14="http://schemas.microsoft.com/office/powerpoint/2010/main" val="12024598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Attribute und Schlüssel</a:t>
            </a:r>
            <a:r>
              <a:rPr lang="de-DE" dirty="0" smtClean="0"/>
              <a:t>:</a:t>
            </a:r>
            <a:endParaRPr lang="de-DE" dirty="0"/>
          </a:p>
        </p:txBody>
      </p:sp>
      <p:sp>
        <p:nvSpPr>
          <p:cNvPr id="3" name="Inhaltsplatzhalter 2"/>
          <p:cNvSpPr>
            <a:spLocks noGrp="1"/>
          </p:cNvSpPr>
          <p:nvPr>
            <p:ph sz="quarter" idx="1"/>
          </p:nvPr>
        </p:nvSpPr>
        <p:spPr/>
        <p:txBody>
          <a:bodyPr/>
          <a:lstStyle/>
          <a:p>
            <a:endParaRPr lang="de-DE" dirty="0"/>
          </a:p>
        </p:txBody>
      </p:sp>
      <p:graphicFrame>
        <p:nvGraphicFramePr>
          <p:cNvPr id="4" name="Tabelle 3"/>
          <p:cNvGraphicFramePr>
            <a:graphicFrameLocks noGrp="1"/>
          </p:cNvGraphicFramePr>
          <p:nvPr>
            <p:extLst>
              <p:ext uri="{D42A27DB-BD31-4B8C-83A1-F6EECF244321}">
                <p14:modId xmlns:p14="http://schemas.microsoft.com/office/powerpoint/2010/main" val="2602087695"/>
              </p:ext>
            </p:extLst>
          </p:nvPr>
        </p:nvGraphicFramePr>
        <p:xfrm>
          <a:off x="857250" y="1103631"/>
          <a:ext cx="7781925" cy="5547360"/>
        </p:xfrm>
        <a:graphic>
          <a:graphicData uri="http://schemas.openxmlformats.org/drawingml/2006/table">
            <a:tbl>
              <a:tblPr firstRow="1" bandRow="1">
                <a:tableStyleId>{5C22544A-7EE6-4342-B048-85BDC9FD1C3A}</a:tableStyleId>
              </a:tblPr>
              <a:tblGrid>
                <a:gridCol w="4476750"/>
                <a:gridCol w="3305175"/>
              </a:tblGrid>
              <a:tr h="240527">
                <a:tc>
                  <a:txBody>
                    <a:bodyPr/>
                    <a:lstStyle/>
                    <a:p>
                      <a:r>
                        <a:rPr lang="de-DE" sz="1400" dirty="0" smtClean="0"/>
                        <a:t>Definition</a:t>
                      </a:r>
                      <a:endParaRPr lang="de-DE" sz="1400" dirty="0"/>
                    </a:p>
                  </a:txBody>
                  <a:tcPr/>
                </a:tc>
                <a:tc>
                  <a:txBody>
                    <a:bodyPr/>
                    <a:lstStyle/>
                    <a:p>
                      <a:r>
                        <a:rPr lang="de-DE" sz="1400" dirty="0" smtClean="0"/>
                        <a:t>Beispiel</a:t>
                      </a:r>
                      <a:endParaRPr lang="de-DE" sz="1400" dirty="0"/>
                    </a:p>
                  </a:txBody>
                  <a:tcPr/>
                </a:tc>
              </a:tr>
              <a:tr h="577264">
                <a:tc>
                  <a:txBody>
                    <a:bodyPr/>
                    <a:lstStyle/>
                    <a:p>
                      <a:r>
                        <a:rPr kumimoji="0" lang="de-DE" sz="1400" b="0" i="0" u="none" strike="noStrike" kern="1200" baseline="0" dirty="0" smtClean="0">
                          <a:solidFill>
                            <a:schemeClr val="tx1"/>
                          </a:solidFill>
                          <a:latin typeface="+mn-lt"/>
                          <a:ea typeface="+mn-ea"/>
                          <a:cs typeface="+mn-cs"/>
                        </a:rPr>
                        <a:t>Entity im Entity-Set besitzen</a:t>
                      </a:r>
                    </a:p>
                    <a:p>
                      <a:r>
                        <a:rPr kumimoji="0" lang="de-DE" sz="1400" b="1" i="1" u="none" strike="noStrike" kern="1200" baseline="0" dirty="0" smtClean="0">
                          <a:solidFill>
                            <a:schemeClr val="tx1"/>
                          </a:solidFill>
                          <a:latin typeface="+mn-lt"/>
                          <a:ea typeface="+mn-ea"/>
                          <a:cs typeface="+mn-cs"/>
                        </a:rPr>
                        <a:t>Attribute</a:t>
                      </a:r>
                    </a:p>
                    <a:p>
                      <a:r>
                        <a:rPr kumimoji="0" lang="de-DE" sz="1400" b="1" i="1" u="none" strike="noStrike" kern="1200" baseline="0" dirty="0" smtClean="0">
                          <a:solidFill>
                            <a:schemeClr val="tx1"/>
                          </a:solidFill>
                          <a:latin typeface="+mn-lt"/>
                          <a:ea typeface="+mn-ea"/>
                          <a:cs typeface="+mn-cs"/>
                        </a:rPr>
                        <a:t>     </a:t>
                      </a:r>
                      <a:r>
                        <a:rPr kumimoji="0" lang="de-DE" sz="1400" b="1" i="1" u="none" strike="noStrike" kern="1200" baseline="0" dirty="0" smtClean="0">
                          <a:solidFill>
                            <a:schemeClr val="tx1"/>
                          </a:solidFill>
                          <a:latin typeface="Calibri"/>
                          <a:ea typeface="+mn-ea"/>
                          <a:cs typeface="+mn-cs"/>
                        </a:rPr>
                        <a:t>→ dürfen keine Mengen sein</a:t>
                      </a:r>
                      <a:endParaRPr kumimoji="0" lang="de-DE" sz="1400" b="1" i="1" u="none" strike="noStrike" kern="1200" baseline="0" dirty="0" smtClean="0">
                        <a:solidFill>
                          <a:schemeClr val="tx1"/>
                        </a:solidFill>
                        <a:latin typeface="+mn-lt"/>
                        <a:ea typeface="+mn-ea"/>
                        <a:cs typeface="+mn-cs"/>
                      </a:endParaRPr>
                    </a:p>
                  </a:txBody>
                  <a:tcPr/>
                </a:tc>
                <a:tc>
                  <a:txBody>
                    <a:bodyPr/>
                    <a:lstStyle/>
                    <a:p>
                      <a:r>
                        <a:rPr kumimoji="0" lang="de-DE" sz="1400" b="0" i="0" u="none" strike="noStrike" kern="1200" baseline="0" dirty="0" smtClean="0">
                          <a:solidFill>
                            <a:schemeClr val="tx1"/>
                          </a:solidFill>
                          <a:latin typeface="+mn-lt"/>
                          <a:ea typeface="+mn-ea"/>
                          <a:cs typeface="+mn-cs"/>
                        </a:rPr>
                        <a:t>Entity: “John Smith”</a:t>
                      </a:r>
                    </a:p>
                    <a:p>
                      <a:r>
                        <a:rPr kumimoji="0" lang="de-DE" sz="1400" b="0" i="0" u="none" strike="noStrike" kern="1200" baseline="0" dirty="0" smtClean="0">
                          <a:solidFill>
                            <a:schemeClr val="tx1"/>
                          </a:solidFill>
                          <a:latin typeface="+mn-lt"/>
                          <a:ea typeface="+mn-ea"/>
                          <a:cs typeface="+mn-cs"/>
                        </a:rPr>
                        <a:t>Entity-Typ: Angestellter</a:t>
                      </a:r>
                    </a:p>
                    <a:p>
                      <a:r>
                        <a:rPr kumimoji="0" lang="de-DE" sz="1400" b="0" i="0" u="none" strike="noStrike" kern="1200" baseline="0" dirty="0" smtClean="0">
                          <a:solidFill>
                            <a:schemeClr val="tx1"/>
                          </a:solidFill>
                          <a:latin typeface="+mn-lt"/>
                          <a:ea typeface="+mn-ea"/>
                          <a:cs typeface="+mn-cs"/>
                        </a:rPr>
                        <a:t>Attribute: </a:t>
                      </a:r>
                      <a:r>
                        <a:rPr kumimoji="0" lang="de-DE" sz="1400" b="0" i="0" u="none" strike="noStrike" kern="1200" baseline="0" dirty="0" err="1" smtClean="0">
                          <a:solidFill>
                            <a:schemeClr val="tx1"/>
                          </a:solidFill>
                          <a:latin typeface="+mn-lt"/>
                          <a:ea typeface="+mn-ea"/>
                          <a:cs typeface="+mn-cs"/>
                        </a:rPr>
                        <a:t>Geb.datum</a:t>
                      </a:r>
                      <a:r>
                        <a:rPr kumimoji="0" lang="de-DE" sz="1400" b="0" i="0" u="none" strike="noStrike" kern="1200" baseline="0" dirty="0" smtClean="0">
                          <a:solidFill>
                            <a:schemeClr val="tx1"/>
                          </a:solidFill>
                          <a:latin typeface="+mn-lt"/>
                          <a:ea typeface="+mn-ea"/>
                          <a:cs typeface="+mn-cs"/>
                        </a:rPr>
                        <a:t>, Name, Alter</a:t>
                      </a:r>
                    </a:p>
                  </a:txBody>
                  <a:tcPr/>
                </a:tc>
              </a:tr>
              <a:tr h="408895">
                <a:tc>
                  <a:txBody>
                    <a:bodyPr/>
                    <a:lstStyle/>
                    <a:p>
                      <a:r>
                        <a:rPr kumimoji="0" lang="de-DE" sz="1400" b="0" i="0" u="none" strike="noStrike" kern="1200" baseline="0" dirty="0" smtClean="0">
                          <a:solidFill>
                            <a:schemeClr val="tx1"/>
                          </a:solidFill>
                          <a:latin typeface="+mn-lt"/>
                          <a:ea typeface="+mn-ea"/>
                          <a:cs typeface="+mn-cs"/>
                        </a:rPr>
                        <a:t>Jedes Attribut besitzt einen Wertebereich,</a:t>
                      </a:r>
                    </a:p>
                    <a:p>
                      <a:r>
                        <a:rPr kumimoji="0" lang="de-DE" sz="1400" b="0" i="0" u="none" strike="noStrike" kern="1200" baseline="0" dirty="0" smtClean="0">
                          <a:solidFill>
                            <a:schemeClr val="tx1"/>
                          </a:solidFill>
                          <a:latin typeface="+mn-lt"/>
                          <a:ea typeface="+mn-ea"/>
                          <a:cs typeface="+mn-cs"/>
                        </a:rPr>
                        <a:t>die </a:t>
                      </a:r>
                      <a:r>
                        <a:rPr kumimoji="0" lang="de-DE" sz="1400" b="1" i="1" u="none" strike="noStrike" kern="1200" baseline="0" dirty="0" smtClean="0">
                          <a:solidFill>
                            <a:schemeClr val="tx1"/>
                          </a:solidFill>
                          <a:latin typeface="+mn-lt"/>
                          <a:ea typeface="+mn-ea"/>
                          <a:cs typeface="+mn-cs"/>
                        </a:rPr>
                        <a:t>Domäne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baseline="0" dirty="0" smtClean="0">
                          <a:solidFill>
                            <a:schemeClr val="tx1"/>
                          </a:solidFill>
                          <a:latin typeface="+mn-lt"/>
                          <a:ea typeface="+mn-ea"/>
                          <a:cs typeface="+mn-cs"/>
                        </a:rPr>
                        <a:t>Domäne Alter: 15 &lt; Alter &lt; 63</a:t>
                      </a:r>
                    </a:p>
                  </a:txBody>
                  <a:tcPr/>
                </a:tc>
              </a:tr>
              <a:tr h="665001">
                <a:tc>
                  <a:txBody>
                    <a:bodyPr/>
                    <a:lstStyle/>
                    <a:p>
                      <a:r>
                        <a:rPr kumimoji="0" lang="de-DE" sz="1400" b="0" i="0" u="none" strike="noStrike" kern="1200" baseline="0" dirty="0" smtClean="0">
                          <a:solidFill>
                            <a:schemeClr val="tx1"/>
                          </a:solidFill>
                          <a:latin typeface="+mn-lt"/>
                          <a:ea typeface="+mn-ea"/>
                          <a:cs typeface="+mn-cs"/>
                        </a:rPr>
                        <a:t>Jede Entity muss im Entity- Set eindeutig durch seine Attribute identifizierbar sein.</a:t>
                      </a:r>
                    </a:p>
                    <a:p>
                      <a:r>
                        <a:rPr kumimoji="0" lang="de-DE" sz="1400" b="1" i="1" u="none" strike="noStrike" kern="1200" baseline="0" dirty="0" smtClean="0">
                          <a:solidFill>
                            <a:schemeClr val="tx1"/>
                          </a:solidFill>
                          <a:latin typeface="+mn-lt"/>
                          <a:ea typeface="+mn-ea"/>
                          <a:cs typeface="+mn-cs"/>
                        </a:rPr>
                        <a:t>Werteidentität</a:t>
                      </a:r>
                      <a:endParaRPr kumimoji="0" lang="de-DE" sz="1400" b="0" i="0"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baseline="0" dirty="0" smtClean="0">
                          <a:solidFill>
                            <a:schemeClr val="tx1"/>
                          </a:solidFill>
                          <a:latin typeface="+mn-lt"/>
                          <a:ea typeface="+mn-ea"/>
                          <a:cs typeface="+mn-cs"/>
                        </a:rPr>
                        <a:t>zusätzliches Attribut: </a:t>
                      </a:r>
                      <a:r>
                        <a:rPr kumimoji="0" lang="de-DE" sz="1400" b="0" i="0" u="none" strike="noStrike" kern="1200" baseline="0" dirty="0" err="1" smtClean="0">
                          <a:solidFill>
                            <a:schemeClr val="tx1"/>
                          </a:solidFill>
                          <a:latin typeface="+mn-lt"/>
                          <a:ea typeface="+mn-ea"/>
                          <a:cs typeface="+mn-cs"/>
                        </a:rPr>
                        <a:t>Angest</a:t>
                      </a:r>
                      <a:r>
                        <a:rPr kumimoji="0" lang="de-DE" sz="1400" b="0" i="0" u="none" strike="noStrike" kern="1200" baseline="0" dirty="0" smtClean="0">
                          <a:solidFill>
                            <a:schemeClr val="tx1"/>
                          </a:solidFill>
                          <a:latin typeface="+mn-lt"/>
                          <a:ea typeface="+mn-ea"/>
                          <a:cs typeface="+mn-cs"/>
                        </a:rPr>
                        <a:t>#</a:t>
                      </a:r>
                      <a:endParaRPr lang="de-DE" sz="1400" dirty="0" smtClean="0">
                        <a:solidFill>
                          <a:schemeClr val="tx1"/>
                        </a:solidFill>
                      </a:endParaRPr>
                    </a:p>
                  </a:txBody>
                  <a:tcPr/>
                </a:tc>
              </a:tr>
              <a:tr h="914001">
                <a:tc>
                  <a:txBody>
                    <a:bodyPr/>
                    <a:lstStyle/>
                    <a:p>
                      <a:r>
                        <a:rPr kumimoji="0" lang="de-DE" sz="1400" b="0" i="0" u="none" strike="noStrike" kern="1200" baseline="0" dirty="0" smtClean="0">
                          <a:solidFill>
                            <a:schemeClr val="tx1"/>
                          </a:solidFill>
                          <a:latin typeface="+mn-lt"/>
                          <a:ea typeface="+mn-ea"/>
                          <a:cs typeface="+mn-cs"/>
                        </a:rPr>
                        <a:t>Jede Teilmenge der Attributmenge,</a:t>
                      </a:r>
                    </a:p>
                    <a:p>
                      <a:r>
                        <a:rPr kumimoji="0" lang="de-DE" sz="1400" b="0" i="0" u="none" strike="noStrike" kern="1200" baseline="0" dirty="0" smtClean="0">
                          <a:solidFill>
                            <a:schemeClr val="tx1"/>
                          </a:solidFill>
                          <a:latin typeface="+mn-lt"/>
                          <a:ea typeface="+mn-ea"/>
                          <a:cs typeface="+mn-cs"/>
                        </a:rPr>
                        <a:t>die die Elemente eindeutig</a:t>
                      </a:r>
                    </a:p>
                    <a:p>
                      <a:r>
                        <a:rPr kumimoji="0" lang="de-DE" sz="1400" b="0" i="0" u="none" strike="noStrike" kern="1200" baseline="0" dirty="0" smtClean="0">
                          <a:solidFill>
                            <a:schemeClr val="tx1"/>
                          </a:solidFill>
                          <a:latin typeface="+mn-lt"/>
                          <a:ea typeface="+mn-ea"/>
                          <a:cs typeface="+mn-cs"/>
                        </a:rPr>
                        <a:t>identifiziert heißt</a:t>
                      </a:r>
                    </a:p>
                    <a:p>
                      <a:r>
                        <a:rPr kumimoji="0" lang="de-DE" sz="1400" b="1" i="1" u="none" strike="noStrike" kern="1200" baseline="0" dirty="0" smtClean="0">
                          <a:solidFill>
                            <a:schemeClr val="tx1"/>
                          </a:solidFill>
                          <a:latin typeface="+mn-lt"/>
                          <a:ea typeface="+mn-ea"/>
                          <a:cs typeface="+mn-cs"/>
                        </a:rPr>
                        <a:t>Schlüssel </a:t>
                      </a:r>
                      <a:r>
                        <a:rPr kumimoji="0" lang="de-DE" sz="1400" b="0" i="1" u="none" strike="noStrike" kern="1200" baseline="0" dirty="0" smtClean="0">
                          <a:solidFill>
                            <a:schemeClr val="tx1"/>
                          </a:solidFill>
                          <a:latin typeface="+mn-lt"/>
                          <a:ea typeface="+mn-ea"/>
                          <a:cs typeface="+mn-cs"/>
                        </a:rPr>
                        <a:t>(auch </a:t>
                      </a:r>
                      <a:r>
                        <a:rPr kumimoji="0" lang="de-DE" sz="1400" b="0" i="0" kern="1200" dirty="0" smtClean="0">
                          <a:solidFill>
                            <a:schemeClr val="dk1"/>
                          </a:solidFill>
                          <a:effectLst/>
                          <a:latin typeface="+mn-lt"/>
                          <a:ea typeface="+mn-ea"/>
                          <a:cs typeface="+mn-cs"/>
                        </a:rPr>
                        <a:t>Superschlüssel)</a:t>
                      </a:r>
                      <a:endParaRPr kumimoji="0" lang="de-DE" sz="1400" b="0" i="1"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solidFill>
                            <a:schemeClr val="tx1"/>
                          </a:solidFill>
                        </a:rPr>
                        <a:t>Prof(Pers#, Name, Steuer#, </a:t>
                      </a:r>
                      <a:r>
                        <a:rPr lang="de-DE" sz="1400" dirty="0" err="1" smtClean="0">
                          <a:solidFill>
                            <a:schemeClr val="tx1"/>
                          </a:solidFill>
                        </a:rPr>
                        <a:t>Zi</a:t>
                      </a:r>
                      <a:r>
                        <a:rPr lang="de-DE" sz="1400" dirty="0" smtClean="0">
                          <a:solidFill>
                            <a:schemeClr val="tx1"/>
                          </a:solidFill>
                        </a:rPr>
                        <a:t>#, Tel#)</a:t>
                      </a:r>
                    </a:p>
                    <a:p>
                      <a:pPr marL="0" marR="0" indent="0" algn="l" defTabSz="914400" rtl="0" eaLnBrk="1" fontAlgn="auto" latinLnBrk="0" hangingPunct="1">
                        <a:lnSpc>
                          <a:spcPct val="100000"/>
                        </a:lnSpc>
                        <a:spcBef>
                          <a:spcPts val="0"/>
                        </a:spcBef>
                        <a:spcAft>
                          <a:spcPts val="0"/>
                        </a:spcAft>
                        <a:buClrTx/>
                        <a:buSzTx/>
                        <a:buFontTx/>
                        <a:buNone/>
                        <a:tabLst/>
                        <a:defRPr/>
                      </a:pPr>
                      <a:r>
                        <a:rPr lang="de-DE" sz="1400" i="1" dirty="0" smtClean="0">
                          <a:solidFill>
                            <a:schemeClr val="tx1"/>
                          </a:solidFill>
                        </a:rPr>
                        <a:t>Schlüssel:</a:t>
                      </a:r>
                    </a:p>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solidFill>
                            <a:schemeClr val="tx1"/>
                          </a:solidFill>
                        </a:rPr>
                        <a:t>{Pers#, Name, </a:t>
                      </a:r>
                      <a:r>
                        <a:rPr lang="de-DE" sz="1400" dirty="0" err="1" smtClean="0">
                          <a:solidFill>
                            <a:schemeClr val="tx1"/>
                          </a:solidFill>
                        </a:rPr>
                        <a:t>Zi</a:t>
                      </a:r>
                      <a:r>
                        <a:rPr lang="de-DE" sz="1400"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solidFill>
                            <a:schemeClr val="tx1"/>
                          </a:solidFill>
                        </a:rPr>
                        <a:t>{Name, Tel#}</a:t>
                      </a:r>
                    </a:p>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solidFill>
                            <a:schemeClr val="tx1"/>
                          </a:solidFill>
                        </a:rPr>
                        <a:t>{Pers#} </a:t>
                      </a:r>
                    </a:p>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solidFill>
                            <a:schemeClr val="tx1"/>
                          </a:solidFill>
                        </a:rPr>
                        <a:t>{Steuer#} ...</a:t>
                      </a:r>
                    </a:p>
                  </a:txBody>
                  <a:tcPr/>
                </a:tc>
              </a:tr>
              <a:tr h="721580">
                <a:tc>
                  <a:txBody>
                    <a:bodyPr/>
                    <a:lstStyle/>
                    <a:p>
                      <a:r>
                        <a:rPr kumimoji="0" lang="de-DE" sz="1400" b="0" i="0" u="none" strike="noStrike" kern="1200" baseline="0" dirty="0" smtClean="0">
                          <a:solidFill>
                            <a:schemeClr val="tx1"/>
                          </a:solidFill>
                          <a:latin typeface="+mn-lt"/>
                          <a:ea typeface="+mn-ea"/>
                          <a:cs typeface="+mn-cs"/>
                        </a:rPr>
                        <a:t>Schlüssel mit minimaler</a:t>
                      </a:r>
                    </a:p>
                    <a:p>
                      <a:r>
                        <a:rPr kumimoji="0" lang="de-DE" sz="1400" b="0" i="0" u="none" strike="noStrike" kern="1200" baseline="0" dirty="0" smtClean="0">
                          <a:solidFill>
                            <a:schemeClr val="tx1"/>
                          </a:solidFill>
                          <a:latin typeface="+mn-lt"/>
                          <a:ea typeface="+mn-ea"/>
                          <a:cs typeface="+mn-cs"/>
                        </a:rPr>
                        <a:t>Anzahl an Attributen heißen</a:t>
                      </a:r>
                    </a:p>
                    <a:p>
                      <a:r>
                        <a:rPr kumimoji="0" lang="de-DE" sz="1400" b="1" i="1" u="none" strike="noStrike" kern="1200" baseline="0" dirty="0" smtClean="0">
                          <a:solidFill>
                            <a:schemeClr val="tx1"/>
                          </a:solidFill>
                          <a:latin typeface="+mn-lt"/>
                          <a:ea typeface="+mn-ea"/>
                          <a:cs typeface="+mn-cs"/>
                        </a:rPr>
                        <a:t>Schlüsselkandidaten</a:t>
                      </a:r>
                    </a:p>
                    <a:p>
                      <a:r>
                        <a:rPr kumimoji="0" lang="de-DE" sz="1400" b="1" i="1" u="none" strike="noStrike" kern="1200" baseline="0" dirty="0" smtClean="0">
                          <a:solidFill>
                            <a:schemeClr val="tx1"/>
                          </a:solidFill>
                          <a:latin typeface="+mn-lt"/>
                          <a:ea typeface="+mn-ea"/>
                          <a:cs typeface="+mn-cs"/>
                        </a:rPr>
                        <a:t>(</a:t>
                      </a:r>
                      <a:r>
                        <a:rPr lang="de-DE" sz="1400" dirty="0" smtClean="0"/>
                        <a:t>Sobald ein Attribut aus der Attributkombination entfernt wird, entfällt das Merkmal der eindeutigen Bestimmung)</a:t>
                      </a:r>
                      <a:endParaRPr kumimoji="0" lang="de-DE" sz="1400" b="1" i="1" u="none" strike="noStrike" kern="1200" baseline="0" dirty="0" smtClean="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solidFill>
                            <a:schemeClr val="tx1"/>
                          </a:solidFill>
                        </a:rPr>
                        <a:t>Schlüsselkandidaten:</a:t>
                      </a:r>
                    </a:p>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solidFill>
                            <a:schemeClr val="tx1"/>
                          </a:solidFill>
                        </a:rPr>
                        <a:t>{Pers#}</a:t>
                      </a:r>
                    </a:p>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solidFill>
                            <a:schemeClr val="tx1"/>
                          </a:solidFill>
                        </a:rPr>
                        <a:t>{Steuer#}</a:t>
                      </a:r>
                    </a:p>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solidFill>
                            <a:schemeClr val="tx1"/>
                          </a:solidFill>
                        </a:rPr>
                        <a:t>{Name, Tel#}</a:t>
                      </a:r>
                    </a:p>
                  </a:txBody>
                  <a:tcPr/>
                </a:tc>
              </a:tr>
              <a:tr h="665001">
                <a:tc>
                  <a:txBody>
                    <a:bodyPr/>
                    <a:lstStyle/>
                    <a:p>
                      <a:r>
                        <a:rPr kumimoji="0" lang="de-DE" sz="1400" b="0" i="0" u="none" strike="noStrike" kern="1200" baseline="0" dirty="0" smtClean="0">
                          <a:solidFill>
                            <a:schemeClr val="tx1"/>
                          </a:solidFill>
                          <a:latin typeface="+mn-lt"/>
                          <a:ea typeface="+mn-ea"/>
                          <a:cs typeface="+mn-cs"/>
                        </a:rPr>
                        <a:t>Der tatsächlich gewählte</a:t>
                      </a:r>
                    </a:p>
                    <a:p>
                      <a:r>
                        <a:rPr kumimoji="0" lang="de-DE" sz="1400" b="0" i="0" u="none" strike="noStrike" kern="1200" baseline="0" dirty="0" smtClean="0">
                          <a:solidFill>
                            <a:schemeClr val="tx1"/>
                          </a:solidFill>
                          <a:latin typeface="+mn-lt"/>
                          <a:ea typeface="+mn-ea"/>
                          <a:cs typeface="+mn-cs"/>
                        </a:rPr>
                        <a:t>Schlüsselkandidat heißt </a:t>
                      </a:r>
                    </a:p>
                    <a:p>
                      <a:r>
                        <a:rPr kumimoji="0" lang="de-DE" sz="1400" b="1" i="1" u="none" strike="noStrike" kern="1200" baseline="0" dirty="0" smtClean="0">
                          <a:solidFill>
                            <a:schemeClr val="tx1"/>
                          </a:solidFill>
                          <a:latin typeface="+mn-lt"/>
                          <a:ea typeface="+mn-ea"/>
                          <a:cs typeface="+mn-cs"/>
                        </a:rPr>
                        <a:t>Primärschlüssel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400" dirty="0" smtClean="0">
                          <a:solidFill>
                            <a:schemeClr val="tx1"/>
                          </a:solidFill>
                        </a:rPr>
                        <a:t>Primärschlüssel: {Pers#}</a:t>
                      </a:r>
                    </a:p>
                  </a:txBody>
                  <a:tcPr/>
                </a:tc>
              </a:tr>
            </a:tbl>
          </a:graphicData>
        </a:graphic>
      </p:graphicFrame>
    </p:spTree>
    <p:extLst>
      <p:ext uri="{BB962C8B-B14F-4D97-AF65-F5344CB8AC3E}">
        <p14:creationId xmlns:p14="http://schemas.microsoft.com/office/powerpoint/2010/main" val="12462983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Der Primärschlüssel</a:t>
            </a:r>
            <a:endParaRPr lang="de-DE" dirty="0"/>
          </a:p>
        </p:txBody>
      </p:sp>
      <p:sp>
        <p:nvSpPr>
          <p:cNvPr id="3" name="Inhaltsplatzhalter 2"/>
          <p:cNvSpPr>
            <a:spLocks noGrp="1"/>
          </p:cNvSpPr>
          <p:nvPr>
            <p:ph sz="quarter" idx="1"/>
          </p:nvPr>
        </p:nvSpPr>
        <p:spPr/>
        <p:txBody>
          <a:bodyPr/>
          <a:lstStyle/>
          <a:p>
            <a:r>
              <a:rPr lang="de-DE" dirty="0"/>
              <a:t>dient zur eindeutigen Identifikation einer </a:t>
            </a:r>
            <a:r>
              <a:rPr lang="de-DE" dirty="0" smtClean="0"/>
              <a:t>Entität</a:t>
            </a:r>
          </a:p>
          <a:p>
            <a:r>
              <a:rPr lang="de-DE" dirty="0" smtClean="0"/>
              <a:t>Unterscheidung:</a:t>
            </a:r>
          </a:p>
          <a:p>
            <a:pPr lvl="1"/>
            <a:r>
              <a:rPr lang="de-DE" dirty="0" smtClean="0"/>
              <a:t>natürlicher </a:t>
            </a:r>
            <a:r>
              <a:rPr lang="de-DE" dirty="0"/>
              <a:t>Schlüssel (z.B. die Fahrgestellnummer eines Autos) </a:t>
            </a:r>
            <a:endParaRPr lang="de-DE" dirty="0" smtClean="0"/>
          </a:p>
          <a:p>
            <a:pPr lvl="1"/>
            <a:r>
              <a:rPr lang="de-DE" dirty="0" smtClean="0"/>
              <a:t>künstlicher </a:t>
            </a:r>
            <a:r>
              <a:rPr lang="de-DE" dirty="0"/>
              <a:t>Schlüssel (z.B. die Schülernummer in einer </a:t>
            </a:r>
            <a:r>
              <a:rPr lang="de-DE" dirty="0" smtClean="0"/>
              <a:t>Schuldatenbank</a:t>
            </a:r>
          </a:p>
          <a:p>
            <a:pPr lvl="1"/>
            <a:r>
              <a:rPr lang="de-DE" dirty="0" smtClean="0"/>
              <a:t>Kombination </a:t>
            </a:r>
            <a:r>
              <a:rPr lang="de-DE" dirty="0"/>
              <a:t>aus mehreren Attributen (z.B. Name, Vorname, Geburtstag), wenn diese eindeutig eine Entität </a:t>
            </a:r>
            <a:r>
              <a:rPr lang="de-DE" dirty="0" smtClean="0"/>
              <a:t>beschreiben</a:t>
            </a:r>
            <a:endParaRPr lang="de-DE" dirty="0"/>
          </a:p>
        </p:txBody>
      </p:sp>
    </p:spTree>
    <p:extLst>
      <p:ext uri="{BB962C8B-B14F-4D97-AF65-F5344CB8AC3E}">
        <p14:creationId xmlns:p14="http://schemas.microsoft.com/office/powerpoint/2010/main" val="23532869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lstStyle/>
          <a:p>
            <a:r>
              <a:rPr lang="de-DE" dirty="0"/>
              <a:t>Firmenmitarbeiter werden durch den Entity-Typ Angestellte mit den Attributen </a:t>
            </a:r>
            <a:r>
              <a:rPr lang="de-DE" dirty="0" err="1"/>
              <a:t>PersNr</a:t>
            </a:r>
            <a:r>
              <a:rPr lang="de-DE" dirty="0"/>
              <a:t>, Name und Einkommen dargestellt</a:t>
            </a:r>
            <a:r>
              <a:rPr lang="de-DE" dirty="0" smtClean="0"/>
              <a:t>.</a:t>
            </a:r>
          </a:p>
          <a:p>
            <a:pPr lvl="1"/>
            <a:r>
              <a:rPr lang="de-DE" dirty="0"/>
              <a:t>Welche </a:t>
            </a:r>
            <a:r>
              <a:rPr lang="de-DE" dirty="0" smtClean="0"/>
              <a:t>Schlüssel </a:t>
            </a:r>
            <a:r>
              <a:rPr lang="de-DE" dirty="0"/>
              <a:t>und Schlüsselkandidaten gibt es?</a:t>
            </a:r>
            <a:endParaRPr lang="de-DE" dirty="0" smtClean="0"/>
          </a:p>
          <a:p>
            <a:endParaRPr lang="de-DE" dirty="0"/>
          </a:p>
        </p:txBody>
      </p:sp>
    </p:spTree>
    <p:extLst>
      <p:ext uri="{BB962C8B-B14F-4D97-AF65-F5344CB8AC3E}">
        <p14:creationId xmlns:p14="http://schemas.microsoft.com/office/powerpoint/2010/main" val="13319744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normAutofit/>
          </a:bodyPr>
          <a:lstStyle/>
          <a:p>
            <a:r>
              <a:rPr lang="de-DE" dirty="0" smtClean="0"/>
              <a:t>In einer Datenbank werden Bücher abgespeichert. Ein Buch besitzt einen Titel, einen Autor und eine ISBN-Nummer:</a:t>
            </a:r>
          </a:p>
          <a:p>
            <a:endParaRPr lang="de-DE" dirty="0"/>
          </a:p>
          <a:p>
            <a:endParaRPr lang="de-DE" dirty="0" smtClean="0"/>
          </a:p>
          <a:p>
            <a:endParaRPr lang="de-DE" dirty="0"/>
          </a:p>
          <a:p>
            <a:endParaRPr lang="de-DE" dirty="0" smtClean="0"/>
          </a:p>
          <a:p>
            <a:endParaRPr lang="de-DE" dirty="0"/>
          </a:p>
          <a:p>
            <a:endParaRPr lang="de-DE" dirty="0" smtClean="0"/>
          </a:p>
          <a:p>
            <a:pPr marL="274320" lvl="1">
              <a:spcBef>
                <a:spcPts val="600"/>
              </a:spcBef>
              <a:buClr>
                <a:schemeClr val="accent1"/>
              </a:buClr>
            </a:pPr>
            <a:r>
              <a:rPr lang="de-DE" dirty="0"/>
              <a:t>Welche Schlüssel und Schlüsselkandidaten gibt es</a:t>
            </a:r>
            <a:r>
              <a:rPr lang="de-DE" dirty="0" smtClean="0"/>
              <a:t>?</a:t>
            </a:r>
            <a:endParaRPr lang="de-DE" dirty="0"/>
          </a:p>
          <a:p>
            <a:endParaRPr lang="de-DE" dirty="0" smtClean="0"/>
          </a:p>
          <a:p>
            <a:endParaRPr lang="de-DE" dirty="0" smtClean="0"/>
          </a:p>
        </p:txBody>
      </p:sp>
      <p:graphicFrame>
        <p:nvGraphicFramePr>
          <p:cNvPr id="4" name="Tabelle 3"/>
          <p:cNvGraphicFramePr>
            <a:graphicFrameLocks noGrp="1"/>
          </p:cNvGraphicFramePr>
          <p:nvPr>
            <p:extLst>
              <p:ext uri="{D42A27DB-BD31-4B8C-83A1-F6EECF244321}">
                <p14:modId xmlns:p14="http://schemas.microsoft.com/office/powerpoint/2010/main" val="310262004"/>
              </p:ext>
            </p:extLst>
          </p:nvPr>
        </p:nvGraphicFramePr>
        <p:xfrm>
          <a:off x="2600325" y="2676524"/>
          <a:ext cx="3914776" cy="2184560"/>
        </p:xfrm>
        <a:graphic>
          <a:graphicData uri="http://schemas.openxmlformats.org/drawingml/2006/table">
            <a:tbl>
              <a:tblPr/>
              <a:tblGrid>
                <a:gridCol w="978694"/>
                <a:gridCol w="978694"/>
                <a:gridCol w="978694"/>
                <a:gridCol w="978694"/>
              </a:tblGrid>
              <a:tr h="312080">
                <a:tc>
                  <a:txBody>
                    <a:bodyPr/>
                    <a:lstStyle/>
                    <a:p>
                      <a:pPr algn="ctr"/>
                      <a:r>
                        <a:rPr lang="de-DE" sz="1400" i="1" dirty="0">
                          <a:effectLst/>
                        </a:rPr>
                        <a:t>ISBN</a:t>
                      </a:r>
                      <a:endParaRPr lang="de-DE" sz="1400"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de-DE" sz="1400" dirty="0">
                          <a:effectLst/>
                        </a:rPr>
                        <a:t>Autor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de-DE" sz="1400">
                          <a:effectLst/>
                        </a:rPr>
                        <a:t>Buchtitel</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de-DE" sz="1400" dirty="0">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312080">
                <a:tc>
                  <a:txBody>
                    <a:bodyPr/>
                    <a:lstStyle/>
                    <a:p>
                      <a:r>
                        <a:rPr lang="de-DE" sz="1400">
                          <a:effectLst/>
                        </a:rPr>
                        <a:t>0001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B3B7FF"/>
                    </a:solidFill>
                  </a:tcPr>
                </a:tc>
                <a:tc>
                  <a:txBody>
                    <a:bodyPr/>
                    <a:lstStyle/>
                    <a:p>
                      <a:r>
                        <a:rPr lang="de-DE" sz="1400">
                          <a:effectLst/>
                        </a:rPr>
                        <a:t>Hans</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de-DE" sz="1400">
                          <a:effectLst/>
                        </a:rPr>
                        <a:t>V</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de-DE" sz="1400">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12080">
                <a:tc>
                  <a:txBody>
                    <a:bodyPr/>
                    <a:lstStyle/>
                    <a:p>
                      <a:r>
                        <a:rPr lang="de-DE" sz="1400">
                          <a:effectLst/>
                        </a:rPr>
                        <a:t>0002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B3B7FF"/>
                    </a:solidFill>
                  </a:tcPr>
                </a:tc>
                <a:tc>
                  <a:txBody>
                    <a:bodyPr/>
                    <a:lstStyle/>
                    <a:p>
                      <a:r>
                        <a:rPr lang="de-DE" sz="1400">
                          <a:effectLst/>
                        </a:rPr>
                        <a:t>Lutz</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de-DE" sz="1400">
                          <a:effectLst/>
                        </a:rPr>
                        <a:t>W</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de-DE" sz="1400">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12080">
                <a:tc>
                  <a:txBody>
                    <a:bodyPr/>
                    <a:lstStyle/>
                    <a:p>
                      <a:r>
                        <a:rPr lang="de-DE" sz="1400">
                          <a:effectLst/>
                        </a:rPr>
                        <a:t>0003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B3B7FF"/>
                    </a:solidFill>
                  </a:tcPr>
                </a:tc>
                <a:tc>
                  <a:txBody>
                    <a:bodyPr/>
                    <a:lstStyle/>
                    <a:p>
                      <a:r>
                        <a:rPr lang="de-DE" sz="1400">
                          <a:effectLst/>
                        </a:rPr>
                        <a:t>Peter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de-DE" sz="1400">
                          <a:effectLst/>
                        </a:rPr>
                        <a:t>W</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de-DE" sz="1400">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12080">
                <a:tc>
                  <a:txBody>
                    <a:bodyPr/>
                    <a:lstStyle/>
                    <a:p>
                      <a:r>
                        <a:rPr lang="de-DE" sz="1400">
                          <a:effectLst/>
                        </a:rPr>
                        <a:t>0004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B3B7FF"/>
                    </a:solidFill>
                  </a:tcPr>
                </a:tc>
                <a:tc>
                  <a:txBody>
                    <a:bodyPr/>
                    <a:lstStyle/>
                    <a:p>
                      <a:r>
                        <a:rPr lang="de-DE" sz="1400">
                          <a:effectLst/>
                        </a:rPr>
                        <a:t>Peter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de-DE" sz="1400">
                          <a:effectLst/>
                        </a:rPr>
                        <a:t>X</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de-DE" sz="1400">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12080">
                <a:tc>
                  <a:txBody>
                    <a:bodyPr/>
                    <a:lstStyle/>
                    <a:p>
                      <a:r>
                        <a:rPr lang="de-DE" sz="1400">
                          <a:effectLst/>
                        </a:rPr>
                        <a:t>0005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B3B7FF"/>
                    </a:solidFill>
                  </a:tcPr>
                </a:tc>
                <a:tc>
                  <a:txBody>
                    <a:bodyPr/>
                    <a:lstStyle/>
                    <a:p>
                      <a:r>
                        <a:rPr lang="de-DE" sz="1400">
                          <a:effectLst/>
                        </a:rPr>
                        <a:t>Ralf</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de-DE" sz="1400">
                          <a:effectLst/>
                        </a:rPr>
                        <a:t>Y</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de-DE" sz="1400">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312080">
                <a:tc>
                  <a:txBody>
                    <a:bodyPr/>
                    <a:lstStyle/>
                    <a:p>
                      <a:r>
                        <a:rPr lang="de-DE" sz="1400">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B3B7FF"/>
                    </a:solidFill>
                  </a:tcPr>
                </a:tc>
                <a:tc>
                  <a:txBody>
                    <a:bodyPr/>
                    <a:lstStyle/>
                    <a:p>
                      <a:r>
                        <a:rPr lang="de-DE" sz="1400" dirty="0">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de-DE" sz="1400">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de-DE" sz="1400" dirty="0">
                          <a:effectLst/>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7679679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lstStyle/>
          <a:p>
            <a:r>
              <a:rPr lang="de-DE" dirty="0" smtClean="0"/>
              <a:t>Du sollst eine Datenbank erstellen, in der Schüler abgespeichert werden. Jeder Schüler hat einen Vornamen und einen Nachnamen. In </a:t>
            </a:r>
            <a:r>
              <a:rPr lang="de-DE" dirty="0"/>
              <a:t>einer Klasse existieren mehrere Schüler, u.a. Thomas Schmidt, Jens-Peter </a:t>
            </a:r>
            <a:r>
              <a:rPr lang="de-DE" dirty="0" err="1"/>
              <a:t>Perlich</a:t>
            </a:r>
            <a:r>
              <a:rPr lang="de-DE" dirty="0"/>
              <a:t>, Fred Feuerstein, Anton Koslowski, Thomas Schubert und Andrea Schmidt</a:t>
            </a:r>
            <a:r>
              <a:rPr lang="de-DE" dirty="0" smtClean="0"/>
              <a:t>.</a:t>
            </a:r>
          </a:p>
          <a:p>
            <a:pPr lvl="1"/>
            <a:r>
              <a:rPr lang="de-DE" dirty="0"/>
              <a:t>Welche Schlüssel und Schlüsselkandidaten gibt es?</a:t>
            </a:r>
          </a:p>
        </p:txBody>
      </p:sp>
    </p:spTree>
    <p:extLst>
      <p:ext uri="{BB962C8B-B14F-4D97-AF65-F5344CB8AC3E}">
        <p14:creationId xmlns:p14="http://schemas.microsoft.com/office/powerpoint/2010/main" val="17705478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Schlüssel</a:t>
            </a:r>
            <a:endParaRPr lang="de-DE" dirty="0"/>
          </a:p>
        </p:txBody>
      </p:sp>
      <p:sp>
        <p:nvSpPr>
          <p:cNvPr id="3" name="Inhaltsplatzhalter 2"/>
          <p:cNvSpPr>
            <a:spLocks noGrp="1"/>
          </p:cNvSpPr>
          <p:nvPr>
            <p:ph sz="quarter" idx="1"/>
          </p:nvPr>
        </p:nvSpPr>
        <p:spPr/>
        <p:txBody>
          <a:bodyPr>
            <a:normAutofit/>
          </a:bodyPr>
          <a:lstStyle/>
          <a:p>
            <a:r>
              <a:rPr lang="de-DE" dirty="0"/>
              <a:t>Wichtig:</a:t>
            </a:r>
          </a:p>
          <a:p>
            <a:pPr lvl="1"/>
            <a:r>
              <a:rPr lang="de-DE" dirty="0"/>
              <a:t>Schlüsseleigenschaft </a:t>
            </a:r>
            <a:r>
              <a:rPr lang="de-DE" dirty="0" smtClean="0"/>
              <a:t>kann </a:t>
            </a:r>
            <a:r>
              <a:rPr lang="de-DE" dirty="0"/>
              <a:t>nicht vom momentanen Datenbestand ( = </a:t>
            </a:r>
            <a:r>
              <a:rPr lang="de-DE" dirty="0" err="1"/>
              <a:t>Entities</a:t>
            </a:r>
            <a:r>
              <a:rPr lang="de-DE" dirty="0"/>
              <a:t>) </a:t>
            </a:r>
            <a:r>
              <a:rPr lang="de-DE" dirty="0" smtClean="0"/>
              <a:t>abgeleitet werden</a:t>
            </a:r>
            <a:r>
              <a:rPr lang="de-DE" dirty="0"/>
              <a:t>.</a:t>
            </a:r>
          </a:p>
          <a:p>
            <a:pPr lvl="2"/>
            <a:r>
              <a:rPr lang="de-DE" dirty="0" smtClean="0"/>
              <a:t>Bsp</a:t>
            </a:r>
            <a:r>
              <a:rPr lang="de-DE" dirty="0"/>
              <a:t>.: Es kann später nochmal ein Angestellter mit gleichem </a:t>
            </a:r>
            <a:r>
              <a:rPr lang="de-DE" dirty="0" smtClean="0"/>
              <a:t>Namen eingestellt </a:t>
            </a:r>
            <a:r>
              <a:rPr lang="de-DE" dirty="0"/>
              <a:t>werden</a:t>
            </a:r>
            <a:r>
              <a:rPr lang="de-DE" dirty="0" smtClean="0"/>
              <a:t>.</a:t>
            </a:r>
          </a:p>
          <a:p>
            <a:pPr lvl="2"/>
            <a:endParaRPr lang="de-DE" dirty="0"/>
          </a:p>
        </p:txBody>
      </p:sp>
      <p:pic>
        <p:nvPicPr>
          <p:cNvPr id="1026" name="Picture 2" descr="C:\Users\Michael\ownCloud\Schule\Unterlagen\TFO\5 Klasse\Informatik\01_Datenbanken\534px-PrimaryKey.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0055" y="3457349"/>
            <a:ext cx="4372202" cy="2505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2536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Datenbank-Entwurf</a:t>
            </a:r>
          </a:p>
        </p:txBody>
      </p:sp>
      <p:sp>
        <p:nvSpPr>
          <p:cNvPr id="3" name="Inhaltsplatzhalter 2"/>
          <p:cNvSpPr>
            <a:spLocks noGrp="1"/>
          </p:cNvSpPr>
          <p:nvPr>
            <p:ph sz="quarter" idx="1"/>
          </p:nvPr>
        </p:nvSpPr>
        <p:spPr/>
        <p:txBody>
          <a:bodyPr/>
          <a:lstStyle/>
          <a:p>
            <a:r>
              <a:rPr lang="de-DE" dirty="0"/>
              <a:t>Entscheidende Schritte beim Datenbank-Entwurf:</a:t>
            </a:r>
          </a:p>
          <a:p>
            <a:pPr lvl="1"/>
            <a:r>
              <a:rPr lang="de-DE" dirty="0"/>
              <a:t>Wahl der Entity-Typen</a:t>
            </a:r>
          </a:p>
          <a:p>
            <a:pPr lvl="1"/>
            <a:r>
              <a:rPr lang="de-DE" dirty="0"/>
              <a:t>Wahl der Attribute (Attribute müssen so gewählt werden, dass jedes Entity dadurch eindeutig identifizierbar ist.)</a:t>
            </a:r>
          </a:p>
          <a:p>
            <a:pPr lvl="1"/>
            <a:r>
              <a:rPr lang="de-DE" dirty="0"/>
              <a:t>Wahl der </a:t>
            </a:r>
            <a:r>
              <a:rPr lang="de-DE" dirty="0" err="1"/>
              <a:t>Relationsship</a:t>
            </a:r>
            <a:r>
              <a:rPr lang="de-DE" dirty="0"/>
              <a:t>-Typen</a:t>
            </a:r>
          </a:p>
          <a:p>
            <a:endParaRPr lang="de-DE" dirty="0"/>
          </a:p>
        </p:txBody>
      </p:sp>
    </p:spTree>
    <p:extLst>
      <p:ext uri="{BB962C8B-B14F-4D97-AF65-F5344CB8AC3E}">
        <p14:creationId xmlns:p14="http://schemas.microsoft.com/office/powerpoint/2010/main" val="657656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Vorgangsweise</a:t>
            </a:r>
            <a:endParaRPr lang="de-DE" dirty="0"/>
          </a:p>
        </p:txBody>
      </p:sp>
      <p:sp>
        <p:nvSpPr>
          <p:cNvPr id="3" name="Inhaltsplatzhalter 2"/>
          <p:cNvSpPr>
            <a:spLocks noGrp="1"/>
          </p:cNvSpPr>
          <p:nvPr>
            <p:ph sz="quarter" idx="1"/>
          </p:nvPr>
        </p:nvSpPr>
        <p:spPr/>
        <p:txBody>
          <a:bodyPr>
            <a:normAutofit fontScale="85000" lnSpcReduction="20000"/>
          </a:bodyPr>
          <a:lstStyle/>
          <a:p>
            <a:r>
              <a:rPr lang="de-DE" dirty="0"/>
              <a:t>Wichtig ist zunächst, den Ausschnitt der realen Welt festzulegen, der auch im Datenmodell erfasst werden soll. Man spricht auch von der sog. modellierten "Miniwelt". Der Entwurf einer relationalen Datenbank erfolgt dann in zwei Schritten</a:t>
            </a:r>
            <a:r>
              <a:rPr lang="de-DE" dirty="0" smtClean="0"/>
              <a:t>:</a:t>
            </a:r>
          </a:p>
          <a:p>
            <a:endParaRPr lang="de-DE" dirty="0"/>
          </a:p>
          <a:p>
            <a:endParaRPr lang="de-DE" dirty="0" smtClean="0"/>
          </a:p>
          <a:p>
            <a:endParaRPr lang="de-DE" dirty="0"/>
          </a:p>
          <a:p>
            <a:endParaRPr lang="de-DE" dirty="0" smtClean="0"/>
          </a:p>
          <a:p>
            <a:endParaRPr lang="de-DE" dirty="0" smtClean="0"/>
          </a:p>
          <a:p>
            <a:endParaRPr lang="de-DE" dirty="0"/>
          </a:p>
          <a:p>
            <a:endParaRPr lang="de-DE" dirty="0"/>
          </a:p>
          <a:p>
            <a:pPr lvl="1"/>
            <a:r>
              <a:rPr lang="de-DE" dirty="0"/>
              <a:t>Die Miniwelt wird abgegrenzt und für diese dann ein vereinfachtes konzeptionelles Modell entworfen. Wir verwenden zur Darstellung das </a:t>
            </a:r>
            <a:r>
              <a:rPr lang="de-DE" sz="2400" dirty="0" smtClean="0"/>
              <a:t>ER-Modell. </a:t>
            </a:r>
            <a:r>
              <a:rPr lang="de-DE" dirty="0" smtClean="0"/>
              <a:t>Das </a:t>
            </a:r>
            <a:r>
              <a:rPr lang="de-DE" dirty="0"/>
              <a:t>ER-Modell wird in ein Datenmodell verwandelt. Dieser Schritt kann sogar automatisch erfolgen.</a:t>
            </a:r>
          </a:p>
          <a:p>
            <a:endParaRPr lang="de-DE" dirty="0"/>
          </a:p>
        </p:txBody>
      </p:sp>
      <p:pic>
        <p:nvPicPr>
          <p:cNvPr id="17410" name="Picture 2" descr="B:\Users\Michael\ownCloud\Schule\Unterlagen\TFO\5 Klasse\Informatik\01_Datenbanken\modellierungsproze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2495550"/>
            <a:ext cx="501015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013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Begriffe</a:t>
            </a:r>
            <a:endParaRPr lang="de-DE" dirty="0"/>
          </a:p>
        </p:txBody>
      </p:sp>
      <p:sp>
        <p:nvSpPr>
          <p:cNvPr id="3" name="Inhaltsplatzhalter 2"/>
          <p:cNvSpPr>
            <a:spLocks noGrp="1"/>
          </p:cNvSpPr>
          <p:nvPr>
            <p:ph sz="quarter" idx="1"/>
          </p:nvPr>
        </p:nvSpPr>
        <p:spPr/>
        <p:txBody>
          <a:bodyPr>
            <a:normAutofit fontScale="92500"/>
          </a:bodyPr>
          <a:lstStyle/>
          <a:p>
            <a:r>
              <a:rPr lang="de-DE" dirty="0"/>
              <a:t>Datenbank (DB) = konkrete Anwendung mit konkreten </a:t>
            </a:r>
            <a:r>
              <a:rPr lang="de-DE" dirty="0" smtClean="0"/>
              <a:t>Daten </a:t>
            </a:r>
          </a:p>
          <a:p>
            <a:pPr lvl="1"/>
            <a:r>
              <a:rPr lang="de-DE" dirty="0" smtClean="0"/>
              <a:t>z.B</a:t>
            </a:r>
            <a:r>
              <a:rPr lang="de-DE" dirty="0"/>
              <a:t>. Zugauskunft, </a:t>
            </a:r>
            <a:r>
              <a:rPr lang="de-DE" dirty="0" smtClean="0"/>
              <a:t>Bibliotheksystem</a:t>
            </a:r>
          </a:p>
          <a:p>
            <a:pPr lvl="1"/>
            <a:r>
              <a:rPr lang="de-DE" dirty="0" smtClean="0"/>
              <a:t>läuft </a:t>
            </a:r>
            <a:r>
              <a:rPr lang="de-DE" dirty="0"/>
              <a:t>immer </a:t>
            </a:r>
            <a:r>
              <a:rPr lang="de-DE" dirty="0" smtClean="0"/>
              <a:t>auf einem </a:t>
            </a:r>
            <a:r>
              <a:rPr lang="de-DE" dirty="0"/>
              <a:t>Datenbanksystem.</a:t>
            </a:r>
          </a:p>
          <a:p>
            <a:r>
              <a:rPr lang="de-DE" dirty="0"/>
              <a:t>Datenbanksystem (DBS) = stellt die </a:t>
            </a:r>
            <a:r>
              <a:rPr lang="de-DE" dirty="0" smtClean="0"/>
              <a:t>Speicherstrukturen, Zugriffsoperationen</a:t>
            </a:r>
            <a:r>
              <a:rPr lang="de-DE" dirty="0"/>
              <a:t>, Datenverwaltung </a:t>
            </a:r>
            <a:r>
              <a:rPr lang="de-DE" dirty="0" smtClean="0"/>
              <a:t>und Schutzmechanismen </a:t>
            </a:r>
            <a:r>
              <a:rPr lang="de-DE" dirty="0"/>
              <a:t>zur Verfügung</a:t>
            </a:r>
          </a:p>
          <a:p>
            <a:endParaRPr lang="de-DE" dirty="0" smtClean="0"/>
          </a:p>
          <a:p>
            <a:r>
              <a:rPr lang="de-DE" dirty="0" smtClean="0"/>
              <a:t>Zusammenfassung</a:t>
            </a:r>
            <a:r>
              <a:rPr lang="de-DE" dirty="0"/>
              <a:t>:</a:t>
            </a:r>
          </a:p>
          <a:p>
            <a:pPr lvl="1"/>
            <a:r>
              <a:rPr lang="de-DE" dirty="0"/>
              <a:t>2 Hauptunterschiede zwischen DBS und anderen </a:t>
            </a:r>
            <a:r>
              <a:rPr lang="de-DE" dirty="0" smtClean="0"/>
              <a:t>Programmsystemen (Dateisysteme</a:t>
            </a:r>
            <a:r>
              <a:rPr lang="de-DE" dirty="0"/>
              <a:t>):</a:t>
            </a:r>
          </a:p>
          <a:p>
            <a:pPr lvl="2"/>
            <a:r>
              <a:rPr lang="de-DE" dirty="0" smtClean="0"/>
              <a:t>sichere </a:t>
            </a:r>
            <a:r>
              <a:rPr lang="de-DE" dirty="0"/>
              <a:t>Verwaltung langlebiger Daten</a:t>
            </a:r>
          </a:p>
          <a:p>
            <a:pPr lvl="2"/>
            <a:r>
              <a:rPr lang="de-DE" dirty="0" smtClean="0"/>
              <a:t>effiziente </a:t>
            </a:r>
            <a:r>
              <a:rPr lang="de-DE" dirty="0"/>
              <a:t>Verwaltung sehr großer Datenbestände</a:t>
            </a:r>
          </a:p>
        </p:txBody>
      </p:sp>
    </p:spTree>
    <p:extLst>
      <p:ext uri="{BB962C8B-B14F-4D97-AF65-F5344CB8AC3E}">
        <p14:creationId xmlns:p14="http://schemas.microsoft.com/office/powerpoint/2010/main" val="1254208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Relationships</a:t>
            </a:r>
            <a:endParaRPr lang="de-DE" dirty="0"/>
          </a:p>
        </p:txBody>
      </p:sp>
      <p:sp>
        <p:nvSpPr>
          <p:cNvPr id="3" name="Inhaltsplatzhalter 2"/>
          <p:cNvSpPr>
            <a:spLocks noGrp="1"/>
          </p:cNvSpPr>
          <p:nvPr>
            <p:ph sz="quarter" idx="1"/>
          </p:nvPr>
        </p:nvSpPr>
        <p:spPr/>
        <p:txBody>
          <a:bodyPr>
            <a:normAutofit fontScale="85000" lnSpcReduction="20000"/>
          </a:bodyPr>
          <a:lstStyle/>
          <a:p>
            <a:r>
              <a:rPr lang="de-DE" dirty="0" err="1" smtClean="0"/>
              <a:t>Relationship</a:t>
            </a:r>
            <a:r>
              <a:rPr lang="de-DE" dirty="0" smtClean="0"/>
              <a:t> </a:t>
            </a:r>
            <a:r>
              <a:rPr lang="de-DE" dirty="0"/>
              <a:t>ist eine Beziehung zwischen 2 (oder mehreren) </a:t>
            </a:r>
            <a:r>
              <a:rPr lang="de-DE" dirty="0" err="1"/>
              <a:t>Entities</a:t>
            </a:r>
            <a:r>
              <a:rPr lang="de-DE" dirty="0"/>
              <a:t>.</a:t>
            </a:r>
          </a:p>
          <a:p>
            <a:endParaRPr lang="de-DE" dirty="0" smtClean="0"/>
          </a:p>
          <a:p>
            <a:r>
              <a:rPr lang="de-DE" b="1" dirty="0" err="1" smtClean="0"/>
              <a:t>Relationship</a:t>
            </a:r>
            <a:r>
              <a:rPr lang="de-DE" b="1" dirty="0" smtClean="0"/>
              <a:t>-Typ</a:t>
            </a:r>
            <a:endParaRPr lang="de-DE" b="1" dirty="0"/>
          </a:p>
          <a:p>
            <a:pPr lvl="1"/>
            <a:r>
              <a:rPr lang="de-DE" dirty="0"/>
              <a:t>Ein </a:t>
            </a:r>
            <a:r>
              <a:rPr lang="de-DE" dirty="0" err="1"/>
              <a:t>Relationship</a:t>
            </a:r>
            <a:r>
              <a:rPr lang="de-DE" dirty="0"/>
              <a:t>-Typ ist eine Menge an Einzelbeziehungen </a:t>
            </a:r>
            <a:r>
              <a:rPr lang="de-DE" dirty="0" smtClean="0"/>
              <a:t>zwischen zwei </a:t>
            </a:r>
            <a:r>
              <a:rPr lang="de-DE" dirty="0"/>
              <a:t>oder mehreren Entity-Typen</a:t>
            </a:r>
            <a:r>
              <a:rPr lang="de-DE" dirty="0" smtClean="0"/>
              <a:t>.</a:t>
            </a:r>
          </a:p>
          <a:p>
            <a:pPr lvl="1"/>
            <a:endParaRPr lang="de-DE" dirty="0"/>
          </a:p>
          <a:p>
            <a:r>
              <a:rPr lang="de-DE" b="1" dirty="0" err="1" smtClean="0"/>
              <a:t>Kardinalitäten</a:t>
            </a:r>
            <a:endParaRPr lang="de-DE" b="1" dirty="0" smtClean="0"/>
          </a:p>
          <a:p>
            <a:pPr lvl="1"/>
            <a:r>
              <a:rPr lang="de-DE" dirty="0"/>
              <a:t>1 : 1</a:t>
            </a:r>
          </a:p>
          <a:p>
            <a:pPr lvl="2"/>
            <a:r>
              <a:rPr lang="de-DE" dirty="0"/>
              <a:t>Jede Entität des einen Entitätstyps steht mit einer Entität des anderen Entitätstyps in Beziehung; gleiches gilt für die Gegenrichtung.</a:t>
            </a:r>
          </a:p>
          <a:p>
            <a:pPr lvl="1"/>
            <a:r>
              <a:rPr lang="de-DE" dirty="0"/>
              <a:t>1 : n</a:t>
            </a:r>
          </a:p>
          <a:p>
            <a:pPr lvl="2"/>
            <a:r>
              <a:rPr lang="de-DE" dirty="0"/>
              <a:t>Jede Entität des einen Entitätstyps steht mit beliebig vielen Entitäten des anderen Entitätstyps in Beziehung. In der Gegenrichtung steht jede Entität des einen Entitätstyps mit einer Entität des anderen Entitätstyps in Beziehung.</a:t>
            </a:r>
          </a:p>
          <a:p>
            <a:pPr lvl="1"/>
            <a:r>
              <a:rPr lang="de-DE" dirty="0"/>
              <a:t>n : </a:t>
            </a:r>
            <a:r>
              <a:rPr lang="de-DE" dirty="0" smtClean="0"/>
              <a:t>m (</a:t>
            </a:r>
            <a:r>
              <a:rPr lang="de-DE" dirty="0" err="1" smtClean="0"/>
              <a:t>m:n</a:t>
            </a:r>
            <a:r>
              <a:rPr lang="de-DE" dirty="0" smtClean="0"/>
              <a:t>)</a:t>
            </a:r>
            <a:endParaRPr lang="de-DE" dirty="0"/>
          </a:p>
          <a:p>
            <a:pPr lvl="2"/>
            <a:r>
              <a:rPr lang="de-DE" dirty="0"/>
              <a:t>Jede Entität des einen Entitätstyps steht mit beliebig vielen Entitäten des anderen Entitätstyps in Beziehung; gleiches gilt für die Gegenrichtung.</a:t>
            </a:r>
          </a:p>
        </p:txBody>
      </p:sp>
    </p:spTree>
    <p:extLst>
      <p:ext uri="{BB962C8B-B14F-4D97-AF65-F5344CB8AC3E}">
        <p14:creationId xmlns:p14="http://schemas.microsoft.com/office/powerpoint/2010/main" val="38895737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Kardinalitäten</a:t>
            </a:r>
            <a:r>
              <a:rPr lang="de-DE" dirty="0" smtClean="0"/>
              <a:t>: Beispiele</a:t>
            </a:r>
            <a:endParaRPr lang="de-DE" dirty="0"/>
          </a:p>
        </p:txBody>
      </p:sp>
      <p:sp>
        <p:nvSpPr>
          <p:cNvPr id="3" name="Inhaltsplatzhalter 2"/>
          <p:cNvSpPr>
            <a:spLocks noGrp="1"/>
          </p:cNvSpPr>
          <p:nvPr>
            <p:ph sz="quarter" idx="1"/>
          </p:nvPr>
        </p:nvSpPr>
        <p:spPr>
          <a:xfrm>
            <a:off x="457200" y="1219199"/>
            <a:ext cx="8229600" cy="5133975"/>
          </a:xfrm>
        </p:spPr>
        <p:txBody>
          <a:bodyPr>
            <a:normAutofit fontScale="70000" lnSpcReduction="20000"/>
          </a:bodyPr>
          <a:lstStyle/>
          <a:p>
            <a:r>
              <a:rPr lang="de-DE" dirty="0" smtClean="0"/>
              <a:t>1:1</a:t>
            </a:r>
          </a:p>
          <a:p>
            <a:pPr lvl="1"/>
            <a:r>
              <a:rPr lang="de-DE" dirty="0"/>
              <a:t>Ehe: Ein Ehepartner ist </a:t>
            </a:r>
            <a:r>
              <a:rPr lang="de-DE" dirty="0" smtClean="0"/>
              <a:t>mit </a:t>
            </a:r>
            <a:r>
              <a:rPr lang="de-DE" dirty="0"/>
              <a:t>genau einem Ehepartner </a:t>
            </a:r>
            <a:r>
              <a:rPr lang="de-DE" dirty="0" smtClean="0"/>
              <a:t>verheiratet (polygame Sonderfälle ausgenommen) </a:t>
            </a:r>
            <a:endParaRPr lang="de-DE" dirty="0"/>
          </a:p>
          <a:p>
            <a:pPr lvl="1"/>
            <a:r>
              <a:rPr lang="de-DE" dirty="0"/>
              <a:t>KFZ-Kennzeichen: Ein zugelassenes Fahrzeug </a:t>
            </a:r>
            <a:r>
              <a:rPr lang="de-DE" dirty="0" smtClean="0"/>
              <a:t>in Italien hat </a:t>
            </a:r>
            <a:r>
              <a:rPr lang="de-DE" dirty="0"/>
              <a:t>genau ein KFZ-Kennzeichen und jedes KFZ-Kennzeichen gehört zu genau einem </a:t>
            </a:r>
            <a:r>
              <a:rPr lang="de-DE" dirty="0" smtClean="0"/>
              <a:t>Fahrzeug</a:t>
            </a:r>
          </a:p>
          <a:p>
            <a:pPr lvl="1"/>
            <a:endParaRPr lang="de-DE" dirty="0"/>
          </a:p>
          <a:p>
            <a:r>
              <a:rPr lang="de-DE" dirty="0" smtClean="0"/>
              <a:t>1:n (n:1)</a:t>
            </a:r>
          </a:p>
          <a:p>
            <a:pPr lvl="1"/>
            <a:r>
              <a:rPr lang="de-DE" dirty="0"/>
              <a:t>Familie: Ein Kind hat genau eine leibliche Mutter, diese Mutter kann mehrere Kinder haben. → Mutter 1:n Kind(er)</a:t>
            </a:r>
          </a:p>
          <a:p>
            <a:pPr lvl="1"/>
            <a:r>
              <a:rPr lang="de-DE" dirty="0"/>
              <a:t>Unser Planetensystem: Die Sonne umkreisen mehrere Planeten, jedoch hat </a:t>
            </a:r>
            <a:r>
              <a:rPr lang="de-DE" dirty="0" smtClean="0"/>
              <a:t>jeder </a:t>
            </a:r>
            <a:r>
              <a:rPr lang="de-DE" dirty="0"/>
              <a:t>Planet nur genau eine Sonne. → Sonne 1:n Planet(en</a:t>
            </a:r>
            <a:r>
              <a:rPr lang="de-DE" dirty="0" smtClean="0"/>
              <a:t>)</a:t>
            </a:r>
          </a:p>
          <a:p>
            <a:endParaRPr lang="de-DE" dirty="0" smtClean="0"/>
          </a:p>
          <a:p>
            <a:r>
              <a:rPr lang="de-DE" dirty="0" smtClean="0"/>
              <a:t>n:m</a:t>
            </a:r>
          </a:p>
          <a:p>
            <a:pPr lvl="1"/>
            <a:r>
              <a:rPr lang="de-DE" dirty="0" smtClean="0"/>
              <a:t>Schüler </a:t>
            </a:r>
            <a:r>
              <a:rPr lang="de-DE" dirty="0"/>
              <a:t>↔ </a:t>
            </a:r>
            <a:r>
              <a:rPr lang="de-DE" dirty="0" smtClean="0"/>
              <a:t>Lehrer</a:t>
            </a:r>
            <a:r>
              <a:rPr lang="de-DE" dirty="0"/>
              <a:t>: Ein </a:t>
            </a:r>
            <a:r>
              <a:rPr lang="de-DE" dirty="0" smtClean="0"/>
              <a:t>Lehrer </a:t>
            </a:r>
            <a:r>
              <a:rPr lang="de-DE" dirty="0"/>
              <a:t>unterrichtet üblicherweise mehrere </a:t>
            </a:r>
            <a:r>
              <a:rPr lang="de-DE" dirty="0" smtClean="0"/>
              <a:t>Schüler. </a:t>
            </a:r>
            <a:r>
              <a:rPr lang="de-DE" dirty="0"/>
              <a:t>Ein </a:t>
            </a:r>
            <a:r>
              <a:rPr lang="de-DE" dirty="0" smtClean="0"/>
              <a:t>Schüler wird hat mehrere Lehrer. </a:t>
            </a:r>
            <a:r>
              <a:rPr lang="de-DE" dirty="0"/>
              <a:t>→ </a:t>
            </a:r>
            <a:r>
              <a:rPr lang="de-DE" dirty="0" smtClean="0"/>
              <a:t>Lehrer </a:t>
            </a:r>
            <a:r>
              <a:rPr lang="de-DE" dirty="0"/>
              <a:t>n:m </a:t>
            </a:r>
            <a:r>
              <a:rPr lang="de-DE" dirty="0" smtClean="0"/>
              <a:t>Schüler</a:t>
            </a:r>
            <a:endParaRPr lang="de-DE" dirty="0"/>
          </a:p>
          <a:p>
            <a:pPr lvl="1"/>
            <a:r>
              <a:rPr lang="de-DE" dirty="0"/>
              <a:t>Eigentum an Immobilien: Eine Immobilie kann mehreren Eigentümern gehören (Eigentümergemeinschaft). Ein Eigentümer kann mehrere Immobilien besitzen. → Eigentümer n:m Immobilie.</a:t>
            </a:r>
          </a:p>
          <a:p>
            <a:pPr lvl="1"/>
            <a:r>
              <a:rPr lang="de-DE" dirty="0" smtClean="0"/>
              <a:t>Geschäft </a:t>
            </a:r>
            <a:r>
              <a:rPr lang="de-DE" dirty="0"/>
              <a:t>↔ Produkte: Ein </a:t>
            </a:r>
            <a:r>
              <a:rPr lang="de-DE" dirty="0" smtClean="0"/>
              <a:t>Geschäft </a:t>
            </a:r>
            <a:r>
              <a:rPr lang="de-DE" dirty="0"/>
              <a:t>kann verschiedene Produkte haben, genauso kann aber das Produkt in verschiedenen </a:t>
            </a:r>
            <a:r>
              <a:rPr lang="de-DE" dirty="0" smtClean="0"/>
              <a:t>Geschäften </a:t>
            </a:r>
            <a:r>
              <a:rPr lang="de-DE" dirty="0"/>
              <a:t>vorhanden sein. </a:t>
            </a:r>
            <a:endParaRPr lang="de-DE" dirty="0" smtClean="0"/>
          </a:p>
          <a:p>
            <a:pPr marL="274320" lvl="1" indent="0">
              <a:buNone/>
            </a:pPr>
            <a:r>
              <a:rPr lang="de-DE" dirty="0"/>
              <a:t>	</a:t>
            </a:r>
            <a:r>
              <a:rPr lang="de-DE" dirty="0" smtClean="0"/>
              <a:t>→ Geschäfte </a:t>
            </a:r>
            <a:r>
              <a:rPr lang="de-DE" dirty="0"/>
              <a:t>n:m Produkte.</a:t>
            </a:r>
          </a:p>
        </p:txBody>
      </p:sp>
    </p:spTree>
    <p:extLst>
      <p:ext uri="{BB962C8B-B14F-4D97-AF65-F5344CB8AC3E}">
        <p14:creationId xmlns:p14="http://schemas.microsoft.com/office/powerpoint/2010/main" val="42663517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lstStyle/>
          <a:p>
            <a:r>
              <a:rPr lang="de-DE" dirty="0"/>
              <a:t>Die </a:t>
            </a:r>
            <a:r>
              <a:rPr lang="de-DE" dirty="0" smtClean="0"/>
              <a:t>Auflistung zeigt </a:t>
            </a:r>
            <a:r>
              <a:rPr lang="de-DE" dirty="0"/>
              <a:t>jeweils zwei Entitätstypen und den zugehörigen Beziehungstyp. </a:t>
            </a:r>
            <a:r>
              <a:rPr lang="de-DE" dirty="0" smtClean="0"/>
              <a:t>Gib für </a:t>
            </a:r>
            <a:r>
              <a:rPr lang="de-DE" dirty="0"/>
              <a:t>jede Beziehung die </a:t>
            </a:r>
            <a:r>
              <a:rPr lang="de-DE" dirty="0" err="1"/>
              <a:t>Kardinalität</a:t>
            </a:r>
            <a:r>
              <a:rPr lang="de-DE" dirty="0"/>
              <a:t> an. </a:t>
            </a:r>
          </a:p>
          <a:p>
            <a:pPr lvl="1"/>
            <a:r>
              <a:rPr lang="de-DE" dirty="0" smtClean="0"/>
              <a:t>Schüler </a:t>
            </a:r>
            <a:r>
              <a:rPr lang="de-DE" dirty="0"/>
              <a:t>hat </a:t>
            </a:r>
            <a:r>
              <a:rPr lang="de-DE" dirty="0" smtClean="0"/>
              <a:t>Tutor.</a:t>
            </a:r>
          </a:p>
          <a:p>
            <a:pPr lvl="1"/>
            <a:r>
              <a:rPr lang="de-DE" dirty="0" smtClean="0"/>
              <a:t>Schüler </a:t>
            </a:r>
            <a:r>
              <a:rPr lang="de-DE" dirty="0"/>
              <a:t>bekommt heute </a:t>
            </a:r>
            <a:r>
              <a:rPr lang="de-DE" dirty="0" smtClean="0"/>
              <a:t>Zeugnis.</a:t>
            </a:r>
          </a:p>
          <a:p>
            <a:pPr lvl="1"/>
            <a:r>
              <a:rPr lang="de-DE" dirty="0" smtClean="0"/>
              <a:t>Schüler </a:t>
            </a:r>
            <a:r>
              <a:rPr lang="de-DE" dirty="0"/>
              <a:t>darf arbeiten an </a:t>
            </a:r>
            <a:r>
              <a:rPr lang="de-DE" dirty="0" smtClean="0"/>
              <a:t>Computer.</a:t>
            </a:r>
          </a:p>
          <a:p>
            <a:pPr lvl="1"/>
            <a:r>
              <a:rPr lang="de-DE" dirty="0" smtClean="0"/>
              <a:t>Schüler </a:t>
            </a:r>
            <a:r>
              <a:rPr lang="de-DE" dirty="0"/>
              <a:t>hat </a:t>
            </a:r>
            <a:r>
              <a:rPr lang="de-DE" dirty="0" smtClean="0"/>
              <a:t>ausgeliehenes Buch.</a:t>
            </a:r>
          </a:p>
          <a:p>
            <a:pPr lvl="1"/>
            <a:r>
              <a:rPr lang="de-DE" dirty="0" smtClean="0"/>
              <a:t>Schüler </a:t>
            </a:r>
            <a:r>
              <a:rPr lang="de-DE" dirty="0"/>
              <a:t>besucht </a:t>
            </a:r>
            <a:r>
              <a:rPr lang="de-DE" dirty="0" smtClean="0"/>
              <a:t>Kurs.</a:t>
            </a:r>
          </a:p>
          <a:p>
            <a:pPr lvl="1"/>
            <a:r>
              <a:rPr lang="de-DE" dirty="0" smtClean="0"/>
              <a:t>Schüler </a:t>
            </a:r>
            <a:r>
              <a:rPr lang="de-DE" dirty="0"/>
              <a:t>ist befreundet mit Schüler.</a:t>
            </a:r>
          </a:p>
        </p:txBody>
      </p:sp>
    </p:spTree>
    <p:extLst>
      <p:ext uri="{BB962C8B-B14F-4D97-AF65-F5344CB8AC3E}">
        <p14:creationId xmlns:p14="http://schemas.microsoft.com/office/powerpoint/2010/main" val="10717442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Sonderbeziehung </a:t>
            </a:r>
            <a:r>
              <a:rPr lang="de-DE" dirty="0" smtClean="0"/>
              <a:t>„A </a:t>
            </a:r>
            <a:r>
              <a:rPr lang="de-DE" i="1" dirty="0" err="1"/>
              <a:t>isa</a:t>
            </a:r>
            <a:r>
              <a:rPr lang="de-DE" i="1" dirty="0"/>
              <a:t> </a:t>
            </a:r>
            <a:r>
              <a:rPr lang="de-DE" dirty="0" smtClean="0"/>
              <a:t>B“:</a:t>
            </a:r>
            <a:endParaRPr lang="de-DE" dirty="0"/>
          </a:p>
        </p:txBody>
      </p:sp>
      <p:sp>
        <p:nvSpPr>
          <p:cNvPr id="3" name="Inhaltsplatzhalter 2"/>
          <p:cNvSpPr>
            <a:spLocks noGrp="1"/>
          </p:cNvSpPr>
          <p:nvPr>
            <p:ph sz="quarter" idx="1"/>
          </p:nvPr>
        </p:nvSpPr>
        <p:spPr/>
        <p:txBody>
          <a:bodyPr>
            <a:normAutofit fontScale="70000" lnSpcReduction="20000"/>
          </a:bodyPr>
          <a:lstStyle/>
          <a:p>
            <a:r>
              <a:rPr lang="de-DE" dirty="0"/>
              <a:t>Geeignet zum Aufbau von Subtyp-Hierarchien.</a:t>
            </a:r>
          </a:p>
          <a:p>
            <a:pPr lvl="1"/>
            <a:r>
              <a:rPr lang="de-DE" dirty="0"/>
              <a:t>Menge A ist Subtyp oder Spezialisierung von B.</a:t>
            </a:r>
          </a:p>
          <a:p>
            <a:pPr lvl="1"/>
            <a:r>
              <a:rPr lang="de-DE" dirty="0"/>
              <a:t>Menge B ist Verallgemeinerung oder Generalisierung von A.</a:t>
            </a:r>
          </a:p>
          <a:p>
            <a:endParaRPr lang="de-DE" dirty="0" smtClean="0"/>
          </a:p>
          <a:p>
            <a:r>
              <a:rPr lang="de-DE" dirty="0" smtClean="0"/>
              <a:t>Zweck</a:t>
            </a:r>
            <a:r>
              <a:rPr lang="de-DE" dirty="0"/>
              <a:t>: A kann Attribute von B erben und neue haben.</a:t>
            </a:r>
          </a:p>
          <a:p>
            <a:pPr lvl="1"/>
            <a:r>
              <a:rPr lang="de-DE" dirty="0"/>
              <a:t>Bsp.: Manager </a:t>
            </a:r>
            <a:r>
              <a:rPr lang="de-DE" dirty="0" err="1"/>
              <a:t>isa</a:t>
            </a:r>
            <a:r>
              <a:rPr lang="de-DE" dirty="0"/>
              <a:t> Angestellter und hat eigenes Attribut “Firmenauto”.</a:t>
            </a:r>
          </a:p>
          <a:p>
            <a:endParaRPr lang="de-DE" dirty="0" smtClean="0"/>
          </a:p>
          <a:p>
            <a:r>
              <a:rPr lang="de-DE" dirty="0" smtClean="0"/>
              <a:t>A </a:t>
            </a:r>
            <a:r>
              <a:rPr lang="de-DE" dirty="0"/>
              <a:t>und B haben den gleichen Primärschlüssel.</a:t>
            </a:r>
          </a:p>
          <a:p>
            <a:endParaRPr lang="de-DE" dirty="0" smtClean="0"/>
          </a:p>
          <a:p>
            <a:r>
              <a:rPr lang="de-DE" dirty="0" smtClean="0"/>
              <a:t>Beispiel</a:t>
            </a:r>
            <a:r>
              <a:rPr lang="de-DE" dirty="0"/>
              <a:t>:</a:t>
            </a:r>
          </a:p>
          <a:p>
            <a:pPr lvl="1"/>
            <a:r>
              <a:rPr lang="de-DE" dirty="0"/>
              <a:t>An der Uni arbeiten verschieden Lohngruppen: Beamte, </a:t>
            </a:r>
            <a:r>
              <a:rPr lang="de-DE" dirty="0" smtClean="0"/>
              <a:t>Angestellte und </a:t>
            </a:r>
            <a:r>
              <a:rPr lang="de-DE" dirty="0"/>
              <a:t>Arbeiter. Gemeinsame Attribute wie Name, </a:t>
            </a:r>
            <a:r>
              <a:rPr lang="de-DE" dirty="0" smtClean="0"/>
              <a:t>Vorname, Personalnummer</a:t>
            </a:r>
            <a:r>
              <a:rPr lang="de-DE" dirty="0"/>
              <a:t>, Geburtsdatum etc. lassen sich in </a:t>
            </a:r>
            <a:r>
              <a:rPr lang="de-DE" dirty="0" smtClean="0"/>
              <a:t>der Generalisierungs-Entity </a:t>
            </a:r>
            <a:r>
              <a:rPr lang="de-DE" dirty="0"/>
              <a:t>Bediensteter zusammenfassen. Wir </a:t>
            </a:r>
            <a:r>
              <a:rPr lang="de-DE" dirty="0" smtClean="0"/>
              <a:t>erhalten z.B</a:t>
            </a:r>
            <a:r>
              <a:rPr lang="de-DE" dirty="0"/>
              <a:t>. die </a:t>
            </a:r>
            <a:r>
              <a:rPr lang="de-DE" dirty="0" smtClean="0"/>
              <a:t>Entity-Typen: </a:t>
            </a:r>
          </a:p>
          <a:p>
            <a:pPr lvl="2"/>
            <a:r>
              <a:rPr lang="de-DE" dirty="0" smtClean="0"/>
              <a:t>Bediensteter(Name</a:t>
            </a:r>
            <a:r>
              <a:rPr lang="de-DE" dirty="0"/>
              <a:t>, Vorname, Personalnummer, Geburtsdatum),</a:t>
            </a:r>
          </a:p>
          <a:p>
            <a:pPr lvl="2"/>
            <a:r>
              <a:rPr lang="de-DE" dirty="0"/>
              <a:t>Beamter(Bezüge) </a:t>
            </a:r>
            <a:r>
              <a:rPr lang="de-DE" dirty="0" smtClean="0"/>
              <a:t>	Beamter </a:t>
            </a:r>
            <a:r>
              <a:rPr lang="de-DE" dirty="0" err="1"/>
              <a:t>isa</a:t>
            </a:r>
            <a:r>
              <a:rPr lang="de-DE" dirty="0"/>
              <a:t> Bediensteter,</a:t>
            </a:r>
          </a:p>
          <a:p>
            <a:pPr lvl="2"/>
            <a:r>
              <a:rPr lang="de-DE" dirty="0"/>
              <a:t>Angestellter(Gehalt) </a:t>
            </a:r>
            <a:r>
              <a:rPr lang="de-DE" dirty="0" smtClean="0"/>
              <a:t>	Angestellter </a:t>
            </a:r>
            <a:r>
              <a:rPr lang="de-DE" dirty="0" err="1"/>
              <a:t>isa</a:t>
            </a:r>
            <a:r>
              <a:rPr lang="de-DE" dirty="0"/>
              <a:t> Bediensteter,</a:t>
            </a:r>
          </a:p>
          <a:p>
            <a:pPr lvl="2"/>
            <a:r>
              <a:rPr lang="de-DE" dirty="0"/>
              <a:t>Arbeiter(Lohn) </a:t>
            </a:r>
            <a:r>
              <a:rPr lang="de-DE" dirty="0" smtClean="0"/>
              <a:t>	Arbeiter </a:t>
            </a:r>
            <a:r>
              <a:rPr lang="de-DE" dirty="0" err="1"/>
              <a:t>isa</a:t>
            </a:r>
            <a:r>
              <a:rPr lang="de-DE" dirty="0"/>
              <a:t> Bediensteter.</a:t>
            </a:r>
          </a:p>
        </p:txBody>
      </p:sp>
    </p:spTree>
    <p:extLst>
      <p:ext uri="{BB962C8B-B14F-4D97-AF65-F5344CB8AC3E}">
        <p14:creationId xmlns:p14="http://schemas.microsoft.com/office/powerpoint/2010/main" val="8258919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Darstellung als </a:t>
            </a:r>
            <a:r>
              <a:rPr lang="de-DE" dirty="0" smtClean="0"/>
              <a:t>ER-Diagramm</a:t>
            </a:r>
            <a:endParaRPr lang="de-DE" dirty="0"/>
          </a:p>
        </p:txBody>
      </p:sp>
      <p:sp>
        <p:nvSpPr>
          <p:cNvPr id="3" name="Inhaltsplatzhalter 2"/>
          <p:cNvSpPr>
            <a:spLocks noGrp="1"/>
          </p:cNvSpPr>
          <p:nvPr>
            <p:ph sz="quarter" idx="1"/>
          </p:nvPr>
        </p:nvSpPr>
        <p:spPr/>
        <p:txBody>
          <a:bodyPr/>
          <a:lstStyle/>
          <a:p>
            <a:r>
              <a:rPr lang="de-DE" b="1" dirty="0" smtClean="0"/>
              <a:t>Grundbausteine</a:t>
            </a:r>
          </a:p>
          <a:p>
            <a:pPr lvl="1"/>
            <a:r>
              <a:rPr lang="de-DE" dirty="0" smtClean="0"/>
              <a:t>Entity-Typ</a:t>
            </a:r>
          </a:p>
          <a:p>
            <a:pPr lvl="1"/>
            <a:endParaRPr lang="de-DE" dirty="0" smtClean="0"/>
          </a:p>
          <a:p>
            <a:pPr lvl="1"/>
            <a:r>
              <a:rPr lang="de-DE" dirty="0" smtClean="0"/>
              <a:t>Attribute, Primärschlüssel werden unterstrichen</a:t>
            </a:r>
          </a:p>
          <a:p>
            <a:pPr lvl="1"/>
            <a:endParaRPr lang="de-DE" dirty="0" smtClean="0"/>
          </a:p>
          <a:p>
            <a:pPr lvl="1"/>
            <a:r>
              <a:rPr lang="de-DE" dirty="0" err="1" smtClean="0"/>
              <a:t>Relationship</a:t>
            </a:r>
            <a:r>
              <a:rPr lang="de-DE" dirty="0" smtClean="0"/>
              <a:t>-Typen</a:t>
            </a:r>
            <a:endParaRPr lang="de-DE" dirty="0"/>
          </a:p>
        </p:txBody>
      </p:sp>
      <p:sp>
        <p:nvSpPr>
          <p:cNvPr id="4" name="Rechteck 3"/>
          <p:cNvSpPr/>
          <p:nvPr/>
        </p:nvSpPr>
        <p:spPr>
          <a:xfrm>
            <a:off x="2447925" y="1819275"/>
            <a:ext cx="47625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E</a:t>
            </a:r>
            <a:endParaRPr lang="de-DE" dirty="0"/>
          </a:p>
        </p:txBody>
      </p:sp>
      <p:grpSp>
        <p:nvGrpSpPr>
          <p:cNvPr id="7" name="Gruppieren 6"/>
          <p:cNvGrpSpPr/>
          <p:nvPr/>
        </p:nvGrpSpPr>
        <p:grpSpPr>
          <a:xfrm>
            <a:off x="3552824" y="3586161"/>
            <a:ext cx="447675" cy="476250"/>
            <a:chOff x="3462337" y="3595688"/>
            <a:chExt cx="447675" cy="476250"/>
          </a:xfrm>
        </p:grpSpPr>
        <p:sp>
          <p:nvSpPr>
            <p:cNvPr id="5" name="Rechteck 4"/>
            <p:cNvSpPr/>
            <p:nvPr/>
          </p:nvSpPr>
          <p:spPr>
            <a:xfrm rot="18792772">
              <a:off x="3448050" y="3609975"/>
              <a:ext cx="47625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p:cNvSpPr txBox="1"/>
            <p:nvPr/>
          </p:nvSpPr>
          <p:spPr>
            <a:xfrm>
              <a:off x="3538537" y="3639621"/>
              <a:ext cx="161925" cy="369332"/>
            </a:xfrm>
            <a:prstGeom prst="rect">
              <a:avLst/>
            </a:prstGeom>
            <a:noFill/>
          </p:spPr>
          <p:txBody>
            <a:bodyPr wrap="square" rtlCol="0">
              <a:spAutoFit/>
            </a:bodyPr>
            <a:lstStyle/>
            <a:p>
              <a:r>
                <a:rPr lang="de-DE" dirty="0" smtClean="0">
                  <a:solidFill>
                    <a:schemeClr val="bg1"/>
                  </a:solidFill>
                </a:rPr>
                <a:t>R</a:t>
              </a:r>
              <a:endParaRPr lang="de-DE" dirty="0">
                <a:solidFill>
                  <a:schemeClr val="bg1"/>
                </a:solidFill>
              </a:endParaRPr>
            </a:p>
          </p:txBody>
        </p:sp>
      </p:grpSp>
      <p:sp>
        <p:nvSpPr>
          <p:cNvPr id="8" name="Ellipse 7"/>
          <p:cNvSpPr/>
          <p:nvPr/>
        </p:nvSpPr>
        <p:spPr>
          <a:xfrm>
            <a:off x="6905625" y="2543175"/>
            <a:ext cx="1047750"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A</a:t>
            </a:r>
            <a:endParaRPr lang="de-DE" dirty="0"/>
          </a:p>
        </p:txBody>
      </p:sp>
    </p:spTree>
    <p:extLst>
      <p:ext uri="{BB962C8B-B14F-4D97-AF65-F5344CB8AC3E}">
        <p14:creationId xmlns:p14="http://schemas.microsoft.com/office/powerpoint/2010/main" val="10717244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Kardinalitäten</a:t>
            </a:r>
            <a:endParaRPr lang="de-DE" dirty="0"/>
          </a:p>
        </p:txBody>
      </p:sp>
      <p:sp>
        <p:nvSpPr>
          <p:cNvPr id="3" name="Inhaltsplatzhalter 2"/>
          <p:cNvSpPr>
            <a:spLocks noGrp="1"/>
          </p:cNvSpPr>
          <p:nvPr>
            <p:ph sz="quarter" idx="1"/>
          </p:nvPr>
        </p:nvSpPr>
        <p:spPr/>
        <p:txBody>
          <a:bodyPr/>
          <a:lstStyle/>
          <a:p>
            <a:r>
              <a:rPr lang="de-DE" b="1" dirty="0"/>
              <a:t>Die </a:t>
            </a:r>
            <a:r>
              <a:rPr lang="de-DE" b="1" dirty="0" smtClean="0"/>
              <a:t>n:m-Notation (empfehlenswert!)</a:t>
            </a:r>
          </a:p>
          <a:p>
            <a:pPr lvl="1"/>
            <a:r>
              <a:rPr lang="de-DE" dirty="0"/>
              <a:t>n:m Angaben an den Kanten</a:t>
            </a:r>
          </a:p>
        </p:txBody>
      </p:sp>
      <p:sp>
        <p:nvSpPr>
          <p:cNvPr id="4" name="Rechteck 3"/>
          <p:cNvSpPr/>
          <p:nvPr/>
        </p:nvSpPr>
        <p:spPr>
          <a:xfrm>
            <a:off x="2001463" y="2300286"/>
            <a:ext cx="47625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Calibri" panose="020F0502020204030204" pitchFamily="34" charset="0"/>
              </a:rPr>
              <a:t>A</a:t>
            </a:r>
            <a:endParaRPr lang="de-DE" dirty="0">
              <a:latin typeface="Calibri" panose="020F0502020204030204" pitchFamily="34" charset="0"/>
            </a:endParaRPr>
          </a:p>
        </p:txBody>
      </p:sp>
      <p:sp>
        <p:nvSpPr>
          <p:cNvPr id="6" name="Rechteck 5"/>
          <p:cNvSpPr/>
          <p:nvPr/>
        </p:nvSpPr>
        <p:spPr>
          <a:xfrm rot="18792772">
            <a:off x="3044450" y="2300285"/>
            <a:ext cx="47625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Calibri" panose="020F0502020204030204" pitchFamily="34" charset="0"/>
            </a:endParaRPr>
          </a:p>
        </p:txBody>
      </p:sp>
      <p:sp>
        <p:nvSpPr>
          <p:cNvPr id="7" name="Textfeld 6"/>
          <p:cNvSpPr txBox="1"/>
          <p:nvPr/>
        </p:nvSpPr>
        <p:spPr>
          <a:xfrm>
            <a:off x="3144462" y="2339458"/>
            <a:ext cx="161925" cy="369332"/>
          </a:xfrm>
          <a:prstGeom prst="rect">
            <a:avLst/>
          </a:prstGeom>
          <a:noFill/>
        </p:spPr>
        <p:txBody>
          <a:bodyPr wrap="square" rtlCol="0">
            <a:spAutoFit/>
          </a:bodyPr>
          <a:lstStyle/>
          <a:p>
            <a:r>
              <a:rPr lang="de-DE" dirty="0" smtClean="0">
                <a:solidFill>
                  <a:schemeClr val="bg1"/>
                </a:solidFill>
                <a:latin typeface="Calibri" panose="020F0502020204030204" pitchFamily="34" charset="0"/>
              </a:rPr>
              <a:t>R</a:t>
            </a:r>
            <a:endParaRPr lang="de-DE" dirty="0">
              <a:solidFill>
                <a:schemeClr val="bg1"/>
              </a:solidFill>
              <a:latin typeface="Calibri" panose="020F0502020204030204" pitchFamily="34" charset="0"/>
            </a:endParaRPr>
          </a:p>
        </p:txBody>
      </p:sp>
      <p:sp>
        <p:nvSpPr>
          <p:cNvPr id="8" name="Rechteck 7"/>
          <p:cNvSpPr/>
          <p:nvPr/>
        </p:nvSpPr>
        <p:spPr>
          <a:xfrm>
            <a:off x="4154113" y="2290761"/>
            <a:ext cx="47625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Calibri" panose="020F0502020204030204" pitchFamily="34" charset="0"/>
              </a:rPr>
              <a:t>B</a:t>
            </a:r>
            <a:endParaRPr lang="de-DE" dirty="0">
              <a:latin typeface="Calibri" panose="020F0502020204030204" pitchFamily="34" charset="0"/>
            </a:endParaRPr>
          </a:p>
        </p:txBody>
      </p:sp>
      <p:cxnSp>
        <p:nvCxnSpPr>
          <p:cNvPr id="10" name="Gerade Verbindung 9"/>
          <p:cNvCxnSpPr>
            <a:stCxn id="4" idx="3"/>
          </p:cNvCxnSpPr>
          <p:nvPr/>
        </p:nvCxnSpPr>
        <p:spPr>
          <a:xfrm flipV="1">
            <a:off x="2477713" y="2524122"/>
            <a:ext cx="478679" cy="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Gerade Verbindung 11"/>
          <p:cNvCxnSpPr>
            <a:endCxn id="8" idx="1"/>
          </p:cNvCxnSpPr>
          <p:nvPr/>
        </p:nvCxnSpPr>
        <p:spPr>
          <a:xfrm>
            <a:off x="3608758" y="2514599"/>
            <a:ext cx="54535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feld 20"/>
          <p:cNvSpPr txBox="1"/>
          <p:nvPr/>
        </p:nvSpPr>
        <p:spPr>
          <a:xfrm>
            <a:off x="2458664" y="2215633"/>
            <a:ext cx="172663" cy="369332"/>
          </a:xfrm>
          <a:prstGeom prst="rect">
            <a:avLst/>
          </a:prstGeom>
          <a:noFill/>
        </p:spPr>
        <p:txBody>
          <a:bodyPr wrap="square" rtlCol="0">
            <a:spAutoFit/>
          </a:bodyPr>
          <a:lstStyle/>
          <a:p>
            <a:r>
              <a:rPr lang="de-DE" dirty="0" smtClean="0">
                <a:latin typeface="Calibri" panose="020F0502020204030204" pitchFamily="34" charset="0"/>
              </a:rPr>
              <a:t>n</a:t>
            </a:r>
            <a:endParaRPr lang="de-DE" dirty="0">
              <a:latin typeface="Calibri" panose="020F0502020204030204" pitchFamily="34" charset="0"/>
            </a:endParaRPr>
          </a:p>
        </p:txBody>
      </p:sp>
      <p:sp>
        <p:nvSpPr>
          <p:cNvPr id="22" name="Textfeld 21"/>
          <p:cNvSpPr txBox="1"/>
          <p:nvPr/>
        </p:nvSpPr>
        <p:spPr>
          <a:xfrm>
            <a:off x="3849313" y="2202417"/>
            <a:ext cx="172663" cy="369332"/>
          </a:xfrm>
          <a:prstGeom prst="rect">
            <a:avLst/>
          </a:prstGeom>
          <a:noFill/>
        </p:spPr>
        <p:txBody>
          <a:bodyPr wrap="square" rtlCol="0">
            <a:spAutoFit/>
          </a:bodyPr>
          <a:lstStyle/>
          <a:p>
            <a:r>
              <a:rPr lang="de-DE" dirty="0" smtClean="0">
                <a:latin typeface="Calibri" panose="020F0502020204030204" pitchFamily="34" charset="0"/>
              </a:rPr>
              <a:t>m</a:t>
            </a:r>
            <a:endParaRPr lang="de-DE" dirty="0">
              <a:latin typeface="Calibri" panose="020F0502020204030204" pitchFamily="34" charset="0"/>
            </a:endParaRPr>
          </a:p>
        </p:txBody>
      </p:sp>
      <p:sp>
        <p:nvSpPr>
          <p:cNvPr id="23" name="Rechteck 22"/>
          <p:cNvSpPr/>
          <p:nvPr/>
        </p:nvSpPr>
        <p:spPr>
          <a:xfrm>
            <a:off x="963239" y="3470405"/>
            <a:ext cx="1382338"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Calibri" panose="020F0502020204030204" pitchFamily="34" charset="0"/>
              </a:rPr>
              <a:t>Kunde</a:t>
            </a:r>
            <a:endParaRPr lang="de-DE" dirty="0">
              <a:latin typeface="Calibri" panose="020F0502020204030204" pitchFamily="34" charset="0"/>
            </a:endParaRPr>
          </a:p>
        </p:txBody>
      </p:sp>
      <p:sp>
        <p:nvSpPr>
          <p:cNvPr id="24" name="Rechteck 23"/>
          <p:cNvSpPr/>
          <p:nvPr/>
        </p:nvSpPr>
        <p:spPr>
          <a:xfrm rot="18792772">
            <a:off x="2956490" y="3393953"/>
            <a:ext cx="608796" cy="626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Calibri" panose="020F0502020204030204" pitchFamily="34" charset="0"/>
            </a:endParaRPr>
          </a:p>
        </p:txBody>
      </p:sp>
      <p:sp>
        <p:nvSpPr>
          <p:cNvPr id="25" name="Textfeld 24"/>
          <p:cNvSpPr txBox="1"/>
          <p:nvPr/>
        </p:nvSpPr>
        <p:spPr>
          <a:xfrm>
            <a:off x="2858715" y="3509577"/>
            <a:ext cx="800706" cy="369332"/>
          </a:xfrm>
          <a:prstGeom prst="rect">
            <a:avLst/>
          </a:prstGeom>
          <a:noFill/>
        </p:spPr>
        <p:txBody>
          <a:bodyPr wrap="square" rtlCol="0">
            <a:spAutoFit/>
          </a:bodyPr>
          <a:lstStyle/>
          <a:p>
            <a:r>
              <a:rPr lang="de-DE" dirty="0" smtClean="0">
                <a:solidFill>
                  <a:schemeClr val="bg1"/>
                </a:solidFill>
                <a:latin typeface="Calibri" panose="020F0502020204030204" pitchFamily="34" charset="0"/>
              </a:rPr>
              <a:t>erteilt</a:t>
            </a:r>
            <a:endParaRPr lang="de-DE" dirty="0">
              <a:solidFill>
                <a:schemeClr val="bg1"/>
              </a:solidFill>
              <a:latin typeface="Calibri" panose="020F0502020204030204" pitchFamily="34" charset="0"/>
            </a:endParaRPr>
          </a:p>
        </p:txBody>
      </p:sp>
      <p:sp>
        <p:nvSpPr>
          <p:cNvPr id="26" name="Rechteck 25"/>
          <p:cNvSpPr/>
          <p:nvPr/>
        </p:nvSpPr>
        <p:spPr>
          <a:xfrm>
            <a:off x="4241051" y="3460880"/>
            <a:ext cx="1275137"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Calibri" panose="020F0502020204030204" pitchFamily="34" charset="0"/>
              </a:rPr>
              <a:t>Auftrag</a:t>
            </a:r>
            <a:endParaRPr lang="de-DE" dirty="0">
              <a:latin typeface="Calibri" panose="020F0502020204030204" pitchFamily="34" charset="0"/>
            </a:endParaRPr>
          </a:p>
        </p:txBody>
      </p:sp>
      <p:cxnSp>
        <p:nvCxnSpPr>
          <p:cNvPr id="27" name="Gerade Verbindung 26"/>
          <p:cNvCxnSpPr>
            <a:stCxn id="23" idx="3"/>
          </p:cNvCxnSpPr>
          <p:nvPr/>
        </p:nvCxnSpPr>
        <p:spPr>
          <a:xfrm flipV="1">
            <a:off x="2345577" y="3694241"/>
            <a:ext cx="478679" cy="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Gerade Verbindung 27"/>
          <p:cNvCxnSpPr>
            <a:endCxn id="26" idx="1"/>
          </p:cNvCxnSpPr>
          <p:nvPr/>
        </p:nvCxnSpPr>
        <p:spPr>
          <a:xfrm>
            <a:off x="3695697" y="3684718"/>
            <a:ext cx="54535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Textfeld 28"/>
          <p:cNvSpPr txBox="1"/>
          <p:nvPr/>
        </p:nvSpPr>
        <p:spPr>
          <a:xfrm>
            <a:off x="2326528" y="3385752"/>
            <a:ext cx="172663" cy="369332"/>
          </a:xfrm>
          <a:prstGeom prst="rect">
            <a:avLst/>
          </a:prstGeom>
          <a:noFill/>
        </p:spPr>
        <p:txBody>
          <a:bodyPr wrap="square" rtlCol="0">
            <a:spAutoFit/>
          </a:bodyPr>
          <a:lstStyle/>
          <a:p>
            <a:r>
              <a:rPr lang="de-DE" dirty="0" smtClean="0">
                <a:latin typeface="Calibri" panose="020F0502020204030204" pitchFamily="34" charset="0"/>
              </a:rPr>
              <a:t>1</a:t>
            </a:r>
            <a:endParaRPr lang="de-DE" dirty="0">
              <a:latin typeface="Calibri" panose="020F0502020204030204" pitchFamily="34" charset="0"/>
            </a:endParaRPr>
          </a:p>
        </p:txBody>
      </p:sp>
      <p:sp>
        <p:nvSpPr>
          <p:cNvPr id="30" name="Textfeld 29"/>
          <p:cNvSpPr txBox="1"/>
          <p:nvPr/>
        </p:nvSpPr>
        <p:spPr>
          <a:xfrm>
            <a:off x="3936252" y="3372536"/>
            <a:ext cx="172663" cy="369332"/>
          </a:xfrm>
          <a:prstGeom prst="rect">
            <a:avLst/>
          </a:prstGeom>
          <a:noFill/>
        </p:spPr>
        <p:txBody>
          <a:bodyPr wrap="square" rtlCol="0">
            <a:spAutoFit/>
          </a:bodyPr>
          <a:lstStyle/>
          <a:p>
            <a:r>
              <a:rPr lang="de-DE" dirty="0" smtClean="0">
                <a:latin typeface="Calibri" panose="020F0502020204030204" pitchFamily="34" charset="0"/>
              </a:rPr>
              <a:t>m</a:t>
            </a:r>
            <a:endParaRPr lang="de-DE" dirty="0">
              <a:latin typeface="Calibri" panose="020F0502020204030204" pitchFamily="34" charset="0"/>
            </a:endParaRPr>
          </a:p>
        </p:txBody>
      </p:sp>
    </p:spTree>
    <p:extLst>
      <p:ext uri="{BB962C8B-B14F-4D97-AF65-F5344CB8AC3E}">
        <p14:creationId xmlns:p14="http://schemas.microsoft.com/office/powerpoint/2010/main" val="13573579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Kardinalitäten</a:t>
            </a:r>
            <a:endParaRPr lang="de-DE" dirty="0"/>
          </a:p>
        </p:txBody>
      </p:sp>
      <p:sp>
        <p:nvSpPr>
          <p:cNvPr id="3" name="Inhaltsplatzhalter 2"/>
          <p:cNvSpPr>
            <a:spLocks noGrp="1"/>
          </p:cNvSpPr>
          <p:nvPr>
            <p:ph sz="quarter" idx="1"/>
          </p:nvPr>
        </p:nvSpPr>
        <p:spPr/>
        <p:txBody>
          <a:bodyPr/>
          <a:lstStyle/>
          <a:p>
            <a:r>
              <a:rPr lang="de-DE" b="1" dirty="0" smtClean="0"/>
              <a:t>Die Pfeil-Notation</a:t>
            </a:r>
            <a:endParaRPr lang="de-DE" b="1" dirty="0"/>
          </a:p>
          <a:p>
            <a:pPr marL="0" indent="0">
              <a:buNone/>
            </a:pPr>
            <a:r>
              <a:rPr lang="de-DE" b="1" dirty="0" smtClean="0"/>
              <a:t>					1:1</a:t>
            </a:r>
          </a:p>
          <a:p>
            <a:pPr marL="0" indent="0">
              <a:buNone/>
            </a:pPr>
            <a:endParaRPr lang="de-DE" b="1" dirty="0" smtClean="0"/>
          </a:p>
          <a:p>
            <a:pPr marL="0" indent="0">
              <a:buNone/>
            </a:pPr>
            <a:r>
              <a:rPr lang="de-DE" b="1" dirty="0"/>
              <a:t>					</a:t>
            </a:r>
            <a:r>
              <a:rPr lang="de-DE" b="1" dirty="0" smtClean="0"/>
              <a:t>1:n</a:t>
            </a:r>
          </a:p>
          <a:p>
            <a:pPr marL="0" indent="0">
              <a:buNone/>
            </a:pPr>
            <a:endParaRPr lang="de-DE" b="1" dirty="0"/>
          </a:p>
          <a:p>
            <a:pPr marL="0" indent="0">
              <a:buNone/>
            </a:pPr>
            <a:r>
              <a:rPr lang="de-DE" b="1" dirty="0"/>
              <a:t>					</a:t>
            </a:r>
            <a:r>
              <a:rPr lang="de-DE" b="1" dirty="0" smtClean="0"/>
              <a:t>n:1</a:t>
            </a:r>
            <a:endParaRPr lang="de-DE" b="1" dirty="0"/>
          </a:p>
          <a:p>
            <a:pPr marL="0" indent="0">
              <a:buNone/>
            </a:pPr>
            <a:endParaRPr lang="de-DE" b="1" dirty="0" smtClean="0"/>
          </a:p>
          <a:p>
            <a:pPr marL="0" indent="0">
              <a:buNone/>
            </a:pPr>
            <a:r>
              <a:rPr lang="de-DE" b="1" dirty="0"/>
              <a:t>					</a:t>
            </a:r>
            <a:r>
              <a:rPr lang="de-DE" b="1" dirty="0" smtClean="0"/>
              <a:t>n:m</a:t>
            </a:r>
            <a:endParaRPr lang="de-DE" b="1" dirty="0"/>
          </a:p>
        </p:txBody>
      </p:sp>
      <p:sp>
        <p:nvSpPr>
          <p:cNvPr id="4" name="Rechteck 3"/>
          <p:cNvSpPr/>
          <p:nvPr/>
        </p:nvSpPr>
        <p:spPr>
          <a:xfrm>
            <a:off x="1936609" y="1767958"/>
            <a:ext cx="47625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Calibri" panose="020F0502020204030204" pitchFamily="34" charset="0"/>
              </a:rPr>
              <a:t>A</a:t>
            </a:r>
            <a:endParaRPr lang="de-DE" dirty="0">
              <a:latin typeface="Calibri" panose="020F0502020204030204" pitchFamily="34" charset="0"/>
            </a:endParaRPr>
          </a:p>
        </p:txBody>
      </p:sp>
      <p:sp>
        <p:nvSpPr>
          <p:cNvPr id="5" name="Rechteck 4"/>
          <p:cNvSpPr/>
          <p:nvPr/>
        </p:nvSpPr>
        <p:spPr>
          <a:xfrm rot="18792772">
            <a:off x="2979596" y="1767957"/>
            <a:ext cx="47625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Calibri" panose="020F0502020204030204" pitchFamily="34" charset="0"/>
            </a:endParaRPr>
          </a:p>
        </p:txBody>
      </p:sp>
      <p:sp>
        <p:nvSpPr>
          <p:cNvPr id="6" name="Textfeld 5"/>
          <p:cNvSpPr txBox="1"/>
          <p:nvPr/>
        </p:nvSpPr>
        <p:spPr>
          <a:xfrm>
            <a:off x="3079608" y="1807130"/>
            <a:ext cx="161925" cy="369332"/>
          </a:xfrm>
          <a:prstGeom prst="rect">
            <a:avLst/>
          </a:prstGeom>
          <a:noFill/>
        </p:spPr>
        <p:txBody>
          <a:bodyPr wrap="square" rtlCol="0">
            <a:spAutoFit/>
          </a:bodyPr>
          <a:lstStyle/>
          <a:p>
            <a:r>
              <a:rPr lang="de-DE" dirty="0" smtClean="0">
                <a:solidFill>
                  <a:schemeClr val="bg1"/>
                </a:solidFill>
                <a:latin typeface="Calibri" panose="020F0502020204030204" pitchFamily="34" charset="0"/>
              </a:rPr>
              <a:t>R</a:t>
            </a:r>
            <a:endParaRPr lang="de-DE" dirty="0">
              <a:solidFill>
                <a:schemeClr val="bg1"/>
              </a:solidFill>
              <a:latin typeface="Calibri" panose="020F0502020204030204" pitchFamily="34" charset="0"/>
            </a:endParaRPr>
          </a:p>
        </p:txBody>
      </p:sp>
      <p:sp>
        <p:nvSpPr>
          <p:cNvPr id="7" name="Rechteck 6"/>
          <p:cNvSpPr/>
          <p:nvPr/>
        </p:nvSpPr>
        <p:spPr>
          <a:xfrm>
            <a:off x="4089259" y="1758433"/>
            <a:ext cx="476250"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Calibri" panose="020F0502020204030204" pitchFamily="34" charset="0"/>
              </a:rPr>
              <a:t>B</a:t>
            </a:r>
            <a:endParaRPr lang="de-DE" dirty="0">
              <a:latin typeface="Calibri" panose="020F0502020204030204" pitchFamily="34" charset="0"/>
            </a:endParaRPr>
          </a:p>
        </p:txBody>
      </p:sp>
      <p:cxnSp>
        <p:nvCxnSpPr>
          <p:cNvPr id="8" name="Gerade Verbindung 7"/>
          <p:cNvCxnSpPr>
            <a:stCxn id="4" idx="3"/>
          </p:cNvCxnSpPr>
          <p:nvPr/>
        </p:nvCxnSpPr>
        <p:spPr>
          <a:xfrm flipV="1">
            <a:off x="2412859" y="1991794"/>
            <a:ext cx="478679" cy="2"/>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Gerade Verbindung 8"/>
          <p:cNvCxnSpPr>
            <a:endCxn id="7" idx="1"/>
          </p:cNvCxnSpPr>
          <p:nvPr/>
        </p:nvCxnSpPr>
        <p:spPr>
          <a:xfrm>
            <a:off x="3543904" y="1982271"/>
            <a:ext cx="545355" cy="0"/>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p:nvCxnSpPr>
        <p:spPr>
          <a:xfrm flipV="1">
            <a:off x="2377186" y="2896669"/>
            <a:ext cx="478679" cy="2"/>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p:nvCxnSpPr>
        <p:spPr>
          <a:xfrm>
            <a:off x="3508231" y="2887146"/>
            <a:ext cx="545355" cy="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p:nvCxnSpPr>
        <p:spPr>
          <a:xfrm flipV="1">
            <a:off x="2377185" y="3849169"/>
            <a:ext cx="478679" cy="2"/>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a:off x="3508230" y="3839646"/>
            <a:ext cx="545355" cy="0"/>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p:nvCxnSpPr>
        <p:spPr>
          <a:xfrm>
            <a:off x="3479139" y="4792144"/>
            <a:ext cx="545355" cy="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flipV="1">
            <a:off x="2377186" y="4792144"/>
            <a:ext cx="478679" cy="2"/>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5831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Kardinalitäten</a:t>
            </a:r>
            <a:endParaRPr lang="de-DE" dirty="0"/>
          </a:p>
        </p:txBody>
      </p:sp>
      <p:sp>
        <p:nvSpPr>
          <p:cNvPr id="3" name="Inhaltsplatzhalter 2"/>
          <p:cNvSpPr>
            <a:spLocks noGrp="1"/>
          </p:cNvSpPr>
          <p:nvPr>
            <p:ph sz="quarter" idx="1"/>
          </p:nvPr>
        </p:nvSpPr>
        <p:spPr/>
        <p:txBody>
          <a:bodyPr>
            <a:normAutofit fontScale="85000" lnSpcReduction="20000"/>
          </a:bodyPr>
          <a:lstStyle/>
          <a:p>
            <a:r>
              <a:rPr lang="de-DE" b="1" dirty="0"/>
              <a:t>Die Min-Max </a:t>
            </a:r>
            <a:r>
              <a:rPr lang="de-DE" b="1" dirty="0" smtClean="0"/>
              <a:t>Notation</a:t>
            </a:r>
          </a:p>
          <a:p>
            <a:pPr lvl="1"/>
            <a:r>
              <a:rPr lang="de-DE" dirty="0"/>
              <a:t>Will man bei den Beziehungen nicht nur 0, 1, ..., n und m </a:t>
            </a:r>
            <a:r>
              <a:rPr lang="de-DE" dirty="0" smtClean="0"/>
              <a:t>angeben, sondern </a:t>
            </a:r>
            <a:r>
              <a:rPr lang="de-DE" dirty="0"/>
              <a:t>deren genaue Ober- und Untergrenzen spezifizieren so </a:t>
            </a:r>
            <a:r>
              <a:rPr lang="de-DE" dirty="0" smtClean="0"/>
              <a:t>bietet sich </a:t>
            </a:r>
            <a:r>
              <a:rPr lang="de-DE" dirty="0"/>
              <a:t>die Min-Max Notation an</a:t>
            </a:r>
            <a:r>
              <a:rPr lang="de-DE" dirty="0" smtClean="0"/>
              <a:t>.</a:t>
            </a:r>
          </a:p>
          <a:p>
            <a:pPr lvl="1"/>
            <a:endParaRPr lang="de-DE" dirty="0"/>
          </a:p>
          <a:p>
            <a:pPr lvl="1"/>
            <a:endParaRPr lang="de-DE" dirty="0" smtClean="0"/>
          </a:p>
          <a:p>
            <a:pPr lvl="1"/>
            <a:endParaRPr lang="de-DE" dirty="0"/>
          </a:p>
          <a:p>
            <a:pPr lvl="1"/>
            <a:endParaRPr lang="de-DE" dirty="0" smtClean="0"/>
          </a:p>
          <a:p>
            <a:pPr lvl="1"/>
            <a:endParaRPr lang="de-DE" dirty="0"/>
          </a:p>
          <a:p>
            <a:pPr lvl="1"/>
            <a:r>
              <a:rPr lang="de-DE" dirty="0" smtClean="0"/>
              <a:t>Achtung: Angaben sind im Vergleich zur n:m Notation vertauscht!</a:t>
            </a:r>
          </a:p>
          <a:p>
            <a:pPr lvl="1"/>
            <a:endParaRPr lang="de-DE" dirty="0"/>
          </a:p>
          <a:p>
            <a:pPr lvl="1"/>
            <a:r>
              <a:rPr lang="de-DE" sz="2500" dirty="0"/>
              <a:t>Bedeutung: </a:t>
            </a:r>
            <a:r>
              <a:rPr lang="de-DE" sz="2500" dirty="0" smtClean="0"/>
              <a:t>„Ein </a:t>
            </a:r>
            <a:r>
              <a:rPr lang="de-DE" sz="2500" dirty="0"/>
              <a:t>Kunde erteilt 0 bis n Aufträge. Ein Auftrag wird </a:t>
            </a:r>
            <a:r>
              <a:rPr lang="de-DE" sz="2500" dirty="0" smtClean="0"/>
              <a:t>von genau </a:t>
            </a:r>
            <a:r>
              <a:rPr lang="de-DE" sz="2500" dirty="0"/>
              <a:t>einem Kunden erteilt</a:t>
            </a:r>
            <a:r>
              <a:rPr lang="de-DE" sz="2500" dirty="0" smtClean="0"/>
              <a:t>.“</a:t>
            </a:r>
            <a:endParaRPr lang="de-DE" sz="2500" dirty="0"/>
          </a:p>
          <a:p>
            <a:pPr lvl="1"/>
            <a:r>
              <a:rPr lang="de-DE" sz="2500" dirty="0"/>
              <a:t>Untergrenze 0: Kann-Beziehung;</a:t>
            </a:r>
          </a:p>
          <a:p>
            <a:pPr lvl="1"/>
            <a:r>
              <a:rPr lang="de-DE" sz="2500" dirty="0"/>
              <a:t>Untergrenze 1: </a:t>
            </a:r>
            <a:r>
              <a:rPr lang="de-DE" sz="2500" dirty="0" smtClean="0"/>
              <a:t>Muss-Beziehung </a:t>
            </a:r>
            <a:r>
              <a:rPr lang="de-DE" sz="2500" dirty="0"/>
              <a:t>(jede Entity </a:t>
            </a:r>
            <a:r>
              <a:rPr lang="de-DE" sz="2500" dirty="0" smtClean="0"/>
              <a:t>muss </a:t>
            </a:r>
            <a:r>
              <a:rPr lang="de-DE" sz="2500" dirty="0"/>
              <a:t>in der </a:t>
            </a:r>
            <a:r>
              <a:rPr lang="de-DE" sz="2500" dirty="0" smtClean="0"/>
              <a:t>Beziehung enthalten </a:t>
            </a:r>
            <a:r>
              <a:rPr lang="de-DE" sz="2500" dirty="0"/>
              <a:t>sein)</a:t>
            </a:r>
            <a:endParaRPr lang="de-DE" dirty="0"/>
          </a:p>
        </p:txBody>
      </p:sp>
      <p:sp>
        <p:nvSpPr>
          <p:cNvPr id="4" name="Rechteck 3"/>
          <p:cNvSpPr/>
          <p:nvPr/>
        </p:nvSpPr>
        <p:spPr>
          <a:xfrm>
            <a:off x="1439489" y="2790439"/>
            <a:ext cx="1382338"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Calibri" panose="020F0502020204030204" pitchFamily="34" charset="0"/>
              </a:rPr>
              <a:t>Kunde</a:t>
            </a:r>
            <a:endParaRPr lang="de-DE" dirty="0">
              <a:latin typeface="Calibri" panose="020F0502020204030204" pitchFamily="34" charset="0"/>
            </a:endParaRPr>
          </a:p>
        </p:txBody>
      </p:sp>
      <p:sp>
        <p:nvSpPr>
          <p:cNvPr id="5" name="Rechteck 4"/>
          <p:cNvSpPr/>
          <p:nvPr/>
        </p:nvSpPr>
        <p:spPr>
          <a:xfrm rot="18792772">
            <a:off x="3756590" y="2713987"/>
            <a:ext cx="608796" cy="626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Calibri" panose="020F0502020204030204" pitchFamily="34" charset="0"/>
            </a:endParaRPr>
          </a:p>
        </p:txBody>
      </p:sp>
      <p:sp>
        <p:nvSpPr>
          <p:cNvPr id="6" name="Textfeld 5"/>
          <p:cNvSpPr txBox="1"/>
          <p:nvPr/>
        </p:nvSpPr>
        <p:spPr>
          <a:xfrm>
            <a:off x="3658815" y="2829611"/>
            <a:ext cx="800706" cy="369332"/>
          </a:xfrm>
          <a:prstGeom prst="rect">
            <a:avLst/>
          </a:prstGeom>
          <a:noFill/>
        </p:spPr>
        <p:txBody>
          <a:bodyPr wrap="square" rtlCol="0">
            <a:spAutoFit/>
          </a:bodyPr>
          <a:lstStyle/>
          <a:p>
            <a:r>
              <a:rPr lang="de-DE" dirty="0" smtClean="0">
                <a:solidFill>
                  <a:schemeClr val="bg1"/>
                </a:solidFill>
                <a:latin typeface="Calibri" panose="020F0502020204030204" pitchFamily="34" charset="0"/>
              </a:rPr>
              <a:t>erteilt</a:t>
            </a:r>
            <a:endParaRPr lang="de-DE" dirty="0">
              <a:solidFill>
                <a:schemeClr val="bg1"/>
              </a:solidFill>
              <a:latin typeface="Calibri" panose="020F0502020204030204" pitchFamily="34" charset="0"/>
            </a:endParaRPr>
          </a:p>
        </p:txBody>
      </p:sp>
      <p:sp>
        <p:nvSpPr>
          <p:cNvPr id="7" name="Rechteck 6"/>
          <p:cNvSpPr/>
          <p:nvPr/>
        </p:nvSpPr>
        <p:spPr>
          <a:xfrm>
            <a:off x="5212601" y="2790439"/>
            <a:ext cx="1275137"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Calibri" panose="020F0502020204030204" pitchFamily="34" charset="0"/>
              </a:rPr>
              <a:t>Auftrag</a:t>
            </a:r>
            <a:endParaRPr lang="de-DE" dirty="0">
              <a:latin typeface="Calibri" panose="020F0502020204030204" pitchFamily="34" charset="0"/>
            </a:endParaRPr>
          </a:p>
        </p:txBody>
      </p:sp>
      <p:cxnSp>
        <p:nvCxnSpPr>
          <p:cNvPr id="8" name="Gerade Verbindung 7"/>
          <p:cNvCxnSpPr>
            <a:stCxn id="4" idx="3"/>
            <a:endCxn id="6" idx="1"/>
          </p:cNvCxnSpPr>
          <p:nvPr/>
        </p:nvCxnSpPr>
        <p:spPr>
          <a:xfrm>
            <a:off x="2821827" y="3014277"/>
            <a:ext cx="83698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Gerade Verbindung 8"/>
          <p:cNvCxnSpPr>
            <a:stCxn id="6" idx="3"/>
            <a:endCxn id="7" idx="1"/>
          </p:cNvCxnSpPr>
          <p:nvPr/>
        </p:nvCxnSpPr>
        <p:spPr>
          <a:xfrm>
            <a:off x="4459521" y="3014277"/>
            <a:ext cx="75308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2774203" y="2667686"/>
            <a:ext cx="711947" cy="369332"/>
          </a:xfrm>
          <a:prstGeom prst="rect">
            <a:avLst/>
          </a:prstGeom>
          <a:noFill/>
        </p:spPr>
        <p:txBody>
          <a:bodyPr wrap="square" rtlCol="0">
            <a:spAutoFit/>
          </a:bodyPr>
          <a:lstStyle/>
          <a:p>
            <a:r>
              <a:rPr lang="de-DE" dirty="0" smtClean="0">
                <a:latin typeface="Calibri" panose="020F0502020204030204" pitchFamily="34" charset="0"/>
              </a:rPr>
              <a:t>(0,*)</a:t>
            </a:r>
            <a:endParaRPr lang="de-DE" dirty="0">
              <a:latin typeface="Calibri" panose="020F0502020204030204" pitchFamily="34" charset="0"/>
            </a:endParaRPr>
          </a:p>
        </p:txBody>
      </p:sp>
      <p:sp>
        <p:nvSpPr>
          <p:cNvPr id="11" name="Textfeld 10"/>
          <p:cNvSpPr txBox="1"/>
          <p:nvPr/>
        </p:nvSpPr>
        <p:spPr>
          <a:xfrm>
            <a:off x="4621446" y="2663995"/>
            <a:ext cx="722079" cy="369332"/>
          </a:xfrm>
          <a:prstGeom prst="rect">
            <a:avLst/>
          </a:prstGeom>
          <a:noFill/>
        </p:spPr>
        <p:txBody>
          <a:bodyPr wrap="square" rtlCol="0">
            <a:spAutoFit/>
          </a:bodyPr>
          <a:lstStyle/>
          <a:p>
            <a:r>
              <a:rPr lang="de-DE" dirty="0" smtClean="0">
                <a:latin typeface="Calibri" panose="020F0502020204030204" pitchFamily="34" charset="0"/>
              </a:rPr>
              <a:t>(1,1)</a:t>
            </a:r>
            <a:endParaRPr lang="de-DE" dirty="0">
              <a:latin typeface="Calibri" panose="020F0502020204030204" pitchFamily="34" charset="0"/>
            </a:endParaRPr>
          </a:p>
        </p:txBody>
      </p:sp>
    </p:spTree>
    <p:extLst>
      <p:ext uri="{BB962C8B-B14F-4D97-AF65-F5344CB8AC3E}">
        <p14:creationId xmlns:p14="http://schemas.microsoft.com/office/powerpoint/2010/main" val="32313171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Kardinalitäten</a:t>
            </a:r>
            <a:endParaRPr lang="de-DE" dirty="0"/>
          </a:p>
        </p:txBody>
      </p:sp>
      <p:sp>
        <p:nvSpPr>
          <p:cNvPr id="3" name="Inhaltsplatzhalter 2"/>
          <p:cNvSpPr>
            <a:spLocks noGrp="1"/>
          </p:cNvSpPr>
          <p:nvPr>
            <p:ph sz="quarter" idx="1"/>
          </p:nvPr>
        </p:nvSpPr>
        <p:spPr/>
        <p:txBody>
          <a:bodyPr/>
          <a:lstStyle/>
          <a:p>
            <a:r>
              <a:rPr lang="de-DE" dirty="0" smtClean="0"/>
              <a:t>Innerhalb </a:t>
            </a:r>
            <a:r>
              <a:rPr lang="de-DE" dirty="0"/>
              <a:t>eines </a:t>
            </a:r>
            <a:r>
              <a:rPr lang="de-DE" dirty="0" smtClean="0"/>
              <a:t>E/</a:t>
            </a:r>
            <a:r>
              <a:rPr lang="de-DE" dirty="0" err="1" smtClean="0"/>
              <a:t>Rdiagramms</a:t>
            </a:r>
            <a:r>
              <a:rPr lang="de-DE" dirty="0" smtClean="0"/>
              <a:t> nie Notation wechseln!</a:t>
            </a:r>
            <a:endParaRPr lang="de-DE" dirty="0"/>
          </a:p>
          <a:p>
            <a:endParaRPr lang="de-DE" dirty="0" smtClean="0"/>
          </a:p>
          <a:p>
            <a:r>
              <a:rPr lang="de-DE" dirty="0" smtClean="0"/>
              <a:t>Die </a:t>
            </a:r>
            <a:r>
              <a:rPr lang="de-DE" dirty="0"/>
              <a:t>min-</a:t>
            </a:r>
            <a:r>
              <a:rPr lang="de-DE" dirty="0" err="1"/>
              <a:t>max</a:t>
            </a:r>
            <a:r>
              <a:rPr lang="de-DE" dirty="0"/>
              <a:t>-Notation ist genauer als </a:t>
            </a:r>
            <a:r>
              <a:rPr lang="de-DE" dirty="0" smtClean="0"/>
              <a:t>die n:m </a:t>
            </a:r>
            <a:r>
              <a:rPr lang="de-DE" dirty="0"/>
              <a:t>-</a:t>
            </a:r>
            <a:r>
              <a:rPr lang="de-DE" dirty="0" smtClean="0"/>
              <a:t>Notation, dafür </a:t>
            </a:r>
            <a:r>
              <a:rPr lang="de-DE" dirty="0"/>
              <a:t>aber eventuell schwerer lesbar.</a:t>
            </a:r>
          </a:p>
          <a:p>
            <a:endParaRPr lang="de-DE" dirty="0" smtClean="0"/>
          </a:p>
          <a:p>
            <a:r>
              <a:rPr lang="de-DE" dirty="0" smtClean="0"/>
              <a:t>Vor dem studieren eines fremden </a:t>
            </a:r>
            <a:r>
              <a:rPr lang="de-DE" dirty="0"/>
              <a:t>E-R </a:t>
            </a:r>
            <a:r>
              <a:rPr lang="de-DE" dirty="0" smtClean="0"/>
              <a:t>Diagrammes, Frage stellen: </a:t>
            </a:r>
            <a:r>
              <a:rPr lang="de-DE" dirty="0"/>
              <a:t>Welche Notation wurde verwendet?</a:t>
            </a:r>
          </a:p>
        </p:txBody>
      </p:sp>
    </p:spTree>
    <p:extLst>
      <p:ext uri="{BB962C8B-B14F-4D97-AF65-F5344CB8AC3E}">
        <p14:creationId xmlns:p14="http://schemas.microsoft.com/office/powerpoint/2010/main" val="32399617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887" r="3551" b="9918"/>
          <a:stretch/>
        </p:blipFill>
        <p:spPr bwMode="auto">
          <a:xfrm>
            <a:off x="4229166" y="3810000"/>
            <a:ext cx="4914834"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DE" dirty="0"/>
              <a:t>Beispiele</a:t>
            </a:r>
          </a:p>
        </p:txBody>
      </p:sp>
      <p:sp>
        <p:nvSpPr>
          <p:cNvPr id="3" name="Inhaltsplatzhalter 2"/>
          <p:cNvSpPr>
            <a:spLocks noGrp="1"/>
          </p:cNvSpPr>
          <p:nvPr>
            <p:ph sz="quarter" idx="1"/>
          </p:nvPr>
        </p:nvSpPr>
        <p:spPr>
          <a:xfrm>
            <a:off x="457200" y="1219200"/>
            <a:ext cx="8324849" cy="2847975"/>
          </a:xfrm>
        </p:spPr>
        <p:txBody>
          <a:bodyPr>
            <a:normAutofit fontScale="85000" lnSpcReduction="20000"/>
          </a:bodyPr>
          <a:lstStyle/>
          <a:p>
            <a:r>
              <a:rPr lang="de-DE" dirty="0" smtClean="0"/>
              <a:t>„Der </a:t>
            </a:r>
            <a:r>
              <a:rPr lang="de-DE" dirty="0"/>
              <a:t>Angestellte Fritz Müller arbeitet am Projekt P7 zu </a:t>
            </a:r>
            <a:r>
              <a:rPr lang="de-DE" dirty="0" smtClean="0"/>
              <a:t>30% seiner Arbeitszeit.“</a:t>
            </a:r>
          </a:p>
          <a:p>
            <a:pPr lvl="1"/>
            <a:r>
              <a:rPr lang="de-DE" dirty="0"/>
              <a:t>Angestellter: Entity-Typ A</a:t>
            </a:r>
          </a:p>
          <a:p>
            <a:pPr lvl="1"/>
            <a:r>
              <a:rPr lang="de-DE" dirty="0"/>
              <a:t>Fritz Müller: Entity ∈ A</a:t>
            </a:r>
          </a:p>
          <a:p>
            <a:pPr lvl="1"/>
            <a:r>
              <a:rPr lang="de-DE" dirty="0"/>
              <a:t>Attribute: Name, Vorname</a:t>
            </a:r>
          </a:p>
          <a:p>
            <a:pPr lvl="1"/>
            <a:r>
              <a:rPr lang="de-DE" dirty="0"/>
              <a:t>arbeitet am: </a:t>
            </a:r>
            <a:r>
              <a:rPr lang="de-DE" dirty="0" err="1"/>
              <a:t>Relationship</a:t>
            </a:r>
            <a:r>
              <a:rPr lang="de-DE" dirty="0"/>
              <a:t>-Typ R</a:t>
            </a:r>
          </a:p>
          <a:p>
            <a:pPr lvl="1"/>
            <a:r>
              <a:rPr lang="de-DE" dirty="0"/>
              <a:t>Projekt: Entity-Typ P</a:t>
            </a:r>
          </a:p>
          <a:p>
            <a:pPr lvl="1"/>
            <a:r>
              <a:rPr lang="de-DE" dirty="0"/>
              <a:t>P7: Entity ∈ P</a:t>
            </a:r>
          </a:p>
          <a:p>
            <a:pPr lvl="1"/>
            <a:r>
              <a:rPr lang="de-DE" dirty="0"/>
              <a:t>zu 30%: Attribut zur Beziehung R</a:t>
            </a:r>
          </a:p>
        </p:txBody>
      </p:sp>
    </p:spTree>
    <p:extLst>
      <p:ext uri="{BB962C8B-B14F-4D97-AF65-F5344CB8AC3E}">
        <p14:creationId xmlns:p14="http://schemas.microsoft.com/office/powerpoint/2010/main" val="1393925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Information und Daten</a:t>
            </a:r>
          </a:p>
        </p:txBody>
      </p:sp>
      <p:sp>
        <p:nvSpPr>
          <p:cNvPr id="3" name="Inhaltsplatzhalter 2"/>
          <p:cNvSpPr>
            <a:spLocks noGrp="1"/>
          </p:cNvSpPr>
          <p:nvPr>
            <p:ph sz="quarter" idx="1"/>
          </p:nvPr>
        </p:nvSpPr>
        <p:spPr/>
        <p:txBody>
          <a:bodyPr>
            <a:normAutofit fontScale="70000" lnSpcReduction="20000"/>
          </a:bodyPr>
          <a:lstStyle/>
          <a:p>
            <a:r>
              <a:rPr lang="de-DE" dirty="0" smtClean="0"/>
              <a:t>Information</a:t>
            </a:r>
          </a:p>
          <a:p>
            <a:pPr lvl="1"/>
            <a:r>
              <a:rPr lang="de-DE" dirty="0"/>
              <a:t>K</a:t>
            </a:r>
            <a:r>
              <a:rPr lang="de-DE" dirty="0" smtClean="0"/>
              <a:t>enntnis </a:t>
            </a:r>
            <a:r>
              <a:rPr lang="de-DE" dirty="0"/>
              <a:t>von Fakten und </a:t>
            </a:r>
            <a:r>
              <a:rPr lang="de-DE" dirty="0" smtClean="0"/>
              <a:t>Wissen. Nicht </a:t>
            </a:r>
            <a:r>
              <a:rPr lang="de-DE" dirty="0"/>
              <a:t>notwendigerweise formalisiert.</a:t>
            </a:r>
          </a:p>
          <a:p>
            <a:r>
              <a:rPr lang="de-DE" dirty="0" smtClean="0"/>
              <a:t>Daten</a:t>
            </a:r>
          </a:p>
          <a:p>
            <a:pPr lvl="1"/>
            <a:r>
              <a:rPr lang="de-DE" dirty="0" smtClean="0"/>
              <a:t>formalisierte </a:t>
            </a:r>
            <a:r>
              <a:rPr lang="de-DE" dirty="0"/>
              <a:t>Darstellung der </a:t>
            </a:r>
            <a:r>
              <a:rPr lang="de-DE" dirty="0" smtClean="0"/>
              <a:t>Information, geeignet </a:t>
            </a:r>
            <a:r>
              <a:rPr lang="de-DE" dirty="0"/>
              <a:t>für angestrebten Gebrauch</a:t>
            </a:r>
          </a:p>
          <a:p>
            <a:r>
              <a:rPr lang="de-DE" dirty="0" smtClean="0"/>
              <a:t>Problem</a:t>
            </a:r>
          </a:p>
          <a:p>
            <a:pPr lvl="1"/>
            <a:r>
              <a:rPr lang="de-DE" dirty="0" smtClean="0"/>
              <a:t>Welche </a:t>
            </a:r>
            <a:r>
              <a:rPr lang="de-DE" dirty="0"/>
              <a:t>Darstellung der Daten ist die </a:t>
            </a:r>
            <a:r>
              <a:rPr lang="de-DE" dirty="0" smtClean="0"/>
              <a:t>Geeignetste?</a:t>
            </a:r>
          </a:p>
          <a:p>
            <a:pPr lvl="2"/>
            <a:r>
              <a:rPr lang="de-DE" dirty="0" smtClean="0"/>
              <a:t>Oft </a:t>
            </a:r>
            <a:r>
              <a:rPr lang="de-DE" dirty="0"/>
              <a:t>verschiedenartige Anfragen (wenn Daten </a:t>
            </a:r>
            <a:r>
              <a:rPr lang="de-DE" dirty="0" smtClean="0"/>
              <a:t>falsch repräsentiert </a:t>
            </a:r>
            <a:r>
              <a:rPr lang="de-DE" dirty="0"/>
              <a:t>(modelliert) sind, kann die </a:t>
            </a:r>
            <a:r>
              <a:rPr lang="de-DE" dirty="0" smtClean="0"/>
              <a:t>Antwort ineffizient </a:t>
            </a:r>
            <a:r>
              <a:rPr lang="de-DE" dirty="0"/>
              <a:t>werden)</a:t>
            </a:r>
          </a:p>
          <a:p>
            <a:endParaRPr lang="de-DE" dirty="0" smtClean="0"/>
          </a:p>
          <a:p>
            <a:r>
              <a:rPr lang="de-DE" dirty="0" smtClean="0"/>
              <a:t>Beispiel Zugverkehr:</a:t>
            </a:r>
            <a:endParaRPr lang="de-DE" dirty="0"/>
          </a:p>
          <a:p>
            <a:pPr lvl="1"/>
            <a:r>
              <a:rPr lang="de-DE" dirty="0"/>
              <a:t>Information über:</a:t>
            </a:r>
          </a:p>
          <a:p>
            <a:pPr lvl="2"/>
            <a:r>
              <a:rPr lang="de-DE" dirty="0" smtClean="0"/>
              <a:t>Fahrpläne</a:t>
            </a:r>
            <a:endParaRPr lang="de-DE" dirty="0"/>
          </a:p>
          <a:p>
            <a:pPr lvl="2"/>
            <a:r>
              <a:rPr lang="de-DE" dirty="0" smtClean="0"/>
              <a:t>Tarife</a:t>
            </a:r>
            <a:endParaRPr lang="de-DE" dirty="0"/>
          </a:p>
          <a:p>
            <a:pPr lvl="2"/>
            <a:r>
              <a:rPr lang="de-DE" dirty="0" smtClean="0"/>
              <a:t>Lokomotiven</a:t>
            </a:r>
            <a:endParaRPr lang="de-DE" dirty="0"/>
          </a:p>
          <a:p>
            <a:pPr lvl="2"/>
            <a:r>
              <a:rPr lang="de-DE" dirty="0" smtClean="0"/>
              <a:t>Wagenstand</a:t>
            </a:r>
            <a:endParaRPr lang="de-DE" dirty="0"/>
          </a:p>
          <a:p>
            <a:pPr lvl="2"/>
            <a:r>
              <a:rPr lang="de-DE" dirty="0" smtClean="0"/>
              <a:t>Personalbestand</a:t>
            </a:r>
            <a:endParaRPr lang="de-DE" dirty="0"/>
          </a:p>
          <a:p>
            <a:pPr lvl="2"/>
            <a:r>
              <a:rPr lang="de-DE" dirty="0" smtClean="0"/>
              <a:t>Personaleinsatz</a:t>
            </a:r>
          </a:p>
          <a:p>
            <a:pPr lvl="2"/>
            <a:r>
              <a:rPr lang="de-DE" dirty="0" smtClean="0"/>
              <a:t>Streckennetz</a:t>
            </a:r>
            <a:endParaRPr lang="de-DE" dirty="0"/>
          </a:p>
          <a:p>
            <a:pPr lvl="2"/>
            <a:r>
              <a:rPr lang="de-DE" dirty="0"/>
              <a:t>usw.</a:t>
            </a:r>
          </a:p>
        </p:txBody>
      </p:sp>
    </p:spTree>
    <p:extLst>
      <p:ext uri="{BB962C8B-B14F-4D97-AF65-F5344CB8AC3E}">
        <p14:creationId xmlns:p14="http://schemas.microsoft.com/office/powerpoint/2010/main" val="10086742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Beispiel: </a:t>
            </a:r>
            <a:r>
              <a:rPr lang="de-DE" dirty="0" smtClean="0"/>
              <a:t>Fluggesellschaft</a:t>
            </a:r>
            <a:endParaRPr lang="de-DE" dirty="0"/>
          </a:p>
        </p:txBody>
      </p:sp>
      <p:sp>
        <p:nvSpPr>
          <p:cNvPr id="3" name="Inhaltsplatzhalter 2"/>
          <p:cNvSpPr>
            <a:spLocks noGrp="1"/>
          </p:cNvSpPr>
          <p:nvPr>
            <p:ph sz="quarter" idx="1"/>
          </p:nvPr>
        </p:nvSpPr>
        <p:spPr/>
        <p:txBody>
          <a:bodyPr/>
          <a:lstStyle/>
          <a:p>
            <a:endParaRPr lang="de-DE"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4355"/>
          <a:stretch/>
        </p:blipFill>
        <p:spPr bwMode="auto">
          <a:xfrm>
            <a:off x="1504950" y="1104900"/>
            <a:ext cx="2743200" cy="5880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7013" t="1246" r="2900" b="12585"/>
          <a:stretch/>
        </p:blipFill>
        <p:spPr bwMode="auto">
          <a:xfrm>
            <a:off x="6505575" y="1238250"/>
            <a:ext cx="1257300" cy="506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832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quarter" idx="1"/>
          </p:nvPr>
        </p:nvSpPr>
        <p:spPr>
          <a:xfrm>
            <a:off x="457201" y="1219200"/>
            <a:ext cx="8467724" cy="4937760"/>
          </a:xfrm>
        </p:spPr>
        <p:txBody>
          <a:bodyPr>
            <a:normAutofit fontScale="70000" lnSpcReduction="20000"/>
          </a:bodyPr>
          <a:lstStyle/>
          <a:p>
            <a:r>
              <a:rPr lang="de-DE" dirty="0"/>
              <a:t>“Ein Kunde kann mehrere Kredite haben, jeden bei einer </a:t>
            </a:r>
            <a:r>
              <a:rPr lang="de-DE" dirty="0" smtClean="0"/>
              <a:t>speziellen Bank</a:t>
            </a:r>
            <a:r>
              <a:rPr lang="de-DE" dirty="0"/>
              <a:t>. Ein Kredit kann auch zu mehreren Kunden gehören</a:t>
            </a:r>
            <a:r>
              <a:rPr lang="de-DE" dirty="0" smtClean="0"/>
              <a:t>”.</a:t>
            </a:r>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endParaRPr lang="de-DE" dirty="0" smtClean="0"/>
          </a:p>
          <a:p>
            <a:r>
              <a:rPr lang="de-DE" dirty="0"/>
              <a:t>soweit es geht, n-stellige Beziehungen auf </a:t>
            </a:r>
            <a:r>
              <a:rPr lang="de-DE" dirty="0" smtClean="0"/>
              <a:t>n Zweier-Beziehungen zurückführen, </a:t>
            </a:r>
            <a:r>
              <a:rPr lang="de-DE" dirty="0"/>
              <a:t>da diese intuitiv leichter verständlich sind.</a:t>
            </a:r>
          </a:p>
          <a:p>
            <a:r>
              <a:rPr lang="de-DE" dirty="0" smtClean="0"/>
              <a:t>Es </a:t>
            </a:r>
            <a:r>
              <a:rPr lang="de-DE" dirty="0"/>
              <a:t>können nicht alle 3er Beziehungen </a:t>
            </a:r>
            <a:r>
              <a:rPr lang="de-DE" dirty="0" smtClean="0"/>
              <a:t>zurückgeführt </a:t>
            </a:r>
            <a:r>
              <a:rPr lang="de-DE" dirty="0"/>
              <a:t>werden, da </a:t>
            </a:r>
            <a:r>
              <a:rPr lang="de-DE" dirty="0" smtClean="0"/>
              <a:t>eine 3er </a:t>
            </a:r>
            <a:r>
              <a:rPr lang="de-DE" dirty="0"/>
              <a:t>Beziehungen </a:t>
            </a:r>
            <a:r>
              <a:rPr lang="de-DE" dirty="0" smtClean="0"/>
              <a:t>mehr semantische </a:t>
            </a:r>
            <a:r>
              <a:rPr lang="de-DE" dirty="0"/>
              <a:t>Information tragen als die entsprechenden drei </a:t>
            </a:r>
            <a:r>
              <a:rPr lang="de-DE" dirty="0" smtClean="0"/>
              <a:t>2er Beziehungen</a:t>
            </a:r>
            <a:r>
              <a:rPr lang="de-DE" dirty="0"/>
              <a:t>.</a:t>
            </a:r>
          </a:p>
        </p:txBody>
      </p:sp>
      <p:sp>
        <p:nvSpPr>
          <p:cNvPr id="2" name="Titel 1"/>
          <p:cNvSpPr>
            <a:spLocks noGrp="1"/>
          </p:cNvSpPr>
          <p:nvPr>
            <p:ph type="title"/>
          </p:nvPr>
        </p:nvSpPr>
        <p:spPr/>
        <p:txBody>
          <a:bodyPr/>
          <a:lstStyle/>
          <a:p>
            <a:r>
              <a:rPr lang="de-DE" dirty="0" smtClean="0"/>
              <a:t>Beispiel: dreier Beziehung</a:t>
            </a:r>
            <a:endParaRPr lang="de-DE"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526" y="1746339"/>
            <a:ext cx="3955642" cy="3222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15348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a:t>
            </a:r>
            <a:endParaRPr lang="de-DE" dirty="0"/>
          </a:p>
        </p:txBody>
      </p:sp>
      <p:sp>
        <p:nvSpPr>
          <p:cNvPr id="3" name="Inhaltsplatzhalter 2"/>
          <p:cNvSpPr>
            <a:spLocks noGrp="1"/>
          </p:cNvSpPr>
          <p:nvPr>
            <p:ph sz="quarter" idx="1"/>
          </p:nvPr>
        </p:nvSpPr>
        <p:spPr/>
        <p:txBody>
          <a:bodyPr>
            <a:normAutofit fontScale="92500" lnSpcReduction="10000"/>
          </a:bodyPr>
          <a:lstStyle/>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a:p>
          <a:p>
            <a:r>
              <a:rPr lang="de-DE" dirty="0" smtClean="0"/>
              <a:t>Problem: Ein Kunde kann einen Kredit mit einer Bank haben, bei der er nicht Kunde ist…</a:t>
            </a:r>
            <a:endParaRPr lang="de-DE" dirty="0"/>
          </a:p>
        </p:txBody>
      </p:sp>
      <p:grpSp>
        <p:nvGrpSpPr>
          <p:cNvPr id="33" name="Gruppieren 32"/>
          <p:cNvGrpSpPr/>
          <p:nvPr/>
        </p:nvGrpSpPr>
        <p:grpSpPr>
          <a:xfrm>
            <a:off x="5448055" y="2055350"/>
            <a:ext cx="3168366" cy="2649825"/>
            <a:chOff x="4773937" y="2203686"/>
            <a:chExt cx="4204679" cy="3131969"/>
          </a:xfrm>
        </p:grpSpPr>
        <p:sp>
          <p:nvSpPr>
            <p:cNvPr id="5" name="Rechteck 4"/>
            <p:cNvSpPr/>
            <p:nvPr/>
          </p:nvSpPr>
          <p:spPr>
            <a:xfrm>
              <a:off x="4773937" y="3487613"/>
              <a:ext cx="1382338" cy="447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latin typeface="Calibri" panose="020F0502020204030204" pitchFamily="34" charset="0"/>
                </a:rPr>
                <a:t>Kunde</a:t>
              </a:r>
              <a:endParaRPr lang="de-DE" dirty="0">
                <a:solidFill>
                  <a:schemeClr val="tx1"/>
                </a:solidFill>
                <a:latin typeface="Calibri" panose="020F0502020204030204" pitchFamily="34" charset="0"/>
              </a:endParaRPr>
            </a:p>
          </p:txBody>
        </p:sp>
        <p:sp>
          <p:nvSpPr>
            <p:cNvPr id="6" name="Rechteck 5"/>
            <p:cNvSpPr/>
            <p:nvPr/>
          </p:nvSpPr>
          <p:spPr>
            <a:xfrm rot="18792772">
              <a:off x="5660543" y="2371561"/>
              <a:ext cx="600727" cy="628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latin typeface="Calibri" panose="020F0502020204030204" pitchFamily="34" charset="0"/>
              </a:endParaRPr>
            </a:p>
          </p:txBody>
        </p:sp>
        <p:sp>
          <p:nvSpPr>
            <p:cNvPr id="8" name="Rechteck 7"/>
            <p:cNvSpPr/>
            <p:nvPr/>
          </p:nvSpPr>
          <p:spPr>
            <a:xfrm>
              <a:off x="7065910" y="2203686"/>
              <a:ext cx="1275137" cy="447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latin typeface="Calibri" panose="020F0502020204030204" pitchFamily="34" charset="0"/>
                </a:rPr>
                <a:t>Bank</a:t>
              </a:r>
              <a:endParaRPr lang="de-DE" dirty="0">
                <a:solidFill>
                  <a:schemeClr val="tx1"/>
                </a:solidFill>
                <a:latin typeface="Calibri" panose="020F0502020204030204" pitchFamily="34" charset="0"/>
              </a:endParaRPr>
            </a:p>
          </p:txBody>
        </p:sp>
        <p:cxnSp>
          <p:nvCxnSpPr>
            <p:cNvPr id="9" name="Gerade Verbindung 8"/>
            <p:cNvCxnSpPr>
              <a:stCxn id="5" idx="0"/>
            </p:cNvCxnSpPr>
            <p:nvPr/>
          </p:nvCxnSpPr>
          <p:spPr>
            <a:xfrm flipV="1">
              <a:off x="5465106" y="2685830"/>
              <a:ext cx="61094" cy="8017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Gerade Verbindung 9"/>
            <p:cNvCxnSpPr>
              <a:endCxn id="8" idx="1"/>
            </p:cNvCxnSpPr>
            <p:nvPr/>
          </p:nvCxnSpPr>
          <p:spPr>
            <a:xfrm flipV="1">
              <a:off x="6395614" y="2427524"/>
              <a:ext cx="670296" cy="25830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Rechteck 14"/>
            <p:cNvSpPr/>
            <p:nvPr/>
          </p:nvSpPr>
          <p:spPr>
            <a:xfrm>
              <a:off x="7703479" y="4611639"/>
              <a:ext cx="1275137" cy="4476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latin typeface="Calibri" panose="020F0502020204030204" pitchFamily="34" charset="0"/>
                </a:rPr>
                <a:t>Kredit</a:t>
              </a:r>
              <a:endParaRPr lang="de-DE" dirty="0">
                <a:solidFill>
                  <a:schemeClr val="tx1"/>
                </a:solidFill>
                <a:latin typeface="Calibri" panose="020F0502020204030204" pitchFamily="34" charset="0"/>
              </a:endParaRPr>
            </a:p>
          </p:txBody>
        </p:sp>
        <p:sp>
          <p:nvSpPr>
            <p:cNvPr id="19" name="Rechteck 18"/>
            <p:cNvSpPr/>
            <p:nvPr/>
          </p:nvSpPr>
          <p:spPr>
            <a:xfrm rot="18792772">
              <a:off x="8184667" y="3144297"/>
              <a:ext cx="600727" cy="628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latin typeface="Calibri" panose="020F0502020204030204" pitchFamily="34" charset="0"/>
              </a:endParaRPr>
            </a:p>
          </p:txBody>
        </p:sp>
        <p:sp>
          <p:nvSpPr>
            <p:cNvPr id="20" name="Rechteck 19"/>
            <p:cNvSpPr/>
            <p:nvPr/>
          </p:nvSpPr>
          <p:spPr>
            <a:xfrm rot="18792772">
              <a:off x="5855912" y="4721023"/>
              <a:ext cx="600727" cy="628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latin typeface="Calibri" panose="020F0502020204030204" pitchFamily="34" charset="0"/>
              </a:endParaRPr>
            </a:p>
          </p:txBody>
        </p:sp>
        <p:cxnSp>
          <p:nvCxnSpPr>
            <p:cNvPr id="21" name="Gerade Verbindung 20"/>
            <p:cNvCxnSpPr/>
            <p:nvPr/>
          </p:nvCxnSpPr>
          <p:spPr>
            <a:xfrm flipH="1" flipV="1">
              <a:off x="5465106" y="3935288"/>
              <a:ext cx="256463" cy="11000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Gerade Verbindung 23"/>
            <p:cNvCxnSpPr>
              <a:endCxn id="15" idx="1"/>
            </p:cNvCxnSpPr>
            <p:nvPr/>
          </p:nvCxnSpPr>
          <p:spPr>
            <a:xfrm flipV="1">
              <a:off x="6590982" y="4835477"/>
              <a:ext cx="1112497" cy="1998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Gerade Verbindung 25"/>
            <p:cNvCxnSpPr>
              <a:stCxn id="15" idx="0"/>
            </p:cNvCxnSpPr>
            <p:nvPr/>
          </p:nvCxnSpPr>
          <p:spPr>
            <a:xfrm flipV="1">
              <a:off x="8341048" y="3892660"/>
              <a:ext cx="143982" cy="7189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Gerade Verbindung 27"/>
            <p:cNvCxnSpPr>
              <a:endCxn id="8" idx="2"/>
            </p:cNvCxnSpPr>
            <p:nvPr/>
          </p:nvCxnSpPr>
          <p:spPr>
            <a:xfrm flipH="1" flipV="1">
              <a:off x="7703479" y="2651361"/>
              <a:ext cx="781551" cy="373112"/>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34" name="Textfeld 33"/>
          <p:cNvSpPr txBox="1"/>
          <p:nvPr/>
        </p:nvSpPr>
        <p:spPr>
          <a:xfrm>
            <a:off x="4167209" y="2977062"/>
            <a:ext cx="1975890" cy="707886"/>
          </a:xfrm>
          <a:prstGeom prst="rect">
            <a:avLst/>
          </a:prstGeom>
          <a:noFill/>
        </p:spPr>
        <p:txBody>
          <a:bodyPr wrap="square" rtlCol="0">
            <a:spAutoFit/>
          </a:bodyPr>
          <a:lstStyle/>
          <a:p>
            <a:r>
              <a:rPr lang="de-DE" sz="4000" dirty="0" smtClean="0">
                <a:latin typeface="Calibri"/>
              </a:rPr>
              <a:t>→</a:t>
            </a:r>
            <a:endParaRPr lang="de-DE" sz="40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227" y="1792952"/>
            <a:ext cx="3775982" cy="3076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286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a:t>
            </a:r>
            <a:endParaRPr lang="de-DE" dirty="0"/>
          </a:p>
        </p:txBody>
      </p:sp>
      <p:sp>
        <p:nvSpPr>
          <p:cNvPr id="3" name="Inhaltsplatzhalter 2"/>
          <p:cNvSpPr>
            <a:spLocks noGrp="1"/>
          </p:cNvSpPr>
          <p:nvPr>
            <p:ph sz="quarter" idx="1"/>
          </p:nvPr>
        </p:nvSpPr>
        <p:spPr/>
        <p:txBody>
          <a:bodyPr/>
          <a:lstStyle/>
          <a:p>
            <a:r>
              <a:rPr lang="de-DE" dirty="0" smtClean="0"/>
              <a:t>„Filme </a:t>
            </a:r>
            <a:r>
              <a:rPr lang="de-DE" dirty="0"/>
              <a:t>werden in Filmstudios von Regisseuren gedreht</a:t>
            </a:r>
            <a:r>
              <a:rPr lang="de-DE" dirty="0" smtClean="0"/>
              <a:t>.“</a:t>
            </a:r>
            <a:endParaRPr lang="de-DE"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6" y="1738313"/>
            <a:ext cx="4800600"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7" name="Gruppieren 26"/>
          <p:cNvGrpSpPr/>
          <p:nvPr/>
        </p:nvGrpSpPr>
        <p:grpSpPr>
          <a:xfrm>
            <a:off x="3863872" y="3817629"/>
            <a:ext cx="4480293" cy="2296426"/>
            <a:chOff x="3863872" y="3817629"/>
            <a:chExt cx="4480293" cy="2296426"/>
          </a:xfrm>
        </p:grpSpPr>
        <p:sp>
          <p:nvSpPr>
            <p:cNvPr id="6" name="Rechteck 5"/>
            <p:cNvSpPr/>
            <p:nvPr/>
          </p:nvSpPr>
          <p:spPr>
            <a:xfrm>
              <a:off x="3863872" y="4874743"/>
              <a:ext cx="1041638" cy="3787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latin typeface="Calibri" panose="020F0502020204030204" pitchFamily="34" charset="0"/>
                </a:rPr>
                <a:t>Movie</a:t>
              </a:r>
              <a:endParaRPr lang="de-DE" dirty="0">
                <a:solidFill>
                  <a:schemeClr val="tx1"/>
                </a:solidFill>
                <a:latin typeface="Calibri" panose="020F0502020204030204" pitchFamily="34" charset="0"/>
              </a:endParaRPr>
            </a:p>
          </p:txBody>
        </p:sp>
        <p:sp>
          <p:nvSpPr>
            <p:cNvPr id="7" name="Rechteck 6"/>
            <p:cNvSpPr/>
            <p:nvPr/>
          </p:nvSpPr>
          <p:spPr>
            <a:xfrm rot="18792772">
              <a:off x="5470663" y="4127079"/>
              <a:ext cx="508249" cy="4736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latin typeface="Calibri" panose="020F0502020204030204" pitchFamily="34" charset="0"/>
              </a:endParaRPr>
            </a:p>
          </p:txBody>
        </p:sp>
        <p:sp>
          <p:nvSpPr>
            <p:cNvPr id="8" name="Rechteck 7"/>
            <p:cNvSpPr/>
            <p:nvPr/>
          </p:nvSpPr>
          <p:spPr>
            <a:xfrm>
              <a:off x="6829465" y="3817629"/>
              <a:ext cx="1514700" cy="3787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latin typeface="Calibri" panose="020F0502020204030204" pitchFamily="34" charset="0"/>
                </a:rPr>
                <a:t>Regisseur</a:t>
              </a:r>
              <a:endParaRPr lang="de-DE" dirty="0">
                <a:solidFill>
                  <a:schemeClr val="tx1"/>
                </a:solidFill>
                <a:latin typeface="Calibri" panose="020F0502020204030204" pitchFamily="34" charset="0"/>
              </a:endParaRPr>
            </a:p>
          </p:txBody>
        </p:sp>
        <p:cxnSp>
          <p:nvCxnSpPr>
            <p:cNvPr id="9" name="Gerade Verbindung 8"/>
            <p:cNvCxnSpPr>
              <a:stCxn id="6" idx="0"/>
            </p:cNvCxnSpPr>
            <p:nvPr/>
          </p:nvCxnSpPr>
          <p:spPr>
            <a:xfrm flipV="1">
              <a:off x="4384691" y="4373416"/>
              <a:ext cx="993502" cy="50132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Gerade Verbindung 9"/>
            <p:cNvCxnSpPr>
              <a:endCxn id="8" idx="1"/>
            </p:cNvCxnSpPr>
            <p:nvPr/>
          </p:nvCxnSpPr>
          <p:spPr>
            <a:xfrm flipV="1">
              <a:off x="6071382" y="4007009"/>
              <a:ext cx="758083" cy="34735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Rechteck 10"/>
            <p:cNvSpPr/>
            <p:nvPr/>
          </p:nvSpPr>
          <p:spPr>
            <a:xfrm>
              <a:off x="6909686" y="5616840"/>
              <a:ext cx="960858" cy="3787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latin typeface="Calibri" panose="020F0502020204030204" pitchFamily="34" charset="0"/>
                </a:rPr>
                <a:t>Studio</a:t>
              </a:r>
              <a:endParaRPr lang="de-DE" dirty="0">
                <a:solidFill>
                  <a:schemeClr val="tx1"/>
                </a:solidFill>
                <a:latin typeface="Calibri" panose="020F0502020204030204" pitchFamily="34" charset="0"/>
              </a:endParaRPr>
            </a:p>
          </p:txBody>
        </p:sp>
        <p:sp>
          <p:nvSpPr>
            <p:cNvPr id="13" name="Rechteck 12"/>
            <p:cNvSpPr/>
            <p:nvPr/>
          </p:nvSpPr>
          <p:spPr>
            <a:xfrm rot="18792772">
              <a:off x="5283974" y="5519199"/>
              <a:ext cx="592610" cy="597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latin typeface="Calibri" panose="020F0502020204030204" pitchFamily="34" charset="0"/>
              </a:endParaRPr>
            </a:p>
          </p:txBody>
        </p:sp>
        <p:cxnSp>
          <p:nvCxnSpPr>
            <p:cNvPr id="14" name="Gerade Verbindung 13"/>
            <p:cNvCxnSpPr/>
            <p:nvPr/>
          </p:nvCxnSpPr>
          <p:spPr>
            <a:xfrm flipH="1" flipV="1">
              <a:off x="4384692" y="5253501"/>
              <a:ext cx="775114" cy="5527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Gerade Verbindung 14"/>
            <p:cNvCxnSpPr>
              <a:endCxn id="11" idx="1"/>
            </p:cNvCxnSpPr>
            <p:nvPr/>
          </p:nvCxnSpPr>
          <p:spPr>
            <a:xfrm>
              <a:off x="6000751" y="5806220"/>
              <a:ext cx="90893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Textfeld 23"/>
            <p:cNvSpPr txBox="1"/>
            <p:nvPr/>
          </p:nvSpPr>
          <p:spPr>
            <a:xfrm>
              <a:off x="5372100" y="4169700"/>
              <a:ext cx="742949" cy="307777"/>
            </a:xfrm>
            <a:prstGeom prst="rect">
              <a:avLst/>
            </a:prstGeom>
            <a:noFill/>
          </p:spPr>
          <p:txBody>
            <a:bodyPr wrap="square" rtlCol="0">
              <a:spAutoFit/>
            </a:bodyPr>
            <a:lstStyle/>
            <a:p>
              <a:r>
                <a:rPr lang="de-DE" sz="1400" dirty="0" err="1" smtClean="0"/>
                <a:t>directs</a:t>
              </a:r>
              <a:endParaRPr lang="de-DE" sz="1400" dirty="0"/>
            </a:p>
          </p:txBody>
        </p:sp>
        <p:sp>
          <p:nvSpPr>
            <p:cNvPr id="26" name="Textfeld 25"/>
            <p:cNvSpPr txBox="1"/>
            <p:nvPr/>
          </p:nvSpPr>
          <p:spPr>
            <a:xfrm>
              <a:off x="5165135" y="5627000"/>
              <a:ext cx="1005003" cy="307777"/>
            </a:xfrm>
            <a:prstGeom prst="rect">
              <a:avLst/>
            </a:prstGeom>
            <a:noFill/>
          </p:spPr>
          <p:txBody>
            <a:bodyPr wrap="square" rtlCol="0">
              <a:spAutoFit/>
            </a:bodyPr>
            <a:lstStyle/>
            <a:p>
              <a:r>
                <a:rPr lang="de-DE" sz="1400" dirty="0" err="1" smtClean="0"/>
                <a:t>produces</a:t>
              </a:r>
              <a:endParaRPr lang="de-DE" sz="1400" dirty="0"/>
            </a:p>
          </p:txBody>
        </p:sp>
      </p:grpSp>
      <p:sp>
        <p:nvSpPr>
          <p:cNvPr id="29" name="Textfeld 28"/>
          <p:cNvSpPr txBox="1"/>
          <p:nvPr/>
        </p:nvSpPr>
        <p:spPr>
          <a:xfrm rot="2193885">
            <a:off x="3784305" y="3969645"/>
            <a:ext cx="1975890" cy="707886"/>
          </a:xfrm>
          <a:prstGeom prst="rect">
            <a:avLst/>
          </a:prstGeom>
          <a:noFill/>
        </p:spPr>
        <p:txBody>
          <a:bodyPr wrap="square" rtlCol="0">
            <a:spAutoFit/>
          </a:bodyPr>
          <a:lstStyle/>
          <a:p>
            <a:r>
              <a:rPr lang="de-DE" sz="4000" dirty="0" smtClean="0">
                <a:latin typeface="Calibri"/>
              </a:rPr>
              <a:t>→</a:t>
            </a:r>
            <a:endParaRPr lang="de-DE" sz="4000" dirty="0"/>
          </a:p>
        </p:txBody>
      </p:sp>
    </p:spTree>
    <p:extLst>
      <p:ext uri="{BB962C8B-B14F-4D97-AF65-F5344CB8AC3E}">
        <p14:creationId xmlns:p14="http://schemas.microsoft.com/office/powerpoint/2010/main" val="39420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Relationships</a:t>
            </a:r>
            <a:endParaRPr lang="de-DE" dirty="0"/>
          </a:p>
        </p:txBody>
      </p:sp>
      <p:sp>
        <p:nvSpPr>
          <p:cNvPr id="3" name="Inhaltsplatzhalter 2"/>
          <p:cNvSpPr>
            <a:spLocks noGrp="1"/>
          </p:cNvSpPr>
          <p:nvPr>
            <p:ph sz="quarter" idx="1"/>
          </p:nvPr>
        </p:nvSpPr>
        <p:spPr/>
        <p:txBody>
          <a:bodyPr/>
          <a:lstStyle/>
          <a:p>
            <a:pPr marL="274320" lvl="1">
              <a:spcBef>
                <a:spcPts val="600"/>
              </a:spcBef>
              <a:buClr>
                <a:schemeClr val="accent1"/>
              </a:buClr>
            </a:pPr>
            <a:r>
              <a:rPr lang="de-DE" dirty="0" err="1" smtClean="0"/>
              <a:t>Relationship</a:t>
            </a:r>
            <a:r>
              <a:rPr lang="de-DE" dirty="0" smtClean="0"/>
              <a:t>-Typen können auch Attribute enthalten.</a:t>
            </a:r>
          </a:p>
          <a:p>
            <a:pPr marL="274320" lvl="1">
              <a:spcBef>
                <a:spcPts val="600"/>
              </a:spcBef>
              <a:buClr>
                <a:schemeClr val="accent1"/>
              </a:buClr>
            </a:pPr>
            <a:endParaRPr lang="de-DE" dirty="0"/>
          </a:p>
        </p:txBody>
      </p:sp>
      <p:sp>
        <p:nvSpPr>
          <p:cNvPr id="4" name="Rechteck 3"/>
          <p:cNvSpPr/>
          <p:nvPr/>
        </p:nvSpPr>
        <p:spPr>
          <a:xfrm>
            <a:off x="1972889" y="2693400"/>
            <a:ext cx="1382338"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Calibri" panose="020F0502020204030204" pitchFamily="34" charset="0"/>
              </a:rPr>
              <a:t>Lehrer</a:t>
            </a:r>
            <a:endParaRPr lang="de-DE" dirty="0">
              <a:latin typeface="Calibri" panose="020F0502020204030204" pitchFamily="34" charset="0"/>
            </a:endParaRPr>
          </a:p>
        </p:txBody>
      </p:sp>
      <p:sp>
        <p:nvSpPr>
          <p:cNvPr id="5" name="Rechteck 4"/>
          <p:cNvSpPr/>
          <p:nvPr/>
        </p:nvSpPr>
        <p:spPr>
          <a:xfrm rot="18792772">
            <a:off x="4030994" y="2467032"/>
            <a:ext cx="890483" cy="926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Calibri" panose="020F0502020204030204" pitchFamily="34" charset="0"/>
            </a:endParaRPr>
          </a:p>
        </p:txBody>
      </p:sp>
      <p:sp>
        <p:nvSpPr>
          <p:cNvPr id="6" name="Textfeld 5"/>
          <p:cNvSpPr txBox="1"/>
          <p:nvPr/>
        </p:nvSpPr>
        <p:spPr>
          <a:xfrm>
            <a:off x="3801689" y="2732572"/>
            <a:ext cx="1382337" cy="369332"/>
          </a:xfrm>
          <a:prstGeom prst="rect">
            <a:avLst/>
          </a:prstGeom>
          <a:noFill/>
        </p:spPr>
        <p:txBody>
          <a:bodyPr wrap="square" rtlCol="0">
            <a:spAutoFit/>
          </a:bodyPr>
          <a:lstStyle/>
          <a:p>
            <a:r>
              <a:rPr lang="de-DE" dirty="0" smtClean="0">
                <a:solidFill>
                  <a:schemeClr val="bg1"/>
                </a:solidFill>
                <a:latin typeface="Calibri" panose="020F0502020204030204" pitchFamily="34" charset="0"/>
              </a:rPr>
              <a:t>unterrichtet</a:t>
            </a:r>
            <a:endParaRPr lang="de-DE" dirty="0">
              <a:solidFill>
                <a:schemeClr val="bg1"/>
              </a:solidFill>
              <a:latin typeface="Calibri" panose="020F0502020204030204" pitchFamily="34" charset="0"/>
            </a:endParaRPr>
          </a:p>
        </p:txBody>
      </p:sp>
      <p:sp>
        <p:nvSpPr>
          <p:cNvPr id="7" name="Rechteck 6"/>
          <p:cNvSpPr/>
          <p:nvPr/>
        </p:nvSpPr>
        <p:spPr>
          <a:xfrm>
            <a:off x="5669801" y="2710276"/>
            <a:ext cx="1275137"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Calibri" panose="020F0502020204030204" pitchFamily="34" charset="0"/>
              </a:rPr>
              <a:t>Fach</a:t>
            </a:r>
            <a:endParaRPr lang="de-DE" dirty="0">
              <a:latin typeface="Calibri" panose="020F0502020204030204" pitchFamily="34" charset="0"/>
            </a:endParaRPr>
          </a:p>
        </p:txBody>
      </p:sp>
      <p:cxnSp>
        <p:nvCxnSpPr>
          <p:cNvPr id="8" name="Gerade Verbindung 7"/>
          <p:cNvCxnSpPr>
            <a:stCxn id="4" idx="3"/>
          </p:cNvCxnSpPr>
          <p:nvPr/>
        </p:nvCxnSpPr>
        <p:spPr>
          <a:xfrm flipV="1">
            <a:off x="3355227" y="2917236"/>
            <a:ext cx="478679" cy="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Gerade Verbindung 8"/>
          <p:cNvCxnSpPr>
            <a:endCxn id="7" idx="1"/>
          </p:cNvCxnSpPr>
          <p:nvPr/>
        </p:nvCxnSpPr>
        <p:spPr>
          <a:xfrm>
            <a:off x="5124447" y="2934114"/>
            <a:ext cx="54535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feld 9"/>
          <p:cNvSpPr txBox="1"/>
          <p:nvPr/>
        </p:nvSpPr>
        <p:spPr>
          <a:xfrm>
            <a:off x="3336178" y="2608747"/>
            <a:ext cx="172663" cy="369332"/>
          </a:xfrm>
          <a:prstGeom prst="rect">
            <a:avLst/>
          </a:prstGeom>
          <a:noFill/>
        </p:spPr>
        <p:txBody>
          <a:bodyPr wrap="square" rtlCol="0">
            <a:spAutoFit/>
          </a:bodyPr>
          <a:lstStyle/>
          <a:p>
            <a:r>
              <a:rPr lang="de-DE" dirty="0" smtClean="0">
                <a:latin typeface="Calibri" panose="020F0502020204030204" pitchFamily="34" charset="0"/>
              </a:rPr>
              <a:t>m</a:t>
            </a:r>
            <a:endParaRPr lang="de-DE" dirty="0">
              <a:latin typeface="Calibri" panose="020F0502020204030204" pitchFamily="34" charset="0"/>
            </a:endParaRPr>
          </a:p>
        </p:txBody>
      </p:sp>
      <p:sp>
        <p:nvSpPr>
          <p:cNvPr id="11" name="Textfeld 10"/>
          <p:cNvSpPr txBox="1"/>
          <p:nvPr/>
        </p:nvSpPr>
        <p:spPr>
          <a:xfrm>
            <a:off x="5409682" y="2619312"/>
            <a:ext cx="172663" cy="369332"/>
          </a:xfrm>
          <a:prstGeom prst="rect">
            <a:avLst/>
          </a:prstGeom>
          <a:noFill/>
        </p:spPr>
        <p:txBody>
          <a:bodyPr wrap="square" rtlCol="0">
            <a:spAutoFit/>
          </a:bodyPr>
          <a:lstStyle/>
          <a:p>
            <a:r>
              <a:rPr lang="de-DE" dirty="0" smtClean="0">
                <a:latin typeface="Calibri" panose="020F0502020204030204" pitchFamily="34" charset="0"/>
              </a:rPr>
              <a:t>n</a:t>
            </a:r>
            <a:endParaRPr lang="de-DE" b="1" dirty="0">
              <a:latin typeface="Calibri" panose="020F0502020204030204" pitchFamily="34" charset="0"/>
            </a:endParaRPr>
          </a:p>
        </p:txBody>
      </p:sp>
      <p:sp>
        <p:nvSpPr>
          <p:cNvPr id="12" name="Ellipse 11"/>
          <p:cNvSpPr/>
          <p:nvPr/>
        </p:nvSpPr>
        <p:spPr>
          <a:xfrm>
            <a:off x="4089869" y="3905250"/>
            <a:ext cx="1492476" cy="514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Schuljahr</a:t>
            </a:r>
            <a:endParaRPr lang="de-DE" dirty="0"/>
          </a:p>
        </p:txBody>
      </p:sp>
      <p:cxnSp>
        <p:nvCxnSpPr>
          <p:cNvPr id="13" name="Gerade Verbindung 12"/>
          <p:cNvCxnSpPr>
            <a:endCxn id="12" idx="0"/>
          </p:cNvCxnSpPr>
          <p:nvPr/>
        </p:nvCxnSpPr>
        <p:spPr>
          <a:xfrm>
            <a:off x="4492857" y="3571614"/>
            <a:ext cx="343250" cy="333636"/>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4278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quarter" idx="1"/>
          </p:nvPr>
        </p:nvSpPr>
        <p:spPr/>
        <p:txBody>
          <a:bodyPr>
            <a:normAutofit fontScale="77500" lnSpcReduction="20000"/>
          </a:bodyPr>
          <a:lstStyle/>
          <a:p>
            <a:r>
              <a:rPr lang="de-DE" dirty="0"/>
              <a:t>Bei Mehrdeutigkeiten und bei Rekursion sind Rollennamen </a:t>
            </a:r>
            <a:r>
              <a:rPr lang="de-DE" dirty="0" smtClean="0"/>
              <a:t>nötig. Dazu </a:t>
            </a:r>
            <a:r>
              <a:rPr lang="de-DE" dirty="0"/>
              <a:t>können die Kanten mit den entsprechenden Rollen </a:t>
            </a:r>
            <a:r>
              <a:rPr lang="de-DE" dirty="0" smtClean="0"/>
              <a:t>markiert werden</a:t>
            </a:r>
            <a:r>
              <a:rPr lang="de-DE" dirty="0"/>
              <a:t>.</a:t>
            </a:r>
          </a:p>
          <a:p>
            <a:endParaRPr lang="de-DE" dirty="0" smtClean="0"/>
          </a:p>
          <a:p>
            <a:r>
              <a:rPr lang="de-DE" dirty="0" smtClean="0"/>
              <a:t>Beispiel</a:t>
            </a:r>
            <a:r>
              <a:rPr lang="de-DE" dirty="0"/>
              <a:t>: Aus folgendem E/R-Diagramm ist die Richtung </a:t>
            </a:r>
            <a:r>
              <a:rPr lang="de-DE" dirty="0" smtClean="0"/>
              <a:t>der Beziehung </a:t>
            </a:r>
            <a:r>
              <a:rPr lang="de-DE" dirty="0"/>
              <a:t>nicht ersichtlich</a:t>
            </a:r>
            <a:r>
              <a:rPr lang="de-DE" dirty="0" smtClean="0"/>
              <a:t>:</a:t>
            </a:r>
          </a:p>
          <a:p>
            <a:endParaRPr lang="de-DE" dirty="0"/>
          </a:p>
          <a:p>
            <a:endParaRPr lang="de-DE" dirty="0" smtClean="0"/>
          </a:p>
          <a:p>
            <a:endParaRPr lang="de-DE" dirty="0" smtClean="0"/>
          </a:p>
          <a:p>
            <a:r>
              <a:rPr lang="de-DE" dirty="0"/>
              <a:t>Bearbeitet das Werkzeug den Arbeitsvorgang oder bearbeitet </a:t>
            </a:r>
            <a:r>
              <a:rPr lang="de-DE" dirty="0" smtClean="0"/>
              <a:t>der Arbeitsvorgang </a:t>
            </a:r>
            <a:r>
              <a:rPr lang="de-DE" dirty="0"/>
              <a:t>das Werkzeug?</a:t>
            </a:r>
          </a:p>
          <a:p>
            <a:pPr lvl="1"/>
            <a:r>
              <a:rPr lang="de-DE" dirty="0"/>
              <a:t>Mit zusätzlichen Rollennamen wird die Semantik klar.</a:t>
            </a:r>
          </a:p>
          <a:p>
            <a:pPr lvl="1"/>
            <a:r>
              <a:rPr lang="de-DE" dirty="0"/>
              <a:t>Bei </a:t>
            </a:r>
            <a:r>
              <a:rPr lang="de-DE" dirty="0" smtClean="0"/>
              <a:t>rekursiven </a:t>
            </a:r>
            <a:r>
              <a:rPr lang="de-DE" dirty="0"/>
              <a:t>Beziehungen sind Rollennamen immer nötig</a:t>
            </a:r>
            <a:r>
              <a:rPr lang="de-DE" dirty="0" smtClean="0"/>
              <a:t>:</a:t>
            </a:r>
          </a:p>
          <a:p>
            <a:pPr lvl="1"/>
            <a:endParaRPr lang="de-DE" dirty="0"/>
          </a:p>
          <a:p>
            <a:pPr lvl="1"/>
            <a:endParaRPr lang="de-DE" dirty="0" smtClean="0"/>
          </a:p>
          <a:p>
            <a:pPr marL="274320" lvl="1" indent="0">
              <a:buNone/>
            </a:pPr>
            <a:r>
              <a:rPr lang="de-DE" dirty="0"/>
              <a:t> </a:t>
            </a:r>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15500"/>
          <a:stretch/>
        </p:blipFill>
        <p:spPr bwMode="auto">
          <a:xfrm>
            <a:off x="3443287" y="4724400"/>
            <a:ext cx="3171825"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DE" dirty="0"/>
              <a:t>Rollennamen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3225" y="2538412"/>
            <a:ext cx="396240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25325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1771650"/>
            <a:ext cx="5238750" cy="4553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DE" dirty="0" err="1"/>
              <a:t>isa</a:t>
            </a:r>
            <a:r>
              <a:rPr lang="de-DE" dirty="0"/>
              <a:t> - Hierarchie</a:t>
            </a:r>
          </a:p>
        </p:txBody>
      </p:sp>
      <p:sp>
        <p:nvSpPr>
          <p:cNvPr id="3" name="Inhaltsplatzhalter 2"/>
          <p:cNvSpPr>
            <a:spLocks noGrp="1"/>
          </p:cNvSpPr>
          <p:nvPr>
            <p:ph sz="quarter" idx="1"/>
          </p:nvPr>
        </p:nvSpPr>
        <p:spPr/>
        <p:txBody>
          <a:bodyPr/>
          <a:lstStyle/>
          <a:p>
            <a:r>
              <a:rPr lang="de-DE" dirty="0"/>
              <a:t>In allen Notationen gleich, mit Pfeil der die Richtung der </a:t>
            </a:r>
            <a:r>
              <a:rPr lang="de-DE" dirty="0" err="1" smtClean="0"/>
              <a:t>isa</a:t>
            </a:r>
            <a:r>
              <a:rPr lang="de-DE" dirty="0" smtClean="0"/>
              <a:t>-Beziehung </a:t>
            </a:r>
            <a:r>
              <a:rPr lang="de-DE" dirty="0"/>
              <a:t>angibt</a:t>
            </a:r>
            <a:r>
              <a:rPr lang="de-DE" dirty="0" smtClean="0"/>
              <a:t>.</a:t>
            </a:r>
          </a:p>
        </p:txBody>
      </p:sp>
    </p:spTree>
    <p:extLst>
      <p:ext uri="{BB962C8B-B14F-4D97-AF65-F5344CB8AC3E}">
        <p14:creationId xmlns:p14="http://schemas.microsoft.com/office/powerpoint/2010/main" val="25134332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isa</a:t>
            </a:r>
            <a:r>
              <a:rPr lang="de-DE" dirty="0"/>
              <a:t> - Hierarchie</a:t>
            </a:r>
          </a:p>
        </p:txBody>
      </p:sp>
      <p:sp>
        <p:nvSpPr>
          <p:cNvPr id="3" name="Inhaltsplatzhalter 2"/>
          <p:cNvSpPr>
            <a:spLocks noGrp="1"/>
          </p:cNvSpPr>
          <p:nvPr>
            <p:ph sz="quarter" idx="1"/>
          </p:nvPr>
        </p:nvSpPr>
        <p:spPr/>
        <p:txBody>
          <a:bodyPr/>
          <a:lstStyle/>
          <a:p>
            <a:r>
              <a:rPr lang="de-DE" dirty="0"/>
              <a:t>Alternativ auch oft kürzer mit einem Doppelpfeil notiert: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1966913"/>
            <a:ext cx="5572125"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28830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b="1" dirty="0"/>
              <a:t>Existenzabhängigkeit und schwache </a:t>
            </a:r>
            <a:r>
              <a:rPr lang="de-DE" b="1" dirty="0" smtClean="0"/>
              <a:t>Entity-Typen</a:t>
            </a:r>
            <a:endParaRPr lang="de-DE" dirty="0"/>
          </a:p>
        </p:txBody>
      </p:sp>
      <p:sp>
        <p:nvSpPr>
          <p:cNvPr id="3" name="Inhaltsplatzhalter 2"/>
          <p:cNvSpPr>
            <a:spLocks noGrp="1"/>
          </p:cNvSpPr>
          <p:nvPr>
            <p:ph sz="quarter" idx="1"/>
          </p:nvPr>
        </p:nvSpPr>
        <p:spPr/>
        <p:txBody>
          <a:bodyPr>
            <a:normAutofit fontScale="77500" lnSpcReduction="20000"/>
          </a:bodyPr>
          <a:lstStyle/>
          <a:p>
            <a:r>
              <a:rPr lang="de-DE" dirty="0" smtClean="0"/>
              <a:t>Die </a:t>
            </a:r>
            <a:r>
              <a:rPr lang="de-DE" dirty="0"/>
              <a:t>Existenz einer Entity kann von der Existenz anderer </a:t>
            </a:r>
            <a:r>
              <a:rPr lang="de-DE" dirty="0" err="1" smtClean="0"/>
              <a:t>Entities</a:t>
            </a:r>
            <a:r>
              <a:rPr lang="de-DE" dirty="0" smtClean="0"/>
              <a:t> abhängen</a:t>
            </a:r>
            <a:r>
              <a:rPr lang="de-DE" dirty="0"/>
              <a:t>.</a:t>
            </a:r>
          </a:p>
          <a:p>
            <a:pPr lvl="1"/>
            <a:r>
              <a:rPr lang="de-DE" dirty="0"/>
              <a:t>Beispiel: Wenn ein Arbeitnehmer das Unternehmen </a:t>
            </a:r>
            <a:r>
              <a:rPr lang="de-DE" dirty="0" smtClean="0"/>
              <a:t>verlässt</a:t>
            </a:r>
            <a:r>
              <a:rPr lang="de-DE" dirty="0"/>
              <a:t>, </a:t>
            </a:r>
            <a:r>
              <a:rPr lang="de-DE" dirty="0" smtClean="0"/>
              <a:t>sollten auch </a:t>
            </a:r>
            <a:r>
              <a:rPr lang="de-DE" dirty="0"/>
              <a:t>die Information über seine Kinder gelöscht werden.</a:t>
            </a:r>
          </a:p>
          <a:p>
            <a:r>
              <a:rPr lang="de-DE" dirty="0"/>
              <a:t>Existenzabhängigkeiten werden durch eine Doppelraute </a:t>
            </a:r>
            <a:r>
              <a:rPr lang="de-DE" dirty="0" smtClean="0"/>
              <a:t>ausgedrückt und </a:t>
            </a:r>
            <a:r>
              <a:rPr lang="de-DE" dirty="0"/>
              <a:t>die Richtung der Beziehung durch einen Pfeil gekennzeichnet.</a:t>
            </a:r>
          </a:p>
          <a:p>
            <a:endParaRPr lang="de-DE" b="1" dirty="0" smtClean="0"/>
          </a:p>
          <a:p>
            <a:r>
              <a:rPr lang="de-DE" b="1" dirty="0" smtClean="0"/>
              <a:t>Schwache </a:t>
            </a:r>
            <a:r>
              <a:rPr lang="de-DE" b="1" dirty="0"/>
              <a:t>Entity-Typen:</a:t>
            </a:r>
          </a:p>
          <a:p>
            <a:pPr lvl="1"/>
            <a:r>
              <a:rPr lang="de-DE" dirty="0"/>
              <a:t>Wenn eine Entity nicht eindeutig durch ihre eigenen </a:t>
            </a:r>
            <a:r>
              <a:rPr lang="de-DE" dirty="0" smtClean="0"/>
              <a:t>Attribute identifiziert </a:t>
            </a:r>
            <a:r>
              <a:rPr lang="de-DE" dirty="0"/>
              <a:t>werden kann, sondern durch ihre Beziehungen mit </a:t>
            </a:r>
            <a:r>
              <a:rPr lang="de-DE" dirty="0" smtClean="0"/>
              <a:t>anderen </a:t>
            </a:r>
            <a:r>
              <a:rPr lang="de-DE" dirty="0" err="1" smtClean="0"/>
              <a:t>Entities</a:t>
            </a:r>
            <a:r>
              <a:rPr lang="de-DE" dirty="0" smtClean="0"/>
              <a:t> </a:t>
            </a:r>
            <a:r>
              <a:rPr lang="de-DE" dirty="0"/>
              <a:t>identifiziert werden </a:t>
            </a:r>
            <a:r>
              <a:rPr lang="de-DE" dirty="0" smtClean="0"/>
              <a:t>muss, </a:t>
            </a:r>
            <a:r>
              <a:rPr lang="de-DE" dirty="0"/>
              <a:t>heißt sie </a:t>
            </a:r>
            <a:r>
              <a:rPr lang="de-DE" i="1" dirty="0"/>
              <a:t>schwacher Entity-Typ. </a:t>
            </a:r>
            <a:endParaRPr lang="de-DE" i="1" dirty="0" smtClean="0"/>
          </a:p>
          <a:p>
            <a:pPr lvl="1"/>
            <a:r>
              <a:rPr lang="de-DE" dirty="0" smtClean="0"/>
              <a:t>Alle anderen </a:t>
            </a:r>
            <a:r>
              <a:rPr lang="de-DE" dirty="0"/>
              <a:t>heißen </a:t>
            </a:r>
            <a:r>
              <a:rPr lang="de-DE" i="1" dirty="0"/>
              <a:t>starke </a:t>
            </a:r>
            <a:r>
              <a:rPr lang="de-DE" i="1" dirty="0" err="1"/>
              <a:t>Entitytypen</a:t>
            </a:r>
            <a:r>
              <a:rPr lang="de-DE" dirty="0"/>
              <a:t>.</a:t>
            </a:r>
          </a:p>
          <a:p>
            <a:pPr lvl="1"/>
            <a:r>
              <a:rPr lang="de-DE" dirty="0"/>
              <a:t>Schwache Entity-Typen werden durch ein Doppelrechteck dargestellt.</a:t>
            </a:r>
          </a:p>
          <a:p>
            <a:pPr lvl="1"/>
            <a:r>
              <a:rPr lang="de-DE" dirty="0"/>
              <a:t>Sie stehen </a:t>
            </a:r>
            <a:r>
              <a:rPr lang="de-DE" i="1" dirty="0"/>
              <a:t>immer </a:t>
            </a:r>
            <a:r>
              <a:rPr lang="de-DE" dirty="0"/>
              <a:t>in einer </a:t>
            </a:r>
            <a:r>
              <a:rPr lang="de-DE" i="1" dirty="0"/>
              <a:t>Existenzabhängigkeit </a:t>
            </a:r>
            <a:r>
              <a:rPr lang="de-DE" dirty="0"/>
              <a:t>zum </a:t>
            </a:r>
            <a:r>
              <a:rPr lang="de-DE" dirty="0" smtClean="0"/>
              <a:t>zugehörigen identifizierenden </a:t>
            </a:r>
            <a:r>
              <a:rPr lang="de-DE" dirty="0"/>
              <a:t>Entity, d.h. zu jedem schwachen Entity </a:t>
            </a:r>
            <a:r>
              <a:rPr lang="de-DE" dirty="0" smtClean="0"/>
              <a:t>muss </a:t>
            </a:r>
            <a:r>
              <a:rPr lang="de-DE" dirty="0"/>
              <a:t>es </a:t>
            </a:r>
            <a:r>
              <a:rPr lang="de-DE" dirty="0" smtClean="0"/>
              <a:t>ein identifizierendes </a:t>
            </a:r>
            <a:r>
              <a:rPr lang="de-DE" dirty="0"/>
              <a:t>Entity in der DB geben. Da seine Attribute allein </a:t>
            </a:r>
            <a:r>
              <a:rPr lang="de-DE" dirty="0" smtClean="0"/>
              <a:t>zur eindeutigen </a:t>
            </a:r>
            <a:r>
              <a:rPr lang="de-DE" dirty="0"/>
              <a:t>Identifizierung nicht ausreichen spricht man von </a:t>
            </a:r>
            <a:r>
              <a:rPr lang="de-DE" dirty="0" smtClean="0"/>
              <a:t>einem </a:t>
            </a:r>
            <a:r>
              <a:rPr lang="de-DE" i="1" dirty="0" smtClean="0"/>
              <a:t>partiellen </a:t>
            </a:r>
            <a:r>
              <a:rPr lang="de-DE" i="1" dirty="0"/>
              <a:t>Schlüssel, </a:t>
            </a:r>
            <a:r>
              <a:rPr lang="de-DE" dirty="0"/>
              <a:t>dieser wird gepunktet unterstrichen. </a:t>
            </a:r>
            <a:r>
              <a:rPr lang="de-DE" dirty="0" smtClean="0"/>
              <a:t>Nur zusammen </a:t>
            </a:r>
            <a:r>
              <a:rPr lang="de-DE" dirty="0"/>
              <a:t>mit dem Schlüssel des identifizierenden </a:t>
            </a:r>
            <a:r>
              <a:rPr lang="de-DE" dirty="0" err="1"/>
              <a:t>Entities</a:t>
            </a:r>
            <a:r>
              <a:rPr lang="de-DE" dirty="0"/>
              <a:t> ist er </a:t>
            </a:r>
            <a:r>
              <a:rPr lang="de-DE" dirty="0" smtClean="0"/>
              <a:t>ein voller </a:t>
            </a:r>
            <a:r>
              <a:rPr lang="de-DE" dirty="0"/>
              <a:t>Primärschlüssel.</a:t>
            </a:r>
          </a:p>
        </p:txBody>
      </p:sp>
    </p:spTree>
    <p:extLst>
      <p:ext uri="{BB962C8B-B14F-4D97-AF65-F5344CB8AC3E}">
        <p14:creationId xmlns:p14="http://schemas.microsoft.com/office/powerpoint/2010/main" val="34274741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a:t>
            </a:r>
            <a:endParaRPr lang="de-DE" dirty="0"/>
          </a:p>
        </p:txBody>
      </p:sp>
      <p:sp>
        <p:nvSpPr>
          <p:cNvPr id="3" name="Inhaltsplatzhalter 2"/>
          <p:cNvSpPr>
            <a:spLocks noGrp="1"/>
          </p:cNvSpPr>
          <p:nvPr>
            <p:ph sz="quarter" idx="1"/>
          </p:nvPr>
        </p:nvSpPr>
        <p:spPr>
          <a:xfrm>
            <a:off x="457200" y="4800600"/>
            <a:ext cx="8229600" cy="1356360"/>
          </a:xfrm>
        </p:spPr>
        <p:txBody>
          <a:bodyPr>
            <a:normAutofit fontScale="92500"/>
          </a:bodyPr>
          <a:lstStyle/>
          <a:p>
            <a:r>
              <a:rPr lang="de-DE" dirty="0" smtClean="0"/>
              <a:t>Falls </a:t>
            </a:r>
            <a:r>
              <a:rPr lang="de-DE" dirty="0"/>
              <a:t>im Beispiel die Kinder eine </a:t>
            </a:r>
            <a:r>
              <a:rPr lang="de-DE" dirty="0" smtClean="0"/>
              <a:t>eindeutige Kindernummer </a:t>
            </a:r>
            <a:r>
              <a:rPr lang="de-DE" dirty="0"/>
              <a:t>bekommen, wird aus dem schwachen Entity-Typ </a:t>
            </a:r>
            <a:r>
              <a:rPr lang="de-DE" dirty="0" smtClean="0"/>
              <a:t>ein starker</a:t>
            </a:r>
            <a:r>
              <a:rPr lang="de-DE" dirty="0"/>
              <a:t>. Die Existenzabhängigkeit kann dennoch bestehen bleiben.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314" y="1407938"/>
            <a:ext cx="4392387" cy="3222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9667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sz="quarter" idx="1"/>
          </p:nvPr>
        </p:nvSpPr>
        <p:spPr/>
        <p:txBody>
          <a:bodyPr>
            <a:normAutofit fontScale="92500" lnSpcReduction="20000"/>
          </a:bodyPr>
          <a:lstStyle/>
          <a:p>
            <a:r>
              <a:rPr lang="de-DE" dirty="0"/>
              <a:t>Bsp.: Fahrplan am Hauptbahnhof ist nach “Abfahrt” und “</a:t>
            </a:r>
            <a:r>
              <a:rPr lang="de-DE" dirty="0" smtClean="0"/>
              <a:t>Ankunft” organisiert</a:t>
            </a:r>
            <a:r>
              <a:rPr lang="de-DE" dirty="0"/>
              <a:t>, nach Zeit geordnet</a:t>
            </a:r>
            <a:r>
              <a:rPr lang="de-DE" dirty="0" smtClean="0"/>
              <a:t>.</a:t>
            </a:r>
          </a:p>
          <a:p>
            <a:endParaRPr lang="de-DE" dirty="0" smtClean="0"/>
          </a:p>
          <a:p>
            <a:endParaRPr lang="de-DE" dirty="0"/>
          </a:p>
          <a:p>
            <a:endParaRPr lang="de-DE" dirty="0" smtClean="0"/>
          </a:p>
          <a:p>
            <a:endParaRPr lang="de-DE" dirty="0"/>
          </a:p>
          <a:p>
            <a:r>
              <a:rPr lang="de-DE" dirty="0"/>
              <a:t>Die Darstellung der Daten ist nach Häufigkeit der </a:t>
            </a:r>
            <a:r>
              <a:rPr lang="de-DE" dirty="0" smtClean="0"/>
              <a:t>Anfragen optimiert</a:t>
            </a:r>
            <a:r>
              <a:rPr lang="de-DE" dirty="0"/>
              <a:t>.</a:t>
            </a:r>
          </a:p>
          <a:p>
            <a:r>
              <a:rPr lang="de-DE" dirty="0" smtClean="0"/>
              <a:t>Beantwortung </a:t>
            </a:r>
            <a:r>
              <a:rPr lang="de-DE" dirty="0"/>
              <a:t>häufiger Fragen möglichst schnell / </a:t>
            </a:r>
            <a:r>
              <a:rPr lang="de-DE" dirty="0" smtClean="0"/>
              <a:t>effizient.</a:t>
            </a:r>
            <a:endParaRPr lang="de-DE" dirty="0"/>
          </a:p>
          <a:p>
            <a:r>
              <a:rPr lang="de-DE" dirty="0" smtClean="0"/>
              <a:t>Forderung </a:t>
            </a:r>
            <a:r>
              <a:rPr lang="de-DE" dirty="0"/>
              <a:t>nach </a:t>
            </a:r>
            <a:r>
              <a:rPr lang="de-DE" dirty="0" smtClean="0"/>
              <a:t>Kostenminimierung.</a:t>
            </a:r>
          </a:p>
          <a:p>
            <a:r>
              <a:rPr lang="de-DE" dirty="0"/>
              <a:t>Aber die Frage: “Zug von </a:t>
            </a:r>
            <a:r>
              <a:rPr lang="de-DE" dirty="0" smtClean="0"/>
              <a:t>Brixen </a:t>
            </a:r>
            <a:r>
              <a:rPr lang="de-DE" dirty="0"/>
              <a:t>nach </a:t>
            </a:r>
            <a:r>
              <a:rPr lang="de-DE" dirty="0" smtClean="0"/>
              <a:t>Rom </a:t>
            </a:r>
            <a:r>
              <a:rPr lang="de-DE" dirty="0"/>
              <a:t>∧ Abfahrt ∈ [8 - 10] </a:t>
            </a:r>
            <a:r>
              <a:rPr lang="de-DE" dirty="0" smtClean="0"/>
              <a:t>∧ kürzeste </a:t>
            </a:r>
            <a:r>
              <a:rPr lang="de-DE" dirty="0"/>
              <a:t>Fahrzeit” ist damit nicht lösbar. Dafür gibt es das </a:t>
            </a:r>
            <a:r>
              <a:rPr lang="de-DE" dirty="0" smtClean="0"/>
              <a:t>Kursbuch (Information </a:t>
            </a:r>
            <a:r>
              <a:rPr lang="de-DE" dirty="0"/>
              <a:t>geordnet nach Strecken, d.h. andere </a:t>
            </a:r>
            <a:r>
              <a:rPr lang="de-DE" dirty="0" smtClean="0"/>
              <a:t>Modellierung derselben </a:t>
            </a:r>
            <a:r>
              <a:rPr lang="de-DE" dirty="0"/>
              <a:t>Information).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181" y="1902734"/>
            <a:ext cx="6459983" cy="1332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27937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Regeln für eine gute E/R-Modellierung</a:t>
            </a:r>
          </a:p>
        </p:txBody>
      </p:sp>
      <p:sp>
        <p:nvSpPr>
          <p:cNvPr id="3" name="Inhaltsplatzhalter 2"/>
          <p:cNvSpPr>
            <a:spLocks noGrp="1"/>
          </p:cNvSpPr>
          <p:nvPr>
            <p:ph sz="quarter" idx="1"/>
          </p:nvPr>
        </p:nvSpPr>
        <p:spPr/>
        <p:txBody>
          <a:bodyPr>
            <a:normAutofit/>
          </a:bodyPr>
          <a:lstStyle/>
          <a:p>
            <a:pPr marL="266700" indent="-266700">
              <a:buFont typeface="+mj-lt"/>
              <a:buAutoNum type="arabicPeriod"/>
            </a:pPr>
            <a:r>
              <a:rPr lang="de-DE" dirty="0" smtClean="0"/>
              <a:t>Namenskonflikte </a:t>
            </a:r>
            <a:r>
              <a:rPr lang="de-DE" dirty="0"/>
              <a:t>vor allem von Attributen auflösen.</a:t>
            </a:r>
          </a:p>
          <a:p>
            <a:pPr marL="541020" lvl="2" indent="-266700"/>
            <a:r>
              <a:rPr lang="de-DE" dirty="0"/>
              <a:t>Synonyme (verschiedene Namen für </a:t>
            </a:r>
            <a:r>
              <a:rPr lang="de-DE" dirty="0" smtClean="0"/>
              <a:t>dasselbe </a:t>
            </a:r>
            <a:r>
              <a:rPr lang="de-DE" dirty="0"/>
              <a:t>Konzept) durch </a:t>
            </a:r>
            <a:r>
              <a:rPr lang="de-DE" dirty="0" smtClean="0"/>
              <a:t>selben Namen ersetzen</a:t>
            </a:r>
          </a:p>
          <a:p>
            <a:pPr marL="266700" indent="-266700">
              <a:buFont typeface="+mj-lt"/>
              <a:buAutoNum type="arabicPeriod"/>
            </a:pPr>
            <a:r>
              <a:rPr lang="de-DE" dirty="0" smtClean="0"/>
              <a:t>Lassen </a:t>
            </a:r>
            <a:r>
              <a:rPr lang="de-DE" dirty="0"/>
              <a:t>sich n-stellige Beziehungen durch n </a:t>
            </a:r>
            <a:r>
              <a:rPr lang="de-DE" dirty="0" smtClean="0"/>
              <a:t>Zweierbeziehungen darstellen</a:t>
            </a:r>
            <a:r>
              <a:rPr lang="de-DE" dirty="0"/>
              <a:t>?</a:t>
            </a:r>
          </a:p>
          <a:p>
            <a:pPr marL="266700" indent="-266700">
              <a:buFont typeface="+mj-lt"/>
              <a:buAutoNum type="arabicPeriod"/>
            </a:pPr>
            <a:r>
              <a:rPr lang="de-DE" dirty="0" smtClean="0"/>
              <a:t>Elimination </a:t>
            </a:r>
            <a:r>
              <a:rPr lang="de-DE" dirty="0"/>
              <a:t>von redundanten </a:t>
            </a:r>
            <a:r>
              <a:rPr lang="de-DE" dirty="0" err="1"/>
              <a:t>Relationships</a:t>
            </a:r>
            <a:r>
              <a:rPr lang="de-DE" dirty="0" smtClean="0"/>
              <a:t>.</a:t>
            </a:r>
          </a:p>
          <a:p>
            <a:pPr lvl="1"/>
            <a:r>
              <a:rPr lang="de-DE" dirty="0" smtClean="0"/>
              <a:t>Beispiel: nächste Folie</a:t>
            </a:r>
            <a:endParaRPr lang="de-DE" dirty="0"/>
          </a:p>
        </p:txBody>
      </p:sp>
    </p:spTree>
    <p:extLst>
      <p:ext uri="{BB962C8B-B14F-4D97-AF65-F5344CB8AC3E}">
        <p14:creationId xmlns:p14="http://schemas.microsoft.com/office/powerpoint/2010/main" val="20893920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Beispiel:</a:t>
            </a:r>
            <a:r>
              <a:rPr lang="de-DE" dirty="0"/>
              <a:t> Elimination von redundanten </a:t>
            </a:r>
            <a:r>
              <a:rPr lang="de-DE" dirty="0" err="1"/>
              <a:t>Relationships</a:t>
            </a:r>
            <a:endParaRPr lang="de-DE" dirty="0"/>
          </a:p>
        </p:txBody>
      </p:sp>
      <p:sp>
        <p:nvSpPr>
          <p:cNvPr id="3" name="Inhaltsplatzhalter 2"/>
          <p:cNvSpPr>
            <a:spLocks noGrp="1"/>
          </p:cNvSpPr>
          <p:nvPr>
            <p:ph sz="quarter" idx="1"/>
          </p:nvPr>
        </p:nvSpPr>
        <p:spPr>
          <a:xfrm>
            <a:off x="457200" y="1219200"/>
            <a:ext cx="3657600" cy="4937760"/>
          </a:xfrm>
        </p:spPr>
        <p:txBody>
          <a:bodyPr>
            <a:normAutofit lnSpcReduction="10000"/>
          </a:bodyPr>
          <a:lstStyle/>
          <a:p>
            <a:endParaRPr lang="de-DE" dirty="0" smtClean="0"/>
          </a:p>
          <a:p>
            <a:endParaRPr lang="de-DE" dirty="0"/>
          </a:p>
          <a:p>
            <a:endParaRPr lang="de-DE" dirty="0" smtClean="0"/>
          </a:p>
          <a:p>
            <a:endParaRPr lang="de-DE" dirty="0"/>
          </a:p>
          <a:p>
            <a:endParaRPr lang="de-DE" dirty="0" smtClean="0"/>
          </a:p>
          <a:p>
            <a:endParaRPr lang="de-DE" dirty="0" smtClean="0"/>
          </a:p>
          <a:p>
            <a:endParaRPr lang="de-DE" dirty="0" smtClean="0"/>
          </a:p>
          <a:p>
            <a:r>
              <a:rPr lang="de-DE" dirty="0" smtClean="0"/>
              <a:t>redundante </a:t>
            </a:r>
            <a:r>
              <a:rPr lang="de-DE" dirty="0" err="1"/>
              <a:t>Relationship</a:t>
            </a:r>
            <a:r>
              <a:rPr lang="de-DE" dirty="0"/>
              <a:t> “lebt in</a:t>
            </a:r>
            <a:r>
              <a:rPr lang="de-DE" dirty="0" smtClean="0"/>
              <a:t>”, diese </a:t>
            </a:r>
            <a:r>
              <a:rPr lang="de-DE" dirty="0"/>
              <a:t>n:1 Beziehung ist </a:t>
            </a:r>
            <a:r>
              <a:rPr lang="de-DE" dirty="0" smtClean="0"/>
              <a:t>transitiv </a:t>
            </a:r>
            <a:r>
              <a:rPr lang="de-DE" dirty="0" err="1" smtClean="0"/>
              <a:t>herleitbar</a:t>
            </a:r>
            <a:r>
              <a:rPr lang="de-DE" dirty="0"/>
              <a:t>!</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9" y="1252537"/>
            <a:ext cx="2986086" cy="296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5438" y="1252537"/>
            <a:ext cx="3095625"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Inhaltsplatzhalter 2"/>
          <p:cNvSpPr txBox="1">
            <a:spLocks/>
          </p:cNvSpPr>
          <p:nvPr/>
        </p:nvSpPr>
        <p:spPr>
          <a:xfrm>
            <a:off x="5000625" y="1252537"/>
            <a:ext cx="36576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Calibri" panose="020F0502020204030204"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Calibri" panose="020F0502020204030204"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Calibri" panose="020F0502020204030204"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pitchFamily="2" charset="2"/>
              <a:buChar char="Ø"/>
              <a:defRPr kumimoji="0" sz="1800" kern="1200">
                <a:solidFill>
                  <a:schemeClr val="tx1"/>
                </a:solidFill>
                <a:latin typeface="Calibri" panose="020F0502020204030204" pitchFamily="34" charset="0"/>
                <a:ea typeface="+mn-ea"/>
                <a:cs typeface="+mn-cs"/>
              </a:defRPr>
            </a:lvl4pPr>
            <a:lvl5pPr marL="1371600" indent="-228600" algn="l" rtl="0" eaLnBrk="1" latinLnBrk="0" hangingPunct="1">
              <a:spcBef>
                <a:spcPts val="300"/>
              </a:spcBef>
              <a:buClr>
                <a:schemeClr val="accent2"/>
              </a:buClr>
              <a:buSzPct val="70000"/>
              <a:buFont typeface="Symbol" panose="05050102010706020507" pitchFamily="18" charset="2"/>
              <a:buChar char="-"/>
              <a:defRPr kumimoji="0" sz="1600" kern="1200">
                <a:solidFill>
                  <a:schemeClr val="tx1"/>
                </a:solidFill>
                <a:latin typeface="Calibri" panose="020F050202020403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endParaRPr lang="de-DE" dirty="0" smtClean="0"/>
          </a:p>
          <a:p>
            <a:endParaRPr lang="de-DE" dirty="0" smtClean="0"/>
          </a:p>
          <a:p>
            <a:endParaRPr lang="de-DE" dirty="0" smtClean="0"/>
          </a:p>
          <a:p>
            <a:endParaRPr lang="de-DE" dirty="0" smtClean="0"/>
          </a:p>
          <a:p>
            <a:endParaRPr lang="de-DE" dirty="0" smtClean="0"/>
          </a:p>
          <a:p>
            <a:endParaRPr lang="de-DE" dirty="0" smtClean="0"/>
          </a:p>
          <a:p>
            <a:endParaRPr lang="de-DE" dirty="0" smtClean="0"/>
          </a:p>
          <a:p>
            <a:r>
              <a:rPr lang="de-DE" dirty="0" smtClean="0"/>
              <a:t>Keine </a:t>
            </a:r>
            <a:r>
              <a:rPr lang="de-DE" dirty="0" err="1" smtClean="0"/>
              <a:t>redundaten</a:t>
            </a:r>
            <a:r>
              <a:rPr lang="de-DE" dirty="0" smtClean="0"/>
              <a:t> </a:t>
            </a:r>
            <a:r>
              <a:rPr lang="de-DE" dirty="0" err="1" smtClean="0"/>
              <a:t>Relationships</a:t>
            </a:r>
            <a:endParaRPr lang="de-DE" dirty="0"/>
          </a:p>
        </p:txBody>
      </p:sp>
    </p:spTree>
    <p:extLst>
      <p:ext uri="{BB962C8B-B14F-4D97-AF65-F5344CB8AC3E}">
        <p14:creationId xmlns:p14="http://schemas.microsoft.com/office/powerpoint/2010/main" val="14409122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556"/>
          <a:stretch/>
        </p:blipFill>
        <p:spPr bwMode="auto">
          <a:xfrm>
            <a:off x="3121734" y="3610009"/>
            <a:ext cx="5777331" cy="2721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DE" dirty="0"/>
              <a:t>Regeln für eine gute E/R-Modellierung</a:t>
            </a:r>
          </a:p>
        </p:txBody>
      </p:sp>
      <p:sp>
        <p:nvSpPr>
          <p:cNvPr id="3" name="Inhaltsplatzhalter 2"/>
          <p:cNvSpPr>
            <a:spLocks noGrp="1"/>
          </p:cNvSpPr>
          <p:nvPr>
            <p:ph sz="quarter" idx="1"/>
          </p:nvPr>
        </p:nvSpPr>
        <p:spPr/>
        <p:txBody>
          <a:bodyPr/>
          <a:lstStyle/>
          <a:p>
            <a:pPr marL="266700" indent="-266700">
              <a:buFont typeface="+mj-lt"/>
              <a:buAutoNum type="arabicPeriod" startAt="4"/>
            </a:pPr>
            <a:r>
              <a:rPr lang="de-DE" dirty="0"/>
              <a:t>Attribute, die mehr als einen Wert je Entity enthalten </a:t>
            </a:r>
            <a:r>
              <a:rPr lang="de-DE" dirty="0" smtClean="0"/>
              <a:t>können, heißen </a:t>
            </a:r>
            <a:r>
              <a:rPr lang="de-DE" i="1" dirty="0"/>
              <a:t>mehrwertige Attribute </a:t>
            </a:r>
            <a:r>
              <a:rPr lang="de-DE" dirty="0"/>
              <a:t>(</a:t>
            </a:r>
            <a:r>
              <a:rPr lang="de-DE" dirty="0" err="1"/>
              <a:t>multivalued</a:t>
            </a:r>
            <a:r>
              <a:rPr lang="de-DE" dirty="0"/>
              <a:t> </a:t>
            </a:r>
            <a:r>
              <a:rPr lang="de-DE" dirty="0" err="1"/>
              <a:t>attributes</a:t>
            </a:r>
            <a:r>
              <a:rPr lang="de-DE" dirty="0"/>
              <a:t>). Sie </a:t>
            </a:r>
            <a:r>
              <a:rPr lang="de-DE" dirty="0" smtClean="0"/>
              <a:t>werden mit </a:t>
            </a:r>
            <a:r>
              <a:rPr lang="de-DE" dirty="0"/>
              <a:t>einem Doppeloval dargestellt. Mehrwertige Attribute werden </a:t>
            </a:r>
            <a:r>
              <a:rPr lang="de-DE" dirty="0" smtClean="0"/>
              <a:t>in schwache </a:t>
            </a:r>
            <a:r>
              <a:rPr lang="de-DE" dirty="0"/>
              <a:t>Entity-Typen aufgelöst.</a:t>
            </a:r>
          </a:p>
          <a:p>
            <a:pPr lvl="2"/>
            <a:r>
              <a:rPr lang="de-DE" dirty="0"/>
              <a:t>Beispiel: Eine Person hat mehrere Telefonnummern unter denen </a:t>
            </a:r>
            <a:r>
              <a:rPr lang="de-DE" dirty="0" smtClean="0"/>
              <a:t>sie erreichbar </a:t>
            </a:r>
            <a:r>
              <a:rPr lang="de-DE" dirty="0"/>
              <a:t>ist:</a:t>
            </a:r>
          </a:p>
        </p:txBody>
      </p:sp>
    </p:spTree>
    <p:extLst>
      <p:ext uri="{BB962C8B-B14F-4D97-AF65-F5344CB8AC3E}">
        <p14:creationId xmlns:p14="http://schemas.microsoft.com/office/powerpoint/2010/main" val="28187698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Regeln für eine gute E/R-Modellierung</a:t>
            </a:r>
          </a:p>
        </p:txBody>
      </p:sp>
      <p:sp>
        <p:nvSpPr>
          <p:cNvPr id="3" name="Inhaltsplatzhalter 2"/>
          <p:cNvSpPr>
            <a:spLocks noGrp="1"/>
          </p:cNvSpPr>
          <p:nvPr>
            <p:ph sz="quarter" idx="1"/>
          </p:nvPr>
        </p:nvSpPr>
        <p:spPr/>
        <p:txBody>
          <a:bodyPr/>
          <a:lstStyle/>
          <a:p>
            <a:pPr marL="266700" indent="-266700">
              <a:buFont typeface="+mj-lt"/>
              <a:buAutoNum type="arabicPeriod" startAt="5"/>
            </a:pPr>
            <a:r>
              <a:rPr lang="de-DE" dirty="0" smtClean="0"/>
              <a:t>Vermeidung </a:t>
            </a:r>
            <a:r>
              <a:rPr lang="de-DE" dirty="0"/>
              <a:t>von redundanten Attributen (z.B. Alter </a:t>
            </a:r>
            <a:r>
              <a:rPr lang="de-DE" dirty="0" smtClean="0"/>
              <a:t>und Geburtsdatum). </a:t>
            </a:r>
          </a:p>
          <a:p>
            <a:pPr marL="266700" indent="-266700">
              <a:buFont typeface="+mj-lt"/>
              <a:buAutoNum type="arabicPeriod" startAt="5"/>
            </a:pPr>
            <a:r>
              <a:rPr lang="de-DE" dirty="0" smtClean="0"/>
              <a:t>Vermeidung </a:t>
            </a:r>
            <a:r>
              <a:rPr lang="de-DE" dirty="0"/>
              <a:t>von zusammengesetzten Schlüsseln in </a:t>
            </a:r>
            <a:r>
              <a:rPr lang="de-DE" dirty="0" err="1"/>
              <a:t>Entities</a:t>
            </a:r>
            <a:r>
              <a:rPr lang="de-DE" dirty="0"/>
              <a:t>, </a:t>
            </a:r>
            <a:r>
              <a:rPr lang="de-DE" dirty="0" smtClean="0"/>
              <a:t>falls möglich</a:t>
            </a:r>
            <a:r>
              <a:rPr lang="de-DE" dirty="0"/>
              <a:t>.</a:t>
            </a:r>
          </a:p>
          <a:p>
            <a:pPr marL="266700" indent="-266700">
              <a:buFont typeface="+mj-lt"/>
              <a:buAutoNum type="arabicPeriod" startAt="5"/>
            </a:pPr>
            <a:r>
              <a:rPr lang="de-DE" dirty="0" smtClean="0"/>
              <a:t>Falls </a:t>
            </a:r>
            <a:r>
              <a:rPr lang="de-DE" dirty="0" err="1"/>
              <a:t>Relationship</a:t>
            </a:r>
            <a:r>
              <a:rPr lang="de-DE" dirty="0"/>
              <a:t> Attribute an 1:1 oder 1:n </a:t>
            </a:r>
            <a:r>
              <a:rPr lang="de-DE" dirty="0" err="1"/>
              <a:t>Relationships</a:t>
            </a:r>
            <a:r>
              <a:rPr lang="de-DE" dirty="0"/>
              <a:t> </a:t>
            </a:r>
            <a:r>
              <a:rPr lang="de-DE" dirty="0" smtClean="0"/>
              <a:t>auftreten, Frage</a:t>
            </a:r>
            <a:r>
              <a:rPr lang="de-DE" dirty="0"/>
              <a:t>, ob diese nicht besser dem Entity-Typ an der </a:t>
            </a:r>
            <a:r>
              <a:rPr lang="de-DE" dirty="0" smtClean="0"/>
              <a:t>n-Kante zugeordnet </a:t>
            </a:r>
            <a:r>
              <a:rPr lang="de-DE" dirty="0"/>
              <a:t>werden sollten?</a:t>
            </a:r>
          </a:p>
        </p:txBody>
      </p:sp>
      <p:sp>
        <p:nvSpPr>
          <p:cNvPr id="5" name="Rechteck 4"/>
          <p:cNvSpPr/>
          <p:nvPr/>
        </p:nvSpPr>
        <p:spPr>
          <a:xfrm>
            <a:off x="2412859" y="4546730"/>
            <a:ext cx="1382338"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Calibri" panose="020F0502020204030204" pitchFamily="34" charset="0"/>
              </a:rPr>
              <a:t>Kunde</a:t>
            </a:r>
            <a:endParaRPr lang="de-DE" dirty="0">
              <a:latin typeface="Calibri" panose="020F0502020204030204" pitchFamily="34" charset="0"/>
            </a:endParaRPr>
          </a:p>
        </p:txBody>
      </p:sp>
      <p:sp>
        <p:nvSpPr>
          <p:cNvPr id="6" name="Rechteck 5"/>
          <p:cNvSpPr/>
          <p:nvPr/>
        </p:nvSpPr>
        <p:spPr>
          <a:xfrm rot="18792772">
            <a:off x="4406110" y="4470278"/>
            <a:ext cx="608796" cy="626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Calibri" panose="020F0502020204030204" pitchFamily="34" charset="0"/>
            </a:endParaRPr>
          </a:p>
        </p:txBody>
      </p:sp>
      <p:sp>
        <p:nvSpPr>
          <p:cNvPr id="7" name="Textfeld 6"/>
          <p:cNvSpPr txBox="1"/>
          <p:nvPr/>
        </p:nvSpPr>
        <p:spPr>
          <a:xfrm>
            <a:off x="4308335" y="4585902"/>
            <a:ext cx="800706" cy="369332"/>
          </a:xfrm>
          <a:prstGeom prst="rect">
            <a:avLst/>
          </a:prstGeom>
          <a:noFill/>
        </p:spPr>
        <p:txBody>
          <a:bodyPr wrap="square" rtlCol="0">
            <a:spAutoFit/>
          </a:bodyPr>
          <a:lstStyle/>
          <a:p>
            <a:r>
              <a:rPr lang="de-DE" dirty="0" smtClean="0">
                <a:solidFill>
                  <a:schemeClr val="bg1"/>
                </a:solidFill>
                <a:latin typeface="Calibri" panose="020F0502020204030204" pitchFamily="34" charset="0"/>
              </a:rPr>
              <a:t>erteilt</a:t>
            </a:r>
            <a:endParaRPr lang="de-DE" dirty="0">
              <a:solidFill>
                <a:schemeClr val="bg1"/>
              </a:solidFill>
              <a:latin typeface="Calibri" panose="020F0502020204030204" pitchFamily="34" charset="0"/>
            </a:endParaRPr>
          </a:p>
        </p:txBody>
      </p:sp>
      <p:sp>
        <p:nvSpPr>
          <p:cNvPr id="8" name="Rechteck 7"/>
          <p:cNvSpPr/>
          <p:nvPr/>
        </p:nvSpPr>
        <p:spPr>
          <a:xfrm>
            <a:off x="5690671" y="4537205"/>
            <a:ext cx="1275137"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Calibri" panose="020F0502020204030204" pitchFamily="34" charset="0"/>
              </a:rPr>
              <a:t>Auftrag</a:t>
            </a:r>
            <a:endParaRPr lang="de-DE" dirty="0">
              <a:latin typeface="Calibri" panose="020F0502020204030204" pitchFamily="34" charset="0"/>
            </a:endParaRPr>
          </a:p>
        </p:txBody>
      </p:sp>
      <p:cxnSp>
        <p:nvCxnSpPr>
          <p:cNvPr id="9" name="Gerade Verbindung 8"/>
          <p:cNvCxnSpPr>
            <a:stCxn id="5" idx="3"/>
          </p:cNvCxnSpPr>
          <p:nvPr/>
        </p:nvCxnSpPr>
        <p:spPr>
          <a:xfrm flipV="1">
            <a:off x="3795197" y="4770566"/>
            <a:ext cx="478679" cy="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Gerade Verbindung 9"/>
          <p:cNvCxnSpPr>
            <a:endCxn id="8" idx="1"/>
          </p:cNvCxnSpPr>
          <p:nvPr/>
        </p:nvCxnSpPr>
        <p:spPr>
          <a:xfrm>
            <a:off x="5145317" y="4761043"/>
            <a:ext cx="54535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a:off x="3776148" y="4462077"/>
            <a:ext cx="172663" cy="369332"/>
          </a:xfrm>
          <a:prstGeom prst="rect">
            <a:avLst/>
          </a:prstGeom>
          <a:noFill/>
        </p:spPr>
        <p:txBody>
          <a:bodyPr wrap="square" rtlCol="0">
            <a:spAutoFit/>
          </a:bodyPr>
          <a:lstStyle/>
          <a:p>
            <a:r>
              <a:rPr lang="de-DE" dirty="0" smtClean="0">
                <a:latin typeface="Calibri" panose="020F0502020204030204" pitchFamily="34" charset="0"/>
              </a:rPr>
              <a:t>1</a:t>
            </a:r>
            <a:endParaRPr lang="de-DE" dirty="0">
              <a:latin typeface="Calibri" panose="020F0502020204030204" pitchFamily="34" charset="0"/>
            </a:endParaRPr>
          </a:p>
        </p:txBody>
      </p:sp>
      <p:sp>
        <p:nvSpPr>
          <p:cNvPr id="12" name="Textfeld 11"/>
          <p:cNvSpPr txBox="1"/>
          <p:nvPr/>
        </p:nvSpPr>
        <p:spPr>
          <a:xfrm>
            <a:off x="5385872" y="4448861"/>
            <a:ext cx="172663" cy="369332"/>
          </a:xfrm>
          <a:prstGeom prst="rect">
            <a:avLst/>
          </a:prstGeom>
          <a:noFill/>
        </p:spPr>
        <p:txBody>
          <a:bodyPr wrap="square" rtlCol="0">
            <a:spAutoFit/>
          </a:bodyPr>
          <a:lstStyle/>
          <a:p>
            <a:r>
              <a:rPr lang="de-DE" dirty="0" smtClean="0">
                <a:latin typeface="Calibri" panose="020F0502020204030204" pitchFamily="34" charset="0"/>
              </a:rPr>
              <a:t>n</a:t>
            </a:r>
            <a:endParaRPr lang="de-DE" dirty="0">
              <a:latin typeface="Calibri" panose="020F0502020204030204" pitchFamily="34" charset="0"/>
            </a:endParaRPr>
          </a:p>
        </p:txBody>
      </p:sp>
      <p:sp>
        <p:nvSpPr>
          <p:cNvPr id="13" name="Ellipse 12"/>
          <p:cNvSpPr/>
          <p:nvPr/>
        </p:nvSpPr>
        <p:spPr>
          <a:xfrm>
            <a:off x="4710507" y="5467350"/>
            <a:ext cx="1261667" cy="571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Datum</a:t>
            </a:r>
            <a:endParaRPr lang="de-DE" dirty="0"/>
          </a:p>
        </p:txBody>
      </p:sp>
      <p:cxnSp>
        <p:nvCxnSpPr>
          <p:cNvPr id="15" name="Gerade Verbindung 14"/>
          <p:cNvCxnSpPr>
            <a:stCxn id="6" idx="2"/>
            <a:endCxn id="13" idx="0"/>
          </p:cNvCxnSpPr>
          <p:nvPr/>
        </p:nvCxnSpPr>
        <p:spPr>
          <a:xfrm>
            <a:off x="4938715" y="4997796"/>
            <a:ext cx="402626" cy="4695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3905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lstStyle/>
          <a:p>
            <a:r>
              <a:rPr lang="de-DE" dirty="0"/>
              <a:t>Erstelle ein ER-Modell für folgende </a:t>
            </a:r>
            <a:r>
              <a:rPr lang="de-DE" dirty="0" smtClean="0"/>
              <a:t>Situation:</a:t>
            </a:r>
          </a:p>
          <a:p>
            <a:pPr lvl="1"/>
            <a:r>
              <a:rPr lang="de-DE" dirty="0" smtClean="0"/>
              <a:t>Ein </a:t>
            </a:r>
            <a:r>
              <a:rPr lang="de-DE" dirty="0"/>
              <a:t>Buch kann mehrere Autoren haben und ein Autor kann mehrere Bücher </a:t>
            </a:r>
            <a:r>
              <a:rPr lang="de-DE" dirty="0" smtClean="0"/>
              <a:t>schreiben.</a:t>
            </a:r>
          </a:p>
          <a:p>
            <a:pPr lvl="1"/>
            <a:r>
              <a:rPr lang="de-DE" dirty="0" smtClean="0"/>
              <a:t>Ein </a:t>
            </a:r>
            <a:r>
              <a:rPr lang="de-DE" dirty="0"/>
              <a:t>buch hat immer nur einen Verlag. Ein Verlag verlegt viele Bücher.</a:t>
            </a:r>
            <a:br>
              <a:rPr lang="de-DE" dirty="0"/>
            </a:br>
            <a:endParaRPr lang="de-DE" dirty="0"/>
          </a:p>
        </p:txBody>
      </p:sp>
    </p:spTree>
    <p:extLst>
      <p:ext uri="{BB962C8B-B14F-4D97-AF65-F5344CB8AC3E}">
        <p14:creationId xmlns:p14="http://schemas.microsoft.com/office/powerpoint/2010/main" val="24627866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normAutofit/>
          </a:bodyPr>
          <a:lstStyle/>
          <a:p>
            <a:r>
              <a:rPr lang="de-DE" dirty="0" smtClean="0"/>
              <a:t>In </a:t>
            </a:r>
            <a:r>
              <a:rPr lang="de-DE" dirty="0"/>
              <a:t>der Bibliothek müssen Bücher erfasst werden. </a:t>
            </a:r>
            <a:r>
              <a:rPr lang="de-DE" dirty="0" smtClean="0"/>
              <a:t>Ein Buch verfügt über ein </a:t>
            </a:r>
            <a:r>
              <a:rPr lang="de-DE" dirty="0"/>
              <a:t>Sachgebiet, </a:t>
            </a:r>
            <a:r>
              <a:rPr lang="de-DE" dirty="0" smtClean="0"/>
              <a:t>einen Autor</a:t>
            </a:r>
            <a:r>
              <a:rPr lang="de-DE" dirty="0"/>
              <a:t>, </a:t>
            </a:r>
            <a:r>
              <a:rPr lang="de-DE" dirty="0" smtClean="0"/>
              <a:t>einen Titel</a:t>
            </a:r>
            <a:r>
              <a:rPr lang="de-DE" dirty="0"/>
              <a:t>, </a:t>
            </a:r>
            <a:r>
              <a:rPr lang="de-DE" dirty="0" smtClean="0"/>
              <a:t>einen Erscheinungsort </a:t>
            </a:r>
            <a:r>
              <a:rPr lang="de-DE" dirty="0"/>
              <a:t>und –</a:t>
            </a:r>
            <a:r>
              <a:rPr lang="de-DE" dirty="0" err="1"/>
              <a:t>jahr</a:t>
            </a:r>
            <a:r>
              <a:rPr lang="de-DE" dirty="0"/>
              <a:t>, </a:t>
            </a:r>
            <a:r>
              <a:rPr lang="de-DE" dirty="0" smtClean="0"/>
              <a:t>einen Verlag</a:t>
            </a:r>
            <a:r>
              <a:rPr lang="de-DE" dirty="0"/>
              <a:t>.</a:t>
            </a:r>
          </a:p>
          <a:p>
            <a:r>
              <a:rPr lang="de-DE" dirty="0" smtClean="0"/>
              <a:t>Leser können Bücher ausleihen.</a:t>
            </a:r>
          </a:p>
        </p:txBody>
      </p:sp>
    </p:spTree>
    <p:extLst>
      <p:ext uri="{BB962C8B-B14F-4D97-AF65-F5344CB8AC3E}">
        <p14:creationId xmlns:p14="http://schemas.microsoft.com/office/powerpoint/2010/main" val="380911096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normAutofit fontScale="92500" lnSpcReduction="10000"/>
          </a:bodyPr>
          <a:lstStyle/>
          <a:p>
            <a:r>
              <a:rPr lang="de-DE" dirty="0"/>
              <a:t>Es geht um die Verwaltung mehrerer </a:t>
            </a:r>
            <a:r>
              <a:rPr lang="de-DE" dirty="0" smtClean="0"/>
              <a:t>Jugendherbergen durch eine zentrale Führung.</a:t>
            </a:r>
            <a:endParaRPr lang="de-DE" dirty="0"/>
          </a:p>
          <a:p>
            <a:r>
              <a:rPr lang="de-DE" dirty="0" smtClean="0"/>
              <a:t>Gäste </a:t>
            </a:r>
            <a:r>
              <a:rPr lang="de-DE" dirty="0"/>
              <a:t>können über das Internet einen Platz buchen. Dazu müssen sie sich zunächst als Benutzer </a:t>
            </a:r>
            <a:r>
              <a:rPr lang="de-DE" dirty="0" smtClean="0"/>
              <a:t>anmelden.</a:t>
            </a:r>
          </a:p>
          <a:p>
            <a:r>
              <a:rPr lang="de-DE" dirty="0" smtClean="0"/>
              <a:t>Ein Gast, kann bei der Buchung weitere (bereits registrierte Gäste) mitbuchen.</a:t>
            </a:r>
            <a:endParaRPr lang="de-DE" dirty="0"/>
          </a:p>
          <a:p>
            <a:r>
              <a:rPr lang="de-DE" dirty="0" smtClean="0"/>
              <a:t>In </a:t>
            </a:r>
            <a:r>
              <a:rPr lang="de-DE" dirty="0"/>
              <a:t>der Regel werden </a:t>
            </a:r>
            <a:r>
              <a:rPr lang="de-DE" dirty="0" smtClean="0"/>
              <a:t>mehrere </a:t>
            </a:r>
            <a:r>
              <a:rPr lang="de-DE" dirty="0"/>
              <a:t>Gäste in einem Zimmer </a:t>
            </a:r>
            <a:r>
              <a:rPr lang="de-DE" dirty="0" smtClean="0"/>
              <a:t>untergebracht.</a:t>
            </a:r>
            <a:endParaRPr lang="de-DE" dirty="0"/>
          </a:p>
          <a:p>
            <a:r>
              <a:rPr lang="de-DE" dirty="0"/>
              <a:t>Jedes Zimmer gehört einer bestimmten, festgelegten Preiskategorie an, die für alle Jugendherbergen zentral festgelegt sind.</a:t>
            </a:r>
          </a:p>
          <a:p>
            <a:r>
              <a:rPr lang="de-DE" dirty="0"/>
              <a:t>Zu jedem Gast wird gespeichert, welche Preiskategorie er bevorzugt.</a:t>
            </a:r>
          </a:p>
          <a:p>
            <a:endParaRPr lang="de-DE" dirty="0"/>
          </a:p>
        </p:txBody>
      </p:sp>
    </p:spTree>
    <p:extLst>
      <p:ext uri="{BB962C8B-B14F-4D97-AF65-F5344CB8AC3E}">
        <p14:creationId xmlns:p14="http://schemas.microsoft.com/office/powerpoint/2010/main" val="23370759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lstStyle/>
          <a:p>
            <a:r>
              <a:rPr lang="de-DE" dirty="0"/>
              <a:t>Im folgenden Diagramm sind Fehler versteckt. Diskutiere und verbessere diese.</a:t>
            </a:r>
          </a:p>
          <a:p>
            <a:pPr lvl="1"/>
            <a:r>
              <a:rPr lang="de-DE" dirty="0"/>
              <a:t>Eine Fußballsaison soll erfasst werden. Ein Verein spielt dabei jedes Wochenende ein Spiel gegen einen anderen Verein an einem bestimmten Ort. Auch die Heimmannschaft muss aus verschiedenen Gründen manchmal auf einen anderen Spielort ausweichen.</a:t>
            </a:r>
          </a:p>
          <a:p>
            <a:endParaRPr lang="de-DE" dirty="0"/>
          </a:p>
        </p:txBody>
      </p:sp>
      <p:pic>
        <p:nvPicPr>
          <p:cNvPr id="18434" name="Picture 2" descr="B:\Users\Michael\ownCloud\Schule\Unterlagen\TFO\5 Klasse\Informatik\01_Datenbanken\fussball_fals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4443413"/>
            <a:ext cx="53149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35461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lstStyle/>
          <a:p>
            <a:r>
              <a:rPr lang="de-DE" dirty="0" smtClean="0"/>
              <a:t>Ergänze </a:t>
            </a:r>
            <a:r>
              <a:rPr lang="de-DE" dirty="0"/>
              <a:t>die folgenden Diagramme um </a:t>
            </a:r>
            <a:r>
              <a:rPr lang="de-DE" dirty="0" err="1"/>
              <a:t>Kardinalitäten</a:t>
            </a:r>
            <a:r>
              <a:rPr lang="de-DE" dirty="0"/>
              <a:t>. Auch das ist nicht immer eindeutig. </a:t>
            </a:r>
          </a:p>
        </p:txBody>
      </p:sp>
      <p:pic>
        <p:nvPicPr>
          <p:cNvPr id="19458" name="Picture 2" descr="B:\Users\Michael\ownCloud\Schule\Unterlagen\TFO\5 Klasse\Informatik\01_Datenbanken\kard_ergaenze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2143125"/>
            <a:ext cx="39243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9459" name="Picture 3" descr="B:\Users\Michael\ownCloud\Schule\Unterlagen\TFO\5 Klasse\Informatik\01_Datenbanken\kard_ergaenzen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4" y="4019550"/>
            <a:ext cx="3895725" cy="685800"/>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B:\Users\Michael\ownCloud\Schule\Unterlagen\TFO\5 Klasse\Informatik\01_Datenbanken\kard_ergaenzen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00" y="5110163"/>
            <a:ext cx="2962275" cy="69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7951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normAutofit lnSpcReduction="10000"/>
          </a:bodyPr>
          <a:lstStyle/>
          <a:p>
            <a:r>
              <a:rPr lang="de-DE" dirty="0"/>
              <a:t>Die folgende Musterrechnung dokumentiert eine Miniwelt </a:t>
            </a:r>
            <a:r>
              <a:rPr lang="de-DE" dirty="0" smtClean="0"/>
              <a:t>„</a:t>
            </a:r>
            <a:r>
              <a:rPr lang="de-DE" dirty="0" err="1" smtClean="0"/>
              <a:t>Rechnungschreiben</a:t>
            </a:r>
            <a:r>
              <a:rPr lang="de-DE" dirty="0" smtClean="0"/>
              <a:t>“ </a:t>
            </a:r>
            <a:r>
              <a:rPr lang="de-DE" dirty="0"/>
              <a:t>in einer Firma</a:t>
            </a:r>
            <a:r>
              <a:rPr lang="de-DE" dirty="0" smtClean="0"/>
              <a:t>.</a:t>
            </a:r>
          </a:p>
          <a:p>
            <a:endParaRPr lang="de-DE" dirty="0"/>
          </a:p>
          <a:p>
            <a:endParaRPr lang="de-DE" dirty="0" smtClean="0"/>
          </a:p>
          <a:p>
            <a:endParaRPr lang="de-DE" dirty="0"/>
          </a:p>
          <a:p>
            <a:endParaRPr lang="de-DE" dirty="0" smtClean="0"/>
          </a:p>
          <a:p>
            <a:endParaRPr lang="de-DE" dirty="0"/>
          </a:p>
          <a:p>
            <a:endParaRPr lang="de-DE" dirty="0" smtClean="0"/>
          </a:p>
          <a:p>
            <a:r>
              <a:rPr lang="de-DE" dirty="0" smtClean="0"/>
              <a:t>Stelle </a:t>
            </a:r>
            <a:r>
              <a:rPr lang="de-DE" dirty="0"/>
              <a:t>fest, welche Entitätstypen und Beziehungen sich daraus ableiten </a:t>
            </a:r>
            <a:r>
              <a:rPr lang="de-DE" dirty="0" smtClean="0"/>
              <a:t>lassen.</a:t>
            </a:r>
          </a:p>
          <a:p>
            <a:r>
              <a:rPr lang="de-DE" dirty="0" smtClean="0"/>
              <a:t>Skizziere ein ER-Modell </a:t>
            </a:r>
            <a:r>
              <a:rPr lang="de-DE" dirty="0"/>
              <a:t>der Miniwelt. </a:t>
            </a:r>
          </a:p>
          <a:p>
            <a:endParaRPr lang="de-DE"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2200275"/>
            <a:ext cx="6134100"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0274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sz="quarter" idx="1"/>
          </p:nvPr>
        </p:nvSpPr>
        <p:spPr/>
        <p:txBody>
          <a:bodyPr/>
          <a:lstStyle/>
          <a:p>
            <a:r>
              <a:rPr lang="de-DE" dirty="0"/>
              <a:t>Es gibt also für verschiedene Benutzer verschiedene Sichten (</a:t>
            </a:r>
            <a:r>
              <a:rPr lang="de-DE" dirty="0" err="1" smtClean="0"/>
              <a:t>views</a:t>
            </a:r>
            <a:r>
              <a:rPr lang="de-DE" dirty="0" smtClean="0"/>
              <a:t>) auf </a:t>
            </a:r>
            <a:r>
              <a:rPr lang="de-DE" dirty="0"/>
              <a:t>den Gesamtbestand der Daten.</a:t>
            </a:r>
          </a:p>
          <a:p>
            <a:r>
              <a:rPr lang="de-DE" dirty="0"/>
              <a:t>Die Information sollte aber nur einmal in der DB gespeichert </a:t>
            </a:r>
            <a:r>
              <a:rPr lang="de-DE" dirty="0" smtClean="0"/>
              <a:t>sein </a:t>
            </a:r>
          </a:p>
          <a:p>
            <a:pPr lvl="1"/>
            <a:r>
              <a:rPr lang="de-DE" dirty="0" smtClean="0"/>
              <a:t>ansonsten </a:t>
            </a:r>
            <a:r>
              <a:rPr lang="de-DE" dirty="0"/>
              <a:t>Probleme mit </a:t>
            </a:r>
            <a:r>
              <a:rPr lang="de-DE" dirty="0" smtClean="0"/>
              <a:t>Redundanz und Inkonsistenz</a:t>
            </a:r>
            <a:endParaRPr lang="de-D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460" y="3661392"/>
            <a:ext cx="5238750"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19645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lstStyle/>
          <a:p>
            <a:r>
              <a:rPr lang="de-DE" dirty="0" smtClean="0"/>
              <a:t>Erstelle ein </a:t>
            </a:r>
            <a:r>
              <a:rPr lang="de-DE" dirty="0"/>
              <a:t>ER-Modell für folgende Situation: </a:t>
            </a:r>
            <a:endParaRPr lang="de-DE" dirty="0" smtClean="0"/>
          </a:p>
          <a:p>
            <a:pPr lvl="1"/>
            <a:r>
              <a:rPr lang="de-DE" dirty="0" smtClean="0"/>
              <a:t>In einer Firma sind einige Angestellte Vorgesetzte anderer Angestellter.</a:t>
            </a:r>
            <a:endParaRPr lang="de-DE" dirty="0"/>
          </a:p>
        </p:txBody>
      </p:sp>
    </p:spTree>
    <p:extLst>
      <p:ext uri="{BB962C8B-B14F-4D97-AF65-F5344CB8AC3E}">
        <p14:creationId xmlns:p14="http://schemas.microsoft.com/office/powerpoint/2010/main" val="34237375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lstStyle/>
          <a:p>
            <a:r>
              <a:rPr lang="de-DE" dirty="0"/>
              <a:t>Welche Entity- und </a:t>
            </a:r>
            <a:r>
              <a:rPr lang="de-DE" dirty="0" err="1"/>
              <a:t>Relationship</a:t>
            </a:r>
            <a:r>
              <a:rPr lang="de-DE" dirty="0"/>
              <a:t>-Typen sind in der Miniwelt Schule vorstellbar?</a:t>
            </a:r>
          </a:p>
        </p:txBody>
      </p:sp>
    </p:spTree>
    <p:extLst>
      <p:ext uri="{BB962C8B-B14F-4D97-AF65-F5344CB8AC3E}">
        <p14:creationId xmlns:p14="http://schemas.microsoft.com/office/powerpoint/2010/main" val="12573962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normAutofit/>
          </a:bodyPr>
          <a:lstStyle/>
          <a:p>
            <a:r>
              <a:rPr lang="de-DE" dirty="0"/>
              <a:t>In einem Restaurant kehren verschiedene Gäste ein. Ein Gast kann entweder alleine </a:t>
            </a:r>
            <a:r>
              <a:rPr lang="de-DE" dirty="0" smtClean="0"/>
              <a:t>an einem </a:t>
            </a:r>
            <a:r>
              <a:rPr lang="de-DE" dirty="0"/>
              <a:t>Tisch sitzen oder aber auch mit mehreren Gästen einen Tisch belegen. </a:t>
            </a:r>
            <a:r>
              <a:rPr lang="de-DE" dirty="0" smtClean="0"/>
              <a:t>Gäste bestellen beim Kellner, dabei </a:t>
            </a:r>
            <a:r>
              <a:rPr lang="de-DE" dirty="0"/>
              <a:t>besteht jede Bestellung aus </a:t>
            </a:r>
            <a:r>
              <a:rPr lang="de-DE" dirty="0" smtClean="0"/>
              <a:t>den vollständigen </a:t>
            </a:r>
            <a:r>
              <a:rPr lang="de-DE" dirty="0"/>
              <a:t>Angaben: Vorspeise, Hauptgericht, Dessert und Getränk. </a:t>
            </a:r>
            <a:r>
              <a:rPr lang="de-DE" dirty="0" smtClean="0"/>
              <a:t>Selbstverständlich könnte </a:t>
            </a:r>
            <a:r>
              <a:rPr lang="de-DE" dirty="0"/>
              <a:t>ein Gast auch nur ein Hauptgericht bestellen. Um eine Bestellung aufzugeben, </a:t>
            </a:r>
            <a:r>
              <a:rPr lang="de-DE" dirty="0" smtClean="0"/>
              <a:t>werden eine </a:t>
            </a:r>
            <a:r>
              <a:rPr lang="de-DE" dirty="0"/>
              <a:t>Speisekarte und eine Getränkekarte zu Rate gezogen, aus denen jeweils der Name </a:t>
            </a:r>
            <a:r>
              <a:rPr lang="de-DE" dirty="0" smtClean="0"/>
              <a:t>des Gerichts/Getränks</a:t>
            </a:r>
            <a:r>
              <a:rPr lang="de-DE" dirty="0"/>
              <a:t>, die Beschreibung und der Preis ersichtlich werden. </a:t>
            </a:r>
            <a:endParaRPr lang="de-DE" dirty="0" smtClean="0"/>
          </a:p>
          <a:p>
            <a:r>
              <a:rPr lang="de-DE" dirty="0" smtClean="0"/>
              <a:t>Der Kellner muss nicht modelliert werden!</a:t>
            </a:r>
            <a:endParaRPr lang="de-DE" dirty="0"/>
          </a:p>
        </p:txBody>
      </p:sp>
    </p:spTree>
    <p:extLst>
      <p:ext uri="{BB962C8B-B14F-4D97-AF65-F5344CB8AC3E}">
        <p14:creationId xmlns:p14="http://schemas.microsoft.com/office/powerpoint/2010/main" val="179926259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endParaRPr lang="de-DE" dirty="0"/>
          </a:p>
        </p:txBody>
      </p:sp>
      <p:sp>
        <p:nvSpPr>
          <p:cNvPr id="3" name="Inhaltsplatzhalter 2"/>
          <p:cNvSpPr>
            <a:spLocks noGrp="1"/>
          </p:cNvSpPr>
          <p:nvPr>
            <p:ph sz="quarter" idx="1"/>
          </p:nvPr>
        </p:nvSpPr>
        <p:spPr/>
        <p:txBody>
          <a:bodyPr>
            <a:normAutofit fontScale="62500" lnSpcReduction="20000"/>
          </a:bodyPr>
          <a:lstStyle/>
          <a:p>
            <a:r>
              <a:rPr lang="de-DE" dirty="0"/>
              <a:t>Die Olympischen </a:t>
            </a:r>
            <a:r>
              <a:rPr lang="de-DE" dirty="0" smtClean="0"/>
              <a:t>Sommerspiele in Rio de Janeiro sind </a:t>
            </a:r>
            <a:r>
              <a:rPr lang="de-DE" dirty="0"/>
              <a:t>gerade erst vorbei und schon </a:t>
            </a:r>
            <a:r>
              <a:rPr lang="de-DE" dirty="0" smtClean="0"/>
              <a:t>beginnt die </a:t>
            </a:r>
            <a:r>
              <a:rPr lang="de-DE" dirty="0"/>
              <a:t>Vorbereitung </a:t>
            </a:r>
            <a:r>
              <a:rPr lang="de-DE" dirty="0" smtClean="0"/>
              <a:t>für </a:t>
            </a:r>
            <a:r>
              <a:rPr lang="de-DE" dirty="0"/>
              <a:t>die </a:t>
            </a:r>
            <a:r>
              <a:rPr lang="de-DE" dirty="0" smtClean="0"/>
              <a:t>nächste Sommerolympiade 2020 </a:t>
            </a:r>
            <a:r>
              <a:rPr lang="de-DE" dirty="0"/>
              <a:t>in </a:t>
            </a:r>
            <a:r>
              <a:rPr lang="de-DE" dirty="0" smtClean="0"/>
              <a:t>Tokio.  </a:t>
            </a:r>
            <a:r>
              <a:rPr lang="de-DE" dirty="0"/>
              <a:t>Daher soll ein </a:t>
            </a:r>
            <a:r>
              <a:rPr lang="de-DE" dirty="0" smtClean="0"/>
              <a:t>Olympia Informationssystems </a:t>
            </a:r>
            <a:r>
              <a:rPr lang="de-DE" dirty="0"/>
              <a:t>erstellt werden, welches </a:t>
            </a:r>
            <a:r>
              <a:rPr lang="de-DE" dirty="0" smtClean="0"/>
              <a:t>später </a:t>
            </a:r>
            <a:r>
              <a:rPr lang="de-DE" dirty="0"/>
              <a:t>zur Anzeige von </a:t>
            </a:r>
            <a:r>
              <a:rPr lang="de-DE" dirty="0" smtClean="0"/>
              <a:t>Zeitplänen Medaillenspiegeln und </a:t>
            </a:r>
            <a:r>
              <a:rPr lang="de-DE" dirty="0"/>
              <a:t>Statistiken verwendet werden </a:t>
            </a:r>
            <a:r>
              <a:rPr lang="de-DE" dirty="0" smtClean="0"/>
              <a:t>kann. Entwirf nach </a:t>
            </a:r>
            <a:r>
              <a:rPr lang="de-DE" dirty="0"/>
              <a:t>folgenden Vorgaben ein </a:t>
            </a:r>
            <a:r>
              <a:rPr lang="de-DE" dirty="0" smtClean="0"/>
              <a:t>ER-Diagramm</a:t>
            </a:r>
            <a:r>
              <a:rPr lang="de-DE" dirty="0"/>
              <a:t>, welches als Grundlage </a:t>
            </a:r>
            <a:r>
              <a:rPr lang="de-DE" dirty="0" smtClean="0"/>
              <a:t>dieses Olympia-Informationssystems 2020 </a:t>
            </a:r>
            <a:r>
              <a:rPr lang="de-DE" dirty="0"/>
              <a:t>dienen kann.</a:t>
            </a:r>
          </a:p>
          <a:p>
            <a:pPr lvl="1"/>
            <a:r>
              <a:rPr lang="de-DE" dirty="0" smtClean="0"/>
              <a:t>Teilnehmer können </a:t>
            </a:r>
            <a:r>
              <a:rPr lang="de-DE" dirty="0"/>
              <a:t>sich bei Bewerben in verschiedenen Sportarten </a:t>
            </a:r>
            <a:r>
              <a:rPr lang="de-DE" dirty="0" smtClean="0"/>
              <a:t>miteinander vergleichen</a:t>
            </a:r>
            <a:r>
              <a:rPr lang="de-DE" dirty="0"/>
              <a:t>.</a:t>
            </a:r>
          </a:p>
          <a:p>
            <a:pPr lvl="1"/>
            <a:r>
              <a:rPr lang="de-DE" dirty="0" smtClean="0"/>
              <a:t>Teilnehmer </a:t>
            </a:r>
            <a:r>
              <a:rPr lang="de-DE" dirty="0"/>
              <a:t>sind </a:t>
            </a:r>
            <a:r>
              <a:rPr lang="de-DE" dirty="0" smtClean="0"/>
              <a:t>abhängig </a:t>
            </a:r>
            <a:r>
              <a:rPr lang="de-DE" dirty="0"/>
              <a:t>vom </a:t>
            </a:r>
            <a:r>
              <a:rPr lang="de-DE" dirty="0" err="1"/>
              <a:t>Bewerb</a:t>
            </a:r>
            <a:r>
              <a:rPr lang="de-DE" dirty="0"/>
              <a:t> Einzelsportler, Teil eines Teams oder </a:t>
            </a:r>
            <a:r>
              <a:rPr lang="de-DE" dirty="0" smtClean="0"/>
              <a:t>eine Mannschaft.</a:t>
            </a:r>
          </a:p>
          <a:p>
            <a:pPr lvl="1"/>
            <a:r>
              <a:rPr lang="de-DE" dirty="0"/>
              <a:t>Bei Bewerben gibt es eine Unterscheidung zwischen Damen- und Herrenbewerben.</a:t>
            </a:r>
          </a:p>
          <a:p>
            <a:pPr lvl="1"/>
            <a:r>
              <a:rPr lang="de-DE" dirty="0" smtClean="0"/>
              <a:t>Bewerbe </a:t>
            </a:r>
            <a:r>
              <a:rPr lang="de-DE" dirty="0"/>
              <a:t>werden in den </a:t>
            </a:r>
            <a:r>
              <a:rPr lang="de-DE" dirty="0" smtClean="0"/>
              <a:t>dafür </a:t>
            </a:r>
            <a:r>
              <a:rPr lang="de-DE" dirty="0"/>
              <a:t>vorgesehenen </a:t>
            </a:r>
            <a:r>
              <a:rPr lang="de-DE" dirty="0" smtClean="0"/>
              <a:t>Wettkampfstätten </a:t>
            </a:r>
            <a:r>
              <a:rPr lang="de-DE" dirty="0"/>
              <a:t>an bestimmten </a:t>
            </a:r>
            <a:r>
              <a:rPr lang="de-DE" dirty="0" smtClean="0"/>
              <a:t>Terminen durchgeführt</a:t>
            </a:r>
            <a:r>
              <a:rPr lang="de-DE" dirty="0"/>
              <a:t>.</a:t>
            </a:r>
          </a:p>
          <a:p>
            <a:pPr lvl="1"/>
            <a:r>
              <a:rPr lang="de-DE" dirty="0" smtClean="0"/>
              <a:t>Wettkampfstätten </a:t>
            </a:r>
            <a:r>
              <a:rPr lang="de-DE" dirty="0"/>
              <a:t>beinhalten eine Beschreibung, einer Ortsbezeichnung und </a:t>
            </a:r>
            <a:r>
              <a:rPr lang="de-DE" dirty="0" smtClean="0"/>
              <a:t>einen Namen</a:t>
            </a:r>
            <a:r>
              <a:rPr lang="de-DE" dirty="0"/>
              <a:t>.</a:t>
            </a:r>
          </a:p>
          <a:p>
            <a:pPr lvl="1"/>
            <a:r>
              <a:rPr lang="de-DE" dirty="0" smtClean="0"/>
              <a:t>Pro </a:t>
            </a:r>
            <a:r>
              <a:rPr lang="de-DE" dirty="0" err="1"/>
              <a:t>Bewerb</a:t>
            </a:r>
            <a:r>
              <a:rPr lang="de-DE" dirty="0"/>
              <a:t> und Teilnehmer gibt es genau ein Ergebnis.</a:t>
            </a:r>
          </a:p>
          <a:p>
            <a:pPr lvl="1"/>
            <a:r>
              <a:rPr lang="de-DE" dirty="0" smtClean="0"/>
              <a:t>Das </a:t>
            </a:r>
            <a:r>
              <a:rPr lang="de-DE" dirty="0"/>
              <a:t>Ergebnis besteht aus der Platzierung und </a:t>
            </a:r>
            <a:r>
              <a:rPr lang="de-DE" dirty="0" err="1"/>
              <a:t>bewerbsspezifischen</a:t>
            </a:r>
            <a:r>
              <a:rPr lang="de-DE" dirty="0"/>
              <a:t> </a:t>
            </a:r>
            <a:r>
              <a:rPr lang="de-DE" dirty="0" smtClean="0"/>
              <a:t>Informationen.</a:t>
            </a:r>
          </a:p>
          <a:p>
            <a:pPr lvl="2"/>
            <a:r>
              <a:rPr lang="de-DE" dirty="0" smtClean="0"/>
              <a:t>Zum </a:t>
            </a:r>
            <a:r>
              <a:rPr lang="de-DE" dirty="0"/>
              <a:t>Beispiel besteht ein Skisprungergebnis aus Weiten- und Punktewertungen.</a:t>
            </a:r>
          </a:p>
          <a:p>
            <a:pPr lvl="2"/>
            <a:r>
              <a:rPr lang="de-DE" dirty="0"/>
              <a:t>(</a:t>
            </a:r>
            <a:r>
              <a:rPr lang="de-DE" dirty="0" smtClean="0"/>
              <a:t>Betrachte 3 mögliche Ergebnisausprägungen</a:t>
            </a:r>
            <a:r>
              <a:rPr lang="de-DE" dirty="0"/>
              <a:t>).</a:t>
            </a:r>
          </a:p>
          <a:p>
            <a:pPr lvl="1"/>
            <a:r>
              <a:rPr lang="de-DE" dirty="0" smtClean="0"/>
              <a:t>Gib </a:t>
            </a:r>
            <a:r>
              <a:rPr lang="de-DE" dirty="0"/>
              <a:t>die </a:t>
            </a:r>
            <a:r>
              <a:rPr lang="de-DE" dirty="0" err="1" smtClean="0"/>
              <a:t>Kardinalitäten</a:t>
            </a:r>
            <a:r>
              <a:rPr lang="de-DE" dirty="0" smtClean="0"/>
              <a:t> für </a:t>
            </a:r>
            <a:r>
              <a:rPr lang="de-DE" dirty="0"/>
              <a:t>das Olympia-Informationssystem </a:t>
            </a:r>
            <a:r>
              <a:rPr lang="de-DE" dirty="0" smtClean="0"/>
              <a:t>an </a:t>
            </a:r>
            <a:r>
              <a:rPr lang="de-DE" dirty="0"/>
              <a:t>und </a:t>
            </a:r>
            <a:r>
              <a:rPr lang="de-DE" dirty="0" smtClean="0"/>
              <a:t>wähle sinnvolle Attribute für </a:t>
            </a:r>
            <a:r>
              <a:rPr lang="de-DE" dirty="0"/>
              <a:t>die einzelnen </a:t>
            </a:r>
            <a:r>
              <a:rPr lang="de-DE" dirty="0" smtClean="0"/>
              <a:t>Entitäten</a:t>
            </a:r>
            <a:r>
              <a:rPr lang="de-DE" dirty="0"/>
              <a:t>. </a:t>
            </a:r>
            <a:endParaRPr lang="de-DE" dirty="0" smtClean="0"/>
          </a:p>
          <a:p>
            <a:pPr lvl="1"/>
            <a:r>
              <a:rPr lang="de-DE" dirty="0" smtClean="0"/>
              <a:t>Gib des </a:t>
            </a:r>
            <a:r>
              <a:rPr lang="de-DE" dirty="0"/>
              <a:t>weiteren </a:t>
            </a:r>
            <a:r>
              <a:rPr lang="de-DE" dirty="0" smtClean="0"/>
              <a:t>für </a:t>
            </a:r>
            <a:r>
              <a:rPr lang="de-DE" dirty="0"/>
              <a:t>jede </a:t>
            </a:r>
            <a:r>
              <a:rPr lang="de-DE" dirty="0" smtClean="0"/>
              <a:t>Entität </a:t>
            </a:r>
            <a:r>
              <a:rPr lang="de-DE" dirty="0"/>
              <a:t>alle </a:t>
            </a:r>
            <a:r>
              <a:rPr lang="de-DE" dirty="0" smtClean="0"/>
              <a:t>möglichen Schlüsselkandidaten </a:t>
            </a:r>
            <a:r>
              <a:rPr lang="de-DE" dirty="0"/>
              <a:t>an.</a:t>
            </a:r>
          </a:p>
        </p:txBody>
      </p:sp>
    </p:spTree>
    <p:extLst>
      <p:ext uri="{BB962C8B-B14F-4D97-AF65-F5344CB8AC3E}">
        <p14:creationId xmlns:p14="http://schemas.microsoft.com/office/powerpoint/2010/main" val="419806026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Kritische Würdigung</a:t>
            </a:r>
          </a:p>
        </p:txBody>
      </p:sp>
      <p:sp>
        <p:nvSpPr>
          <p:cNvPr id="3" name="Inhaltsplatzhalter 2"/>
          <p:cNvSpPr>
            <a:spLocks noGrp="1"/>
          </p:cNvSpPr>
          <p:nvPr>
            <p:ph sz="quarter" idx="1"/>
          </p:nvPr>
        </p:nvSpPr>
        <p:spPr/>
        <p:txBody>
          <a:bodyPr>
            <a:normAutofit/>
          </a:bodyPr>
          <a:lstStyle/>
          <a:p>
            <a:r>
              <a:rPr lang="de-DE" dirty="0"/>
              <a:t>E/R-Diagramme benötigen viel Platz, dadurch werden sie </a:t>
            </a:r>
            <a:r>
              <a:rPr lang="de-DE" dirty="0" smtClean="0"/>
              <a:t>eventuell unübersichtlich</a:t>
            </a:r>
            <a:r>
              <a:rPr lang="de-DE" dirty="0"/>
              <a:t>.</a:t>
            </a:r>
          </a:p>
          <a:p>
            <a:r>
              <a:rPr lang="de-DE" dirty="0" smtClean="0"/>
              <a:t>Domäne </a:t>
            </a:r>
            <a:r>
              <a:rPr lang="de-DE" dirty="0"/>
              <a:t>eines Attributes wird nicht spezifiziert </a:t>
            </a:r>
            <a:endParaRPr lang="de-DE" dirty="0" smtClean="0"/>
          </a:p>
          <a:p>
            <a:pPr lvl="1"/>
            <a:r>
              <a:rPr lang="de-DE" dirty="0" smtClean="0"/>
              <a:t>(Zahl </a:t>
            </a:r>
            <a:r>
              <a:rPr lang="de-DE" dirty="0"/>
              <a:t>-&gt; </a:t>
            </a:r>
            <a:r>
              <a:rPr lang="de-DE" dirty="0" err="1" smtClean="0"/>
              <a:t>int</a:t>
            </a:r>
            <a:r>
              <a:rPr lang="de-DE" dirty="0" smtClean="0"/>
              <a:t>, </a:t>
            </a:r>
            <a:r>
              <a:rPr lang="de-DE" dirty="0" err="1"/>
              <a:t>float</a:t>
            </a:r>
            <a:r>
              <a:rPr lang="de-DE" dirty="0"/>
              <a:t>, ...)</a:t>
            </a:r>
          </a:p>
          <a:p>
            <a:pPr lvl="1"/>
            <a:r>
              <a:rPr lang="de-DE" dirty="0"/>
              <a:t>Erweiterung: Als Marke an die Attribute </a:t>
            </a:r>
            <a:r>
              <a:rPr lang="de-DE" dirty="0" err="1"/>
              <a:t>heftbar</a:t>
            </a:r>
            <a:r>
              <a:rPr lang="de-DE" dirty="0"/>
              <a:t>, z.B. direkt </a:t>
            </a:r>
            <a:r>
              <a:rPr lang="de-DE" dirty="0" smtClean="0"/>
              <a:t>unter die </a:t>
            </a:r>
            <a:r>
              <a:rPr lang="de-DE" dirty="0"/>
              <a:t>Attribut-Ellipse.</a:t>
            </a:r>
          </a:p>
          <a:p>
            <a:r>
              <a:rPr lang="de-DE" dirty="0" smtClean="0"/>
              <a:t>oft </a:t>
            </a:r>
            <a:r>
              <a:rPr lang="de-DE" dirty="0"/>
              <a:t>nicht klar, ob etwas eine Entity oder ein Attribut ist. (Freiheit </a:t>
            </a:r>
            <a:r>
              <a:rPr lang="de-DE" dirty="0" smtClean="0"/>
              <a:t>in der Modellierung)</a:t>
            </a:r>
          </a:p>
          <a:p>
            <a:pPr lvl="1"/>
            <a:r>
              <a:rPr lang="de-DE" dirty="0" smtClean="0"/>
              <a:t>Abhängig </a:t>
            </a:r>
            <a:r>
              <a:rPr lang="de-DE" dirty="0"/>
              <a:t>von der jeweiligen Sichtweise </a:t>
            </a:r>
            <a:r>
              <a:rPr lang="de-DE" dirty="0" smtClean="0"/>
              <a:t>bzw. Anwendung</a:t>
            </a:r>
            <a:r>
              <a:rPr lang="de-DE" dirty="0"/>
              <a: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8" y="5157788"/>
            <a:ext cx="4448175"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633263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Kritische Würdigung</a:t>
            </a:r>
          </a:p>
        </p:txBody>
      </p:sp>
      <p:sp>
        <p:nvSpPr>
          <p:cNvPr id="3" name="Inhaltsplatzhalter 2"/>
          <p:cNvSpPr>
            <a:spLocks noGrp="1"/>
          </p:cNvSpPr>
          <p:nvPr>
            <p:ph sz="quarter" idx="1"/>
          </p:nvPr>
        </p:nvSpPr>
        <p:spPr/>
        <p:txBody>
          <a:bodyPr/>
          <a:lstStyle/>
          <a:p>
            <a:r>
              <a:rPr lang="de-DE" dirty="0"/>
              <a:t>Wie werden Aggregationen </a:t>
            </a:r>
            <a:r>
              <a:rPr lang="de-DE" dirty="0" smtClean="0"/>
              <a:t>modelliert?</a:t>
            </a:r>
          </a:p>
          <a:p>
            <a:pPr lvl="1"/>
            <a:r>
              <a:rPr lang="de-DE" dirty="0" smtClean="0"/>
              <a:t>Summe</a:t>
            </a:r>
            <a:r>
              <a:rPr lang="de-DE" dirty="0"/>
              <a:t>, Minimum, Maximum, Durchschnitt, </a:t>
            </a:r>
            <a:r>
              <a:rPr lang="de-DE" dirty="0" smtClean="0"/>
              <a:t>...</a:t>
            </a:r>
          </a:p>
          <a:p>
            <a:pPr lvl="1"/>
            <a:r>
              <a:rPr lang="de-DE" dirty="0" smtClean="0"/>
              <a:t>Aggregationsfunktionen </a:t>
            </a:r>
            <a:r>
              <a:rPr lang="de-DE" dirty="0"/>
              <a:t>sind so nicht explizit darstellbar.</a:t>
            </a:r>
          </a:p>
          <a:p>
            <a:r>
              <a:rPr lang="de-DE" dirty="0" smtClean="0"/>
              <a:t>Rein </a:t>
            </a:r>
            <a:r>
              <a:rPr lang="de-DE" dirty="0"/>
              <a:t>statisches Modell. Mittels E/R-Diagramm ist keine </a:t>
            </a:r>
            <a:r>
              <a:rPr lang="de-DE" dirty="0" smtClean="0"/>
              <a:t>Dynamik wie </a:t>
            </a:r>
            <a:r>
              <a:rPr lang="de-DE" dirty="0"/>
              <a:t>z.B. typischer Ablauf einer Transaktion, oder eines </a:t>
            </a:r>
            <a:r>
              <a:rPr lang="de-DE" dirty="0" smtClean="0"/>
              <a:t>Workflows etc., </a:t>
            </a:r>
            <a:r>
              <a:rPr lang="de-DE" dirty="0"/>
              <a:t>spezifizierbar.</a:t>
            </a:r>
          </a:p>
          <a:p>
            <a:r>
              <a:rPr lang="de-DE" dirty="0" smtClean="0"/>
              <a:t>Trotz </a:t>
            </a:r>
            <a:r>
              <a:rPr lang="de-DE" dirty="0"/>
              <a:t>Standardisierung viele Varianten.</a:t>
            </a:r>
          </a:p>
        </p:txBody>
      </p:sp>
    </p:spTree>
    <p:extLst>
      <p:ext uri="{BB962C8B-B14F-4D97-AF65-F5344CB8AC3E}">
        <p14:creationId xmlns:p14="http://schemas.microsoft.com/office/powerpoint/2010/main" val="288430673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sz="quarter" idx="1"/>
          </p:nvPr>
        </p:nvSpPr>
        <p:spPr/>
        <p:txBody>
          <a:bodyPr/>
          <a:lstStyle/>
          <a:p>
            <a:endParaRPr lang="de-DE" dirty="0" smtClean="0"/>
          </a:p>
          <a:p>
            <a:endParaRPr lang="de-DE" dirty="0"/>
          </a:p>
          <a:p>
            <a:endParaRPr lang="de-DE" dirty="0" smtClean="0"/>
          </a:p>
          <a:p>
            <a:endParaRPr lang="de-DE" dirty="0"/>
          </a:p>
          <a:p>
            <a:r>
              <a:rPr lang="de-DE" b="1" dirty="0" smtClean="0"/>
              <a:t>GRUNDLAGEN RELATIONALER DATENBANKSYSTEME</a:t>
            </a:r>
            <a:endParaRPr lang="de-DE" b="1" dirty="0"/>
          </a:p>
        </p:txBody>
      </p:sp>
    </p:spTree>
    <p:extLst>
      <p:ext uri="{BB962C8B-B14F-4D97-AF65-F5344CB8AC3E}">
        <p14:creationId xmlns:p14="http://schemas.microsoft.com/office/powerpoint/2010/main" val="42007790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Basiskonzepte und Eigenschaften des</a:t>
            </a:r>
            <a:br>
              <a:rPr lang="de-DE" dirty="0"/>
            </a:br>
            <a:r>
              <a:rPr lang="de-DE" dirty="0" err="1"/>
              <a:t>Relationenmodells</a:t>
            </a:r>
            <a:endParaRPr lang="de-DE" dirty="0"/>
          </a:p>
        </p:txBody>
      </p:sp>
      <p:sp>
        <p:nvSpPr>
          <p:cNvPr id="3" name="Inhaltsplatzhalter 2"/>
          <p:cNvSpPr>
            <a:spLocks noGrp="1"/>
          </p:cNvSpPr>
          <p:nvPr>
            <p:ph sz="quarter" idx="1"/>
          </p:nvPr>
        </p:nvSpPr>
        <p:spPr/>
        <p:txBody>
          <a:bodyPr/>
          <a:lstStyle/>
          <a:p>
            <a:r>
              <a:rPr lang="de-DE" dirty="0"/>
              <a:t>Darstellung der Miniwelt in </a:t>
            </a:r>
            <a:r>
              <a:rPr lang="de-DE" dirty="0" smtClean="0"/>
              <a:t>Tabellenform (DB </a:t>
            </a:r>
            <a:r>
              <a:rPr lang="de-DE" dirty="0"/>
              <a:t>= Menge von „Relationen“ / </a:t>
            </a:r>
            <a:r>
              <a:rPr lang="de-DE" dirty="0" err="1"/>
              <a:t>Tables</a:t>
            </a:r>
            <a:r>
              <a:rPr lang="de-DE" dirty="0" smtClean="0"/>
              <a:t>)</a:t>
            </a:r>
          </a:p>
          <a:p>
            <a:r>
              <a:rPr lang="de-DE" dirty="0"/>
              <a:t>einzige Datenstruktur : Tabelle ≡ Relation</a:t>
            </a:r>
          </a:p>
          <a:p>
            <a:r>
              <a:rPr lang="de-DE" dirty="0" smtClean="0"/>
              <a:t>saubere </a:t>
            </a:r>
            <a:r>
              <a:rPr lang="de-DE" dirty="0"/>
              <a:t>mathematische Grundlage : </a:t>
            </a:r>
            <a:r>
              <a:rPr lang="de-DE" dirty="0" smtClean="0"/>
              <a:t>Mengentheorie</a:t>
            </a:r>
            <a:endParaRPr lang="de-DE" dirty="0"/>
          </a:p>
          <a:p>
            <a:r>
              <a:rPr lang="de-DE" dirty="0" smtClean="0"/>
              <a:t>einfache </a:t>
            </a:r>
            <a:r>
              <a:rPr lang="de-DE" dirty="0"/>
              <a:t>Operationen, mengenorientiert</a:t>
            </a:r>
          </a:p>
          <a:p>
            <a:r>
              <a:rPr lang="de-DE" dirty="0" smtClean="0"/>
              <a:t>Abgeschlossenheit </a:t>
            </a:r>
            <a:r>
              <a:rPr lang="de-DE" dirty="0"/>
              <a:t>: Operationen überführen Tabellen </a:t>
            </a:r>
            <a:r>
              <a:rPr lang="de-DE" dirty="0" smtClean="0"/>
              <a:t>in Tabellen</a:t>
            </a:r>
            <a:endParaRPr lang="de-DE" dirty="0"/>
          </a:p>
        </p:txBody>
      </p:sp>
    </p:spTree>
    <p:extLst>
      <p:ext uri="{BB962C8B-B14F-4D97-AF65-F5344CB8AC3E}">
        <p14:creationId xmlns:p14="http://schemas.microsoft.com/office/powerpoint/2010/main" val="278184667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Relation</a:t>
            </a:r>
          </a:p>
        </p:txBody>
      </p:sp>
      <p:sp>
        <p:nvSpPr>
          <p:cNvPr id="3" name="Inhaltsplatzhalter 2"/>
          <p:cNvSpPr>
            <a:spLocks noGrp="1"/>
          </p:cNvSpPr>
          <p:nvPr>
            <p:ph sz="quarter" idx="1"/>
          </p:nvPr>
        </p:nvSpPr>
        <p:spPr/>
        <p:txBody>
          <a:bodyPr/>
          <a:lstStyle/>
          <a:p>
            <a:r>
              <a:rPr lang="de-DE" dirty="0"/>
              <a:t>Menge von </a:t>
            </a:r>
            <a:r>
              <a:rPr lang="de-DE" dirty="0" err="1" smtClean="0"/>
              <a:t>Tupeln</a:t>
            </a:r>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r>
              <a:rPr lang="de-DE" dirty="0" smtClean="0"/>
              <a:t>Eine Relation </a:t>
            </a:r>
            <a:r>
              <a:rPr lang="de-DE" dirty="0"/>
              <a:t>R </a:t>
            </a:r>
            <a:r>
              <a:rPr lang="de-DE" dirty="0" smtClean="0"/>
              <a:t>ist eine </a:t>
            </a:r>
            <a:r>
              <a:rPr lang="de-DE" dirty="0"/>
              <a:t>Paar : </a:t>
            </a:r>
            <a:r>
              <a:rPr lang="de-DE" dirty="0" smtClean="0"/>
              <a:t>&lt;Schema </a:t>
            </a:r>
            <a:r>
              <a:rPr lang="de-DE" dirty="0"/>
              <a:t>, </a:t>
            </a:r>
            <a:r>
              <a:rPr lang="de-DE" dirty="0" smtClean="0"/>
              <a:t>Wert&gt;</a:t>
            </a:r>
          </a:p>
          <a:p>
            <a:endParaRPr lang="de-D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4909" y="2252924"/>
            <a:ext cx="5812082" cy="2727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20724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Eigenschaften des </a:t>
            </a:r>
            <a:r>
              <a:rPr lang="de-DE" dirty="0" err="1"/>
              <a:t>Relationenbasismodells</a:t>
            </a:r>
            <a:endParaRPr lang="de-DE" dirty="0"/>
          </a:p>
        </p:txBody>
      </p:sp>
      <p:sp>
        <p:nvSpPr>
          <p:cNvPr id="3" name="Inhaltsplatzhalter 2"/>
          <p:cNvSpPr>
            <a:spLocks noGrp="1"/>
          </p:cNvSpPr>
          <p:nvPr>
            <p:ph sz="quarter" idx="1"/>
          </p:nvPr>
        </p:nvSpPr>
        <p:spPr/>
        <p:txBody>
          <a:bodyPr>
            <a:normAutofit fontScale="77500" lnSpcReduction="20000"/>
          </a:bodyPr>
          <a:lstStyle/>
          <a:p>
            <a:r>
              <a:rPr lang="de-DE" dirty="0"/>
              <a:t>Alle Informationen (Entity- und Beziehungs-Typen) werden </a:t>
            </a:r>
            <a:r>
              <a:rPr lang="de-DE" dirty="0" smtClean="0"/>
              <a:t>als Relationen modelliert</a:t>
            </a:r>
            <a:endParaRPr lang="de-DE" dirty="0"/>
          </a:p>
          <a:p>
            <a:r>
              <a:rPr lang="de-DE" dirty="0" smtClean="0"/>
              <a:t>Relation </a:t>
            </a:r>
            <a:r>
              <a:rPr lang="de-DE" dirty="0"/>
              <a:t>= zweidimensionale Tabelle von </a:t>
            </a:r>
            <a:r>
              <a:rPr lang="de-DE" dirty="0" smtClean="0"/>
              <a:t>Werten</a:t>
            </a:r>
            <a:endParaRPr lang="de-DE" dirty="0"/>
          </a:p>
          <a:p>
            <a:pPr lvl="1"/>
            <a:r>
              <a:rPr lang="de-DE" dirty="0"/>
              <a:t>= Menge von </a:t>
            </a:r>
            <a:r>
              <a:rPr lang="de-DE" dirty="0" err="1"/>
              <a:t>Tupeln</a:t>
            </a:r>
            <a:endParaRPr lang="de-DE" dirty="0"/>
          </a:p>
          <a:p>
            <a:pPr lvl="2"/>
            <a:r>
              <a:rPr lang="de-DE" dirty="0" smtClean="0"/>
              <a:t>keine </a:t>
            </a:r>
            <a:r>
              <a:rPr lang="de-DE" dirty="0"/>
              <a:t>Duplikate, keine Reihenfolge (Sortierung</a:t>
            </a:r>
            <a:r>
              <a:rPr lang="de-DE" dirty="0" smtClean="0"/>
              <a:t>)!</a:t>
            </a:r>
            <a:endParaRPr lang="de-DE" dirty="0"/>
          </a:p>
          <a:p>
            <a:r>
              <a:rPr lang="de-DE" dirty="0" smtClean="0"/>
              <a:t>Jede </a:t>
            </a:r>
            <a:r>
              <a:rPr lang="de-DE" dirty="0"/>
              <a:t>Zeile - genannt Tupel - entspricht </a:t>
            </a:r>
            <a:r>
              <a:rPr lang="de-DE" dirty="0" smtClean="0"/>
              <a:t>einer </a:t>
            </a:r>
            <a:r>
              <a:rPr lang="de-DE" dirty="0"/>
              <a:t>Entity </a:t>
            </a:r>
            <a:r>
              <a:rPr lang="de-DE" dirty="0" smtClean="0"/>
              <a:t>oder einer Beziehung</a:t>
            </a:r>
            <a:endParaRPr lang="de-DE" dirty="0"/>
          </a:p>
          <a:p>
            <a:r>
              <a:rPr lang="de-DE" dirty="0" smtClean="0"/>
              <a:t>Die </a:t>
            </a:r>
            <a:r>
              <a:rPr lang="de-DE" dirty="0"/>
              <a:t>Spalten der Tabelle (Relation) sind benannt und </a:t>
            </a:r>
            <a:r>
              <a:rPr lang="de-DE" dirty="0" smtClean="0"/>
              <a:t>werden als </a:t>
            </a:r>
            <a:r>
              <a:rPr lang="de-DE" dirty="0"/>
              <a:t>die Attribute der Relation </a:t>
            </a:r>
            <a:r>
              <a:rPr lang="de-DE" dirty="0" smtClean="0"/>
              <a:t>bezeichnet</a:t>
            </a:r>
            <a:endParaRPr lang="de-DE" dirty="0"/>
          </a:p>
          <a:p>
            <a:r>
              <a:rPr lang="de-DE" dirty="0" smtClean="0"/>
              <a:t>Die </a:t>
            </a:r>
            <a:r>
              <a:rPr lang="de-DE" dirty="0"/>
              <a:t>Reihenfolge der Spalten ist nicht relevant, da </a:t>
            </a:r>
            <a:r>
              <a:rPr lang="de-DE" dirty="0" smtClean="0"/>
              <a:t>Attribute über </a:t>
            </a:r>
            <a:r>
              <a:rPr lang="de-DE" dirty="0"/>
              <a:t>ihren Namen identifiziert </a:t>
            </a:r>
            <a:r>
              <a:rPr lang="de-DE" dirty="0" smtClean="0"/>
              <a:t>werden</a:t>
            </a:r>
            <a:endParaRPr lang="de-DE" dirty="0"/>
          </a:p>
          <a:p>
            <a:r>
              <a:rPr lang="de-DE" dirty="0" smtClean="0"/>
              <a:t>Jedem </a:t>
            </a:r>
            <a:r>
              <a:rPr lang="de-DE" dirty="0"/>
              <a:t>Attribut ist ein Wertebereich (</a:t>
            </a:r>
            <a:r>
              <a:rPr lang="de-DE" dirty="0" err="1"/>
              <a:t>domain</a:t>
            </a:r>
            <a:r>
              <a:rPr lang="de-DE" dirty="0"/>
              <a:t>) </a:t>
            </a:r>
            <a:r>
              <a:rPr lang="de-DE" dirty="0" smtClean="0"/>
              <a:t>zugeordnet</a:t>
            </a:r>
            <a:endParaRPr lang="de-DE" dirty="0"/>
          </a:p>
          <a:p>
            <a:r>
              <a:rPr lang="de-DE" dirty="0" smtClean="0"/>
              <a:t>Ein </a:t>
            </a:r>
            <a:r>
              <a:rPr lang="de-DE" dirty="0"/>
              <a:t>Wertebereich ist eine Menge atomarer Werte, welche </a:t>
            </a:r>
            <a:r>
              <a:rPr lang="de-DE" dirty="0" smtClean="0"/>
              <a:t>- aus </a:t>
            </a:r>
            <a:r>
              <a:rPr lang="de-DE" dirty="0"/>
              <a:t>Sicht des DBMS - „elementar“ sind, d.h. keine </a:t>
            </a:r>
            <a:r>
              <a:rPr lang="de-DE" dirty="0" smtClean="0"/>
              <a:t>weitere Substruktur </a:t>
            </a:r>
            <a:r>
              <a:rPr lang="de-DE" dirty="0"/>
              <a:t>mehr </a:t>
            </a:r>
            <a:r>
              <a:rPr lang="de-DE" dirty="0" smtClean="0"/>
              <a:t>aufweisen</a:t>
            </a:r>
            <a:endParaRPr lang="de-DE" dirty="0"/>
          </a:p>
          <a:p>
            <a:r>
              <a:rPr lang="de-DE" dirty="0" smtClean="0"/>
              <a:t>Beziehungen </a:t>
            </a:r>
            <a:r>
              <a:rPr lang="de-DE" dirty="0"/>
              <a:t>werden ausschließlich über </a:t>
            </a:r>
            <a:r>
              <a:rPr lang="de-DE" dirty="0" smtClean="0"/>
              <a:t>Attributwerte realisiert</a:t>
            </a:r>
            <a:endParaRPr lang="de-DE" dirty="0"/>
          </a:p>
        </p:txBody>
      </p:sp>
    </p:spTree>
    <p:extLst>
      <p:ext uri="{BB962C8B-B14F-4D97-AF65-F5344CB8AC3E}">
        <p14:creationId xmlns:p14="http://schemas.microsoft.com/office/powerpoint/2010/main" val="558613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Benutzergruppen von Datenbanken/</a:t>
            </a:r>
            <a:r>
              <a:rPr lang="de-DE" dirty="0" err="1" smtClean="0"/>
              <a:t>systemen</a:t>
            </a:r>
            <a:endParaRPr lang="de-DE" dirty="0"/>
          </a:p>
        </p:txBody>
      </p:sp>
      <p:sp>
        <p:nvSpPr>
          <p:cNvPr id="3" name="Inhaltsplatzhalter 2"/>
          <p:cNvSpPr>
            <a:spLocks noGrp="1"/>
          </p:cNvSpPr>
          <p:nvPr>
            <p:ph sz="quarter" idx="1"/>
          </p:nvPr>
        </p:nvSpPr>
        <p:spPr/>
        <p:txBody>
          <a:bodyPr>
            <a:normAutofit/>
          </a:bodyPr>
          <a:lstStyle/>
          <a:p>
            <a:r>
              <a:rPr lang="de-DE" b="1" dirty="0" smtClean="0"/>
              <a:t>DB-Designers</a:t>
            </a:r>
          </a:p>
          <a:p>
            <a:pPr lvl="1"/>
            <a:r>
              <a:rPr lang="de-DE" dirty="0"/>
              <a:t>geeignete Modellierung der Information </a:t>
            </a:r>
            <a:r>
              <a:rPr lang="de-DE" dirty="0" smtClean="0"/>
              <a:t>wählen</a:t>
            </a:r>
          </a:p>
          <a:p>
            <a:pPr lvl="1"/>
            <a:r>
              <a:rPr lang="de-DE" dirty="0" smtClean="0"/>
              <a:t>Formalisierung </a:t>
            </a:r>
            <a:r>
              <a:rPr lang="de-DE" dirty="0"/>
              <a:t>und interne Ablage der Daten im DBS </a:t>
            </a:r>
            <a:r>
              <a:rPr lang="de-DE" dirty="0" smtClean="0"/>
              <a:t>festlegen</a:t>
            </a:r>
            <a:endParaRPr lang="de-DE" dirty="0"/>
          </a:p>
          <a:p>
            <a:pPr lvl="2"/>
            <a:r>
              <a:rPr lang="de-DE" dirty="0" smtClean="0"/>
              <a:t>Welche </a:t>
            </a:r>
            <a:r>
              <a:rPr lang="de-DE" dirty="0"/>
              <a:t>Daten habe ich?</a:t>
            </a:r>
          </a:p>
          <a:p>
            <a:pPr lvl="2"/>
            <a:r>
              <a:rPr lang="de-DE" dirty="0"/>
              <a:t>Welche Anfragen werden gestellt werden</a:t>
            </a:r>
            <a:r>
              <a:rPr lang="de-DE" dirty="0" smtClean="0"/>
              <a:t>?</a:t>
            </a:r>
            <a:endParaRPr lang="de-DE" dirty="0"/>
          </a:p>
          <a:p>
            <a:pPr lvl="1"/>
            <a:r>
              <a:rPr lang="de-DE" dirty="0" smtClean="0"/>
              <a:t>Definition </a:t>
            </a:r>
            <a:r>
              <a:rPr lang="de-DE" dirty="0"/>
              <a:t>verschiedener Sichten</a:t>
            </a:r>
          </a:p>
          <a:p>
            <a:pPr lvl="2"/>
            <a:r>
              <a:rPr lang="de-DE" dirty="0"/>
              <a:t>für mehrfache Nutzung der Daten unter verschiedenen </a:t>
            </a:r>
            <a:r>
              <a:rPr lang="de-DE" dirty="0" smtClean="0"/>
              <a:t>Aspekten</a:t>
            </a:r>
            <a:endParaRPr lang="de-DE" dirty="0"/>
          </a:p>
          <a:p>
            <a:pPr lvl="1"/>
            <a:r>
              <a:rPr lang="de-DE" dirty="0" smtClean="0"/>
              <a:t>effiziente </a:t>
            </a:r>
            <a:r>
              <a:rPr lang="de-DE" dirty="0"/>
              <a:t>Zugriffsstrukturen festlegen</a:t>
            </a:r>
          </a:p>
          <a:p>
            <a:pPr lvl="1"/>
            <a:r>
              <a:rPr lang="de-DE" dirty="0" smtClean="0"/>
              <a:t>Spezifikation </a:t>
            </a:r>
            <a:r>
              <a:rPr lang="de-DE" dirty="0"/>
              <a:t>von Operationen für Anfragen</a:t>
            </a:r>
          </a:p>
          <a:p>
            <a:endParaRPr lang="de-DE" dirty="0" smtClean="0"/>
          </a:p>
          <a:p>
            <a:r>
              <a:rPr lang="de-DE" dirty="0" smtClean="0"/>
              <a:t>Vorsicht</a:t>
            </a:r>
            <a:r>
              <a:rPr lang="de-DE" dirty="0"/>
              <a:t>: Nachträgliche Änderungen kommen teuer!</a:t>
            </a:r>
          </a:p>
        </p:txBody>
      </p:sp>
    </p:spTree>
    <p:extLst>
      <p:ext uri="{BB962C8B-B14F-4D97-AF65-F5344CB8AC3E}">
        <p14:creationId xmlns:p14="http://schemas.microsoft.com/office/powerpoint/2010/main" val="29205103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Schreibweisen und Definitionen</a:t>
            </a:r>
          </a:p>
        </p:txBody>
      </p:sp>
      <p:sp>
        <p:nvSpPr>
          <p:cNvPr id="3" name="Inhaltsplatzhalter 2"/>
          <p:cNvSpPr>
            <a:spLocks noGrp="1"/>
          </p:cNvSpPr>
          <p:nvPr>
            <p:ph sz="quarter" idx="1"/>
          </p:nvPr>
        </p:nvSpPr>
        <p:spPr/>
        <p:txBody>
          <a:bodyPr>
            <a:normAutofit/>
          </a:bodyPr>
          <a:lstStyle/>
          <a:p>
            <a:r>
              <a:rPr lang="de-DE" dirty="0"/>
              <a:t>Relation R mit Attributen A</a:t>
            </a:r>
            <a:r>
              <a:rPr lang="de-DE" baseline="-25000" dirty="0"/>
              <a:t>1</a:t>
            </a:r>
            <a:r>
              <a:rPr lang="de-DE" dirty="0"/>
              <a:t> bis A</a:t>
            </a:r>
            <a:r>
              <a:rPr lang="de-DE" baseline="-25000" dirty="0"/>
              <a:t>5</a:t>
            </a:r>
            <a:r>
              <a:rPr lang="de-DE" dirty="0"/>
              <a:t> ⇒ </a:t>
            </a:r>
            <a:r>
              <a:rPr lang="de-DE" dirty="0" smtClean="0"/>
              <a:t>R(A</a:t>
            </a:r>
            <a:r>
              <a:rPr lang="de-DE" baseline="-25000" dirty="0"/>
              <a:t>1</a:t>
            </a:r>
            <a:r>
              <a:rPr lang="de-DE" dirty="0"/>
              <a:t>, A</a:t>
            </a:r>
            <a:r>
              <a:rPr lang="de-DE" baseline="-25000" dirty="0"/>
              <a:t>2</a:t>
            </a:r>
            <a:r>
              <a:rPr lang="de-DE" dirty="0"/>
              <a:t>, A</a:t>
            </a:r>
            <a:r>
              <a:rPr lang="de-DE" baseline="-25000" dirty="0"/>
              <a:t>3</a:t>
            </a:r>
            <a:r>
              <a:rPr lang="de-DE" dirty="0"/>
              <a:t>, A</a:t>
            </a:r>
            <a:r>
              <a:rPr lang="de-DE" baseline="-25000" dirty="0"/>
              <a:t>4</a:t>
            </a:r>
            <a:r>
              <a:rPr lang="de-DE" dirty="0"/>
              <a:t>, A</a:t>
            </a:r>
            <a:r>
              <a:rPr lang="de-DE" baseline="-25000" dirty="0"/>
              <a:t>5</a:t>
            </a:r>
            <a:r>
              <a:rPr lang="de-DE" dirty="0"/>
              <a:t>)</a:t>
            </a:r>
          </a:p>
          <a:p>
            <a:endParaRPr lang="de-DE" dirty="0" smtClean="0"/>
          </a:p>
          <a:p>
            <a:r>
              <a:rPr lang="de-DE" dirty="0" err="1" smtClean="0"/>
              <a:t>dom</a:t>
            </a:r>
            <a:r>
              <a:rPr lang="de-DE" dirty="0" smtClean="0"/>
              <a:t>(A</a:t>
            </a:r>
            <a:r>
              <a:rPr lang="de-DE" baseline="-25000" dirty="0" smtClean="0"/>
              <a:t>i</a:t>
            </a:r>
            <a:r>
              <a:rPr lang="de-DE" dirty="0"/>
              <a:t>) = D</a:t>
            </a:r>
            <a:r>
              <a:rPr lang="de-DE" baseline="-25000" dirty="0"/>
              <a:t>i</a:t>
            </a:r>
            <a:r>
              <a:rPr lang="de-DE" dirty="0"/>
              <a:t> ... Domain (Wertebereich) von A</a:t>
            </a:r>
            <a:r>
              <a:rPr lang="de-DE" baseline="-25000" dirty="0"/>
              <a:t>i</a:t>
            </a:r>
          </a:p>
          <a:p>
            <a:endParaRPr lang="de-DE" dirty="0" smtClean="0"/>
          </a:p>
          <a:p>
            <a:r>
              <a:rPr lang="de-DE" dirty="0" err="1" smtClean="0"/>
              <a:t>sch</a:t>
            </a:r>
            <a:r>
              <a:rPr lang="de-DE" dirty="0" smtClean="0"/>
              <a:t>(R</a:t>
            </a:r>
            <a:r>
              <a:rPr lang="de-DE" dirty="0"/>
              <a:t>) = </a:t>
            </a:r>
            <a:r>
              <a:rPr lang="de-DE" dirty="0" smtClean="0"/>
              <a:t>{A</a:t>
            </a:r>
            <a:r>
              <a:rPr lang="de-DE" baseline="-25000" dirty="0"/>
              <a:t>1</a:t>
            </a:r>
            <a:r>
              <a:rPr lang="de-DE" dirty="0" smtClean="0"/>
              <a:t>, ..., A</a:t>
            </a:r>
            <a:r>
              <a:rPr lang="de-DE" baseline="-25000" dirty="0"/>
              <a:t>n</a:t>
            </a:r>
            <a:r>
              <a:rPr lang="de-DE" dirty="0" smtClean="0"/>
              <a:t>} </a:t>
            </a:r>
            <a:r>
              <a:rPr lang="de-DE" dirty="0"/>
              <a:t>... Schema einer Relation</a:t>
            </a:r>
          </a:p>
          <a:p>
            <a:endParaRPr lang="de-DE" dirty="0" smtClean="0"/>
          </a:p>
          <a:p>
            <a:r>
              <a:rPr lang="de-DE" dirty="0" err="1" smtClean="0"/>
              <a:t>val</a:t>
            </a:r>
            <a:r>
              <a:rPr lang="de-DE" dirty="0" smtClean="0"/>
              <a:t>(R</a:t>
            </a:r>
            <a:r>
              <a:rPr lang="de-DE" dirty="0"/>
              <a:t>) ⊆ </a:t>
            </a:r>
            <a:r>
              <a:rPr lang="de-DE" dirty="0" err="1"/>
              <a:t>dom</a:t>
            </a:r>
            <a:r>
              <a:rPr lang="de-DE" dirty="0"/>
              <a:t>(A</a:t>
            </a:r>
            <a:r>
              <a:rPr lang="de-DE" baseline="-25000" dirty="0"/>
              <a:t>1</a:t>
            </a:r>
            <a:r>
              <a:rPr lang="de-DE" dirty="0"/>
              <a:t>) x ... x </a:t>
            </a:r>
            <a:r>
              <a:rPr lang="de-DE" dirty="0" err="1"/>
              <a:t>dom</a:t>
            </a:r>
            <a:r>
              <a:rPr lang="de-DE" dirty="0"/>
              <a:t>(A</a:t>
            </a:r>
            <a:r>
              <a:rPr lang="de-DE" baseline="-25000" dirty="0"/>
              <a:t>n</a:t>
            </a:r>
            <a:r>
              <a:rPr lang="de-DE" dirty="0"/>
              <a:t>) ... Wert einer Relation</a:t>
            </a:r>
          </a:p>
          <a:p>
            <a:endParaRPr lang="de-DE" b="1" dirty="0" smtClean="0"/>
          </a:p>
          <a:p>
            <a:r>
              <a:rPr lang="de-DE" b="1" dirty="0" smtClean="0"/>
              <a:t>Fremdschlüssel</a:t>
            </a:r>
            <a:r>
              <a:rPr lang="de-DE" dirty="0" smtClean="0"/>
              <a:t> </a:t>
            </a:r>
            <a:r>
              <a:rPr lang="de-DE" dirty="0"/>
              <a:t>F </a:t>
            </a:r>
            <a:r>
              <a:rPr lang="de-DE" dirty="0" smtClean="0"/>
              <a:t>aus S in </a:t>
            </a:r>
            <a:r>
              <a:rPr lang="de-DE" dirty="0"/>
              <a:t>Relation R : F ⊆ </a:t>
            </a:r>
            <a:r>
              <a:rPr lang="de-DE" dirty="0" err="1"/>
              <a:t>sch</a:t>
            </a:r>
            <a:r>
              <a:rPr lang="de-DE" dirty="0"/>
              <a:t>(S) </a:t>
            </a:r>
            <a:r>
              <a:rPr lang="de-DE" dirty="0" smtClean="0"/>
              <a:t>und F </a:t>
            </a:r>
            <a:r>
              <a:rPr lang="de-DE" dirty="0"/>
              <a:t>⊆ </a:t>
            </a:r>
            <a:r>
              <a:rPr lang="de-DE" dirty="0" err="1"/>
              <a:t>sch</a:t>
            </a:r>
            <a:r>
              <a:rPr lang="de-DE" dirty="0"/>
              <a:t>(R) für eine Relation S, in der F Primärschlüssel </a:t>
            </a:r>
            <a:r>
              <a:rPr lang="de-DE" dirty="0" smtClean="0"/>
              <a:t>ist</a:t>
            </a:r>
            <a:endParaRPr lang="de-DE" dirty="0"/>
          </a:p>
        </p:txBody>
      </p:sp>
    </p:spTree>
    <p:extLst>
      <p:ext uri="{BB962C8B-B14F-4D97-AF65-F5344CB8AC3E}">
        <p14:creationId xmlns:p14="http://schemas.microsoft.com/office/powerpoint/2010/main" val="186985377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Modell-inhärente Integritätsbedingungen des </a:t>
            </a:r>
            <a:r>
              <a:rPr lang="de-DE" dirty="0" err="1"/>
              <a:t>Relationenbasismodells</a:t>
            </a:r>
            <a:endParaRPr lang="de-DE" dirty="0"/>
          </a:p>
        </p:txBody>
      </p:sp>
      <p:sp>
        <p:nvSpPr>
          <p:cNvPr id="3" name="Inhaltsplatzhalter 2"/>
          <p:cNvSpPr>
            <a:spLocks noGrp="1"/>
          </p:cNvSpPr>
          <p:nvPr>
            <p:ph sz="quarter" idx="1"/>
          </p:nvPr>
        </p:nvSpPr>
        <p:spPr/>
        <p:txBody>
          <a:bodyPr>
            <a:normAutofit/>
          </a:bodyPr>
          <a:lstStyle/>
          <a:p>
            <a:pPr marL="514350" indent="-514350">
              <a:buFont typeface="+mj-lt"/>
              <a:buAutoNum type="arabicPeriod"/>
            </a:pPr>
            <a:r>
              <a:rPr lang="de-DE" dirty="0" smtClean="0"/>
              <a:t>„Entity </a:t>
            </a:r>
            <a:r>
              <a:rPr lang="de-DE" dirty="0" err="1" smtClean="0"/>
              <a:t>Integrity</a:t>
            </a:r>
            <a:r>
              <a:rPr lang="de-DE" dirty="0" smtClean="0"/>
              <a:t>“</a:t>
            </a:r>
          </a:p>
          <a:p>
            <a:pPr lvl="1"/>
            <a:r>
              <a:rPr lang="de-DE" dirty="0" smtClean="0"/>
              <a:t>Primärschlüsselattribute </a:t>
            </a:r>
            <a:r>
              <a:rPr lang="de-DE" dirty="0"/>
              <a:t>dürfen nie undefiniert (NULL) </a:t>
            </a:r>
            <a:r>
              <a:rPr lang="de-DE" dirty="0" smtClean="0"/>
              <a:t>sein</a:t>
            </a:r>
          </a:p>
          <a:p>
            <a:pPr lvl="1"/>
            <a:endParaRPr lang="de-DE" dirty="0"/>
          </a:p>
          <a:p>
            <a:pPr marL="514350" indent="-514350">
              <a:buFont typeface="+mj-lt"/>
              <a:buAutoNum type="arabicPeriod"/>
            </a:pPr>
            <a:r>
              <a:rPr lang="de-DE" dirty="0" smtClean="0"/>
              <a:t>„</a:t>
            </a:r>
            <a:r>
              <a:rPr lang="de-DE" dirty="0" err="1" smtClean="0"/>
              <a:t>Referential</a:t>
            </a:r>
            <a:r>
              <a:rPr lang="de-DE" dirty="0" smtClean="0"/>
              <a:t> </a:t>
            </a:r>
            <a:r>
              <a:rPr lang="de-DE" dirty="0" err="1"/>
              <a:t>Integrity</a:t>
            </a:r>
            <a:r>
              <a:rPr lang="de-DE" dirty="0" smtClean="0"/>
              <a:t>“</a:t>
            </a:r>
            <a:endParaRPr lang="de-DE" dirty="0"/>
          </a:p>
          <a:p>
            <a:pPr lvl="1"/>
            <a:r>
              <a:rPr lang="de-DE" dirty="0"/>
              <a:t>Fremdschlüssel sind entweder undefiniert (NULL) oder es </a:t>
            </a:r>
            <a:r>
              <a:rPr lang="de-DE" dirty="0" smtClean="0"/>
              <a:t>gibt ein </a:t>
            </a:r>
            <a:r>
              <a:rPr lang="de-DE" dirty="0"/>
              <a:t>entsprechendes Tupel mit diesem Primärschlüssel in </a:t>
            </a:r>
            <a:r>
              <a:rPr lang="de-DE" dirty="0" smtClean="0"/>
              <a:t>der anderen </a:t>
            </a:r>
            <a:r>
              <a:rPr lang="de-DE" dirty="0"/>
              <a:t>Relation</a:t>
            </a:r>
            <a:r>
              <a:rPr lang="de-DE" dirty="0" smtClean="0"/>
              <a:t>.</a:t>
            </a:r>
          </a:p>
          <a:p>
            <a:pPr lvl="1"/>
            <a:endParaRPr lang="de-DE" dirty="0"/>
          </a:p>
          <a:p>
            <a:pPr marL="514350" indent="-514350">
              <a:buFont typeface="+mj-lt"/>
              <a:buAutoNum type="arabicPeriod"/>
            </a:pPr>
            <a:r>
              <a:rPr lang="de-DE" dirty="0" smtClean="0"/>
              <a:t>„Domains“</a:t>
            </a:r>
            <a:endParaRPr lang="de-DE" dirty="0"/>
          </a:p>
          <a:p>
            <a:pPr lvl="1"/>
            <a:r>
              <a:rPr lang="de-DE" dirty="0"/>
              <a:t>Attribute dürfen nur Werte aus dem jeweiligen </a:t>
            </a:r>
            <a:r>
              <a:rPr lang="de-DE" dirty="0" smtClean="0"/>
              <a:t>Domain annehmen </a:t>
            </a:r>
            <a:r>
              <a:rPr lang="de-DE" dirty="0"/>
              <a:t>(oder undefiniert („NULL“)) sein.</a:t>
            </a:r>
          </a:p>
        </p:txBody>
      </p:sp>
    </p:spTree>
    <p:extLst>
      <p:ext uri="{BB962C8B-B14F-4D97-AF65-F5344CB8AC3E}">
        <p14:creationId xmlns:p14="http://schemas.microsoft.com/office/powerpoint/2010/main" val="88805781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Modellierung von </a:t>
            </a:r>
            <a:r>
              <a:rPr lang="de-DE" dirty="0" err="1"/>
              <a:t>Entities</a:t>
            </a:r>
            <a:endParaRPr lang="de-DE" dirty="0"/>
          </a:p>
        </p:txBody>
      </p:sp>
      <p:sp>
        <p:nvSpPr>
          <p:cNvPr id="3" name="Inhaltsplatzhalter 2"/>
          <p:cNvSpPr>
            <a:spLocks noGrp="1"/>
          </p:cNvSpPr>
          <p:nvPr>
            <p:ph sz="quarter" idx="1"/>
          </p:nvPr>
        </p:nvSpPr>
        <p:spPr/>
        <p:txBody>
          <a:bodyPr/>
          <a:lstStyle/>
          <a:p>
            <a:r>
              <a:rPr lang="de-DE" dirty="0"/>
              <a:t>Abbildung von </a:t>
            </a:r>
            <a:r>
              <a:rPr lang="de-DE" dirty="0" smtClean="0"/>
              <a:t>ER- </a:t>
            </a:r>
            <a:r>
              <a:rPr lang="de-DE" dirty="0"/>
              <a:t>auf relationale Darstellung</a:t>
            </a:r>
          </a:p>
        </p:txBody>
      </p:sp>
      <p:graphicFrame>
        <p:nvGraphicFramePr>
          <p:cNvPr id="4" name="Tabelle 3"/>
          <p:cNvGraphicFramePr>
            <a:graphicFrameLocks noGrp="1"/>
          </p:cNvGraphicFramePr>
          <p:nvPr>
            <p:extLst>
              <p:ext uri="{D42A27DB-BD31-4B8C-83A1-F6EECF244321}">
                <p14:modId xmlns:p14="http://schemas.microsoft.com/office/powerpoint/2010/main" val="1291000046"/>
              </p:ext>
            </p:extLst>
          </p:nvPr>
        </p:nvGraphicFramePr>
        <p:xfrm>
          <a:off x="1604387" y="1889369"/>
          <a:ext cx="6096000" cy="39420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de-DE" dirty="0" smtClean="0"/>
                        <a:t>Entity</a:t>
                      </a:r>
                      <a:endParaRPr lang="de-DE" dirty="0"/>
                    </a:p>
                  </a:txBody>
                  <a:tcPr/>
                </a:tc>
                <a:tc>
                  <a:txBody>
                    <a:bodyPr/>
                    <a:lstStyle/>
                    <a:p>
                      <a:r>
                        <a:rPr lang="de-DE" dirty="0" smtClean="0"/>
                        <a:t>Relationale</a:t>
                      </a:r>
                      <a:r>
                        <a:rPr lang="de-DE" baseline="0" dirty="0" smtClean="0"/>
                        <a:t> Darstellung</a:t>
                      </a:r>
                      <a:endParaRPr lang="de-DE" dirty="0"/>
                    </a:p>
                  </a:txBody>
                  <a:tcPr/>
                </a:tc>
              </a:tr>
              <a:tr h="370840">
                <a:tc>
                  <a:txBody>
                    <a:bodyPr/>
                    <a:lstStyle/>
                    <a:p>
                      <a:r>
                        <a:rPr kumimoji="0" lang="de-DE" sz="1800" b="1" i="0" u="none" strike="noStrike" kern="1200" baseline="0" dirty="0" err="1" smtClean="0">
                          <a:solidFill>
                            <a:schemeClr val="dk1"/>
                          </a:solidFill>
                          <a:latin typeface="+mn-lt"/>
                          <a:ea typeface="+mn-ea"/>
                          <a:cs typeface="+mn-cs"/>
                        </a:rPr>
                        <a:t>Entitytyp</a:t>
                      </a:r>
                      <a:r>
                        <a:rPr kumimoji="0" lang="de-DE" sz="1800" b="1" i="0" u="none" strike="noStrike" kern="1200" baseline="0" dirty="0" smtClean="0">
                          <a:solidFill>
                            <a:schemeClr val="dk1"/>
                          </a:solidFill>
                          <a:latin typeface="+mn-lt"/>
                          <a:ea typeface="+mn-ea"/>
                          <a:cs typeface="+mn-cs"/>
                        </a:rPr>
                        <a:t> E</a:t>
                      </a:r>
                      <a:endParaRPr lang="de-DE" dirty="0"/>
                    </a:p>
                  </a:txBody>
                  <a:tcPr/>
                </a:tc>
                <a:tc>
                  <a:txBody>
                    <a:bodyPr/>
                    <a:lstStyle/>
                    <a:p>
                      <a:r>
                        <a:rPr kumimoji="0" lang="de-DE" sz="1800" b="1" i="0" u="none" strike="noStrike" kern="1200" baseline="0" dirty="0" smtClean="0">
                          <a:solidFill>
                            <a:schemeClr val="dk1"/>
                          </a:solidFill>
                          <a:latin typeface="+mn-lt"/>
                          <a:ea typeface="+mn-ea"/>
                          <a:cs typeface="+mn-cs"/>
                        </a:rPr>
                        <a:t>Relation E</a:t>
                      </a:r>
                      <a:endParaRPr lang="de-DE" dirty="0"/>
                    </a:p>
                  </a:txBody>
                  <a:tcPr/>
                </a:tc>
              </a:tr>
              <a:tr h="370840">
                <a:tc>
                  <a:txBody>
                    <a:bodyPr/>
                    <a:lstStyle/>
                    <a:p>
                      <a:r>
                        <a:rPr lang="de-DE" dirty="0" smtClean="0"/>
                        <a:t>elementares Attribut</a:t>
                      </a:r>
                    </a:p>
                    <a:p>
                      <a:endParaRPr lang="de-DE" dirty="0" smtClean="0"/>
                    </a:p>
                    <a:p>
                      <a:r>
                        <a:rPr lang="de-DE" dirty="0" smtClean="0"/>
                        <a:t>Beispiel.: </a:t>
                      </a:r>
                      <a:r>
                        <a:rPr lang="de-DE" dirty="0" err="1" smtClean="0"/>
                        <a:t>PersNr</a:t>
                      </a:r>
                      <a:endParaRPr lang="de-DE" dirty="0"/>
                    </a:p>
                  </a:txBody>
                  <a:tcPr/>
                </a:tc>
                <a:tc>
                  <a:txBody>
                    <a:bodyPr/>
                    <a:lstStyle/>
                    <a:p>
                      <a:r>
                        <a:rPr lang="de-DE" dirty="0" smtClean="0"/>
                        <a:t>atomares Attribut</a:t>
                      </a:r>
                    </a:p>
                    <a:p>
                      <a:endParaRPr lang="de-DE" dirty="0" smtClean="0"/>
                    </a:p>
                    <a:p>
                      <a:r>
                        <a:rPr lang="de-DE" dirty="0" smtClean="0"/>
                        <a:t>Beispiel: </a:t>
                      </a:r>
                      <a:r>
                        <a:rPr lang="de-DE" dirty="0" err="1" smtClean="0"/>
                        <a:t>PersNr</a:t>
                      </a:r>
                      <a:endParaRPr lang="de-DE" dirty="0"/>
                    </a:p>
                  </a:txBody>
                  <a:tcPr/>
                </a:tc>
              </a:tr>
              <a:tr h="370840">
                <a:tc>
                  <a:txBody>
                    <a:bodyPr/>
                    <a:lstStyle/>
                    <a:p>
                      <a:r>
                        <a:rPr lang="de-DE" dirty="0" smtClean="0"/>
                        <a:t>strukturiertes Attribut</a:t>
                      </a:r>
                    </a:p>
                    <a:p>
                      <a:endParaRPr lang="de-DE" dirty="0" smtClean="0"/>
                    </a:p>
                    <a:p>
                      <a:r>
                        <a:rPr lang="de-DE" dirty="0" smtClean="0"/>
                        <a:t>Beispiel:</a:t>
                      </a:r>
                    </a:p>
                    <a:p>
                      <a:r>
                        <a:rPr lang="de-DE" dirty="0" err="1" smtClean="0"/>
                        <a:t>adresse</a:t>
                      </a:r>
                      <a:r>
                        <a:rPr lang="de-DE" dirty="0" smtClean="0"/>
                        <a:t> = </a:t>
                      </a:r>
                      <a:r>
                        <a:rPr lang="de-DE" dirty="0" err="1" smtClean="0"/>
                        <a:t>record</a:t>
                      </a:r>
                      <a:endParaRPr lang="de-DE" dirty="0" smtClean="0"/>
                    </a:p>
                    <a:p>
                      <a:pPr marL="0" indent="984250">
                        <a:tabLst>
                          <a:tab pos="542925" algn="l"/>
                        </a:tabLst>
                      </a:pPr>
                      <a:r>
                        <a:rPr lang="de-DE" dirty="0" smtClean="0"/>
                        <a:t>Ort </a:t>
                      </a:r>
                      <a:r>
                        <a:rPr lang="de-DE" dirty="0" err="1" smtClean="0"/>
                        <a:t>varchar</a:t>
                      </a:r>
                      <a:r>
                        <a:rPr lang="de-DE" dirty="0" smtClean="0"/>
                        <a:t>(30),</a:t>
                      </a:r>
                    </a:p>
                    <a:p>
                      <a:pPr marL="0" indent="984250">
                        <a:tabLst>
                          <a:tab pos="542925" algn="l"/>
                        </a:tabLst>
                      </a:pPr>
                      <a:r>
                        <a:rPr lang="de-DE" dirty="0" err="1" smtClean="0"/>
                        <a:t>Plz</a:t>
                      </a:r>
                      <a:r>
                        <a:rPr lang="de-DE" dirty="0" smtClean="0"/>
                        <a:t> </a:t>
                      </a:r>
                      <a:r>
                        <a:rPr lang="de-DE" dirty="0" err="1" smtClean="0"/>
                        <a:t>char</a:t>
                      </a:r>
                      <a:r>
                        <a:rPr lang="de-DE" dirty="0" smtClean="0"/>
                        <a:t>(5),</a:t>
                      </a:r>
                    </a:p>
                    <a:p>
                      <a:pPr marL="0" indent="984250">
                        <a:tabLst>
                          <a:tab pos="542925" algn="l"/>
                        </a:tabLst>
                      </a:pPr>
                      <a:r>
                        <a:rPr lang="de-DE" dirty="0" err="1" smtClean="0"/>
                        <a:t>Strasse</a:t>
                      </a:r>
                      <a:r>
                        <a:rPr lang="de-DE" dirty="0" smtClean="0"/>
                        <a:t> </a:t>
                      </a:r>
                      <a:r>
                        <a:rPr lang="de-DE" dirty="0" err="1" smtClean="0"/>
                        <a:t>varchar</a:t>
                      </a:r>
                      <a:r>
                        <a:rPr lang="de-DE" dirty="0" smtClean="0"/>
                        <a:t>(30)</a:t>
                      </a:r>
                    </a:p>
                    <a:p>
                      <a:pPr marL="0" indent="803275"/>
                      <a:r>
                        <a:rPr lang="de-DE" dirty="0" smtClean="0"/>
                        <a:t>end </a:t>
                      </a:r>
                      <a:r>
                        <a:rPr lang="de-DE" dirty="0" err="1" smtClean="0"/>
                        <a:t>record</a:t>
                      </a:r>
                      <a:endParaRPr lang="de-DE" dirty="0"/>
                    </a:p>
                  </a:txBody>
                  <a:tcPr/>
                </a:tc>
                <a:tc>
                  <a:txBody>
                    <a:bodyPr/>
                    <a:lstStyle/>
                    <a:p>
                      <a:r>
                        <a:rPr lang="de-DE" dirty="0" smtClean="0"/>
                        <a:t>mehrere (atomare) Attribute</a:t>
                      </a:r>
                    </a:p>
                    <a:p>
                      <a:endParaRPr lang="de-DE" dirty="0" smtClean="0"/>
                    </a:p>
                    <a:p>
                      <a:r>
                        <a:rPr lang="de-DE" dirty="0" smtClean="0"/>
                        <a:t>Beispiel.: Ort, </a:t>
                      </a:r>
                      <a:r>
                        <a:rPr lang="de-DE" dirty="0" err="1" smtClean="0"/>
                        <a:t>Plz</a:t>
                      </a:r>
                      <a:r>
                        <a:rPr lang="de-DE" dirty="0" smtClean="0"/>
                        <a:t>, </a:t>
                      </a:r>
                      <a:r>
                        <a:rPr lang="de-DE" dirty="0" err="1" smtClean="0"/>
                        <a:t>Strasse</a:t>
                      </a:r>
                      <a:endParaRPr lang="de-DE" dirty="0"/>
                    </a:p>
                  </a:txBody>
                  <a:tcPr/>
                </a:tc>
              </a:tr>
            </a:tbl>
          </a:graphicData>
        </a:graphic>
      </p:graphicFrame>
    </p:spTree>
    <p:extLst>
      <p:ext uri="{BB962C8B-B14F-4D97-AF65-F5344CB8AC3E}">
        <p14:creationId xmlns:p14="http://schemas.microsoft.com/office/powerpoint/2010/main" val="22507023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Modellierung von Beziehungen</a:t>
            </a:r>
          </a:p>
        </p:txBody>
      </p:sp>
      <p:sp>
        <p:nvSpPr>
          <p:cNvPr id="3" name="Inhaltsplatzhalter 2"/>
          <p:cNvSpPr>
            <a:spLocks noGrp="1"/>
          </p:cNvSpPr>
          <p:nvPr>
            <p:ph sz="quarter" idx="1"/>
          </p:nvPr>
        </p:nvSpPr>
        <p:spPr/>
        <p:txBody>
          <a:bodyPr/>
          <a:lstStyle/>
          <a:p>
            <a:r>
              <a:rPr lang="de-DE" b="1" dirty="0" smtClean="0"/>
              <a:t>1:1-Beziehungen</a:t>
            </a:r>
          </a:p>
          <a:p>
            <a:pPr lvl="1"/>
            <a:r>
              <a:rPr lang="de-DE" dirty="0"/>
              <a:t>Es entsteht kein zusätzliches Relationsschema für </a:t>
            </a:r>
            <a:r>
              <a:rPr lang="de-DE" dirty="0" smtClean="0"/>
              <a:t>den Beziehungstyp</a:t>
            </a:r>
            <a:endParaRPr lang="de-DE" dirty="0"/>
          </a:p>
          <a:p>
            <a:pPr lvl="1"/>
            <a:r>
              <a:rPr lang="de-DE" dirty="0" smtClean="0"/>
              <a:t>Eine </a:t>
            </a:r>
            <a:r>
              <a:rPr lang="de-DE" dirty="0"/>
              <a:t>der an der Beziehung beteiligten Relationen </a:t>
            </a:r>
            <a:r>
              <a:rPr lang="de-DE" dirty="0" smtClean="0"/>
              <a:t>wird um </a:t>
            </a:r>
            <a:r>
              <a:rPr lang="de-DE" dirty="0"/>
              <a:t>den Fremdschlüssel der Anderen </a:t>
            </a:r>
            <a:r>
              <a:rPr lang="de-DE" dirty="0" smtClean="0"/>
              <a:t>erweitert</a:t>
            </a:r>
            <a:endParaRPr lang="de-DE" dirty="0"/>
          </a:p>
        </p:txBody>
      </p:sp>
    </p:spTree>
    <p:extLst>
      <p:ext uri="{BB962C8B-B14F-4D97-AF65-F5344CB8AC3E}">
        <p14:creationId xmlns:p14="http://schemas.microsoft.com/office/powerpoint/2010/main" val="14312220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Modellierung von Beziehungen</a:t>
            </a:r>
          </a:p>
        </p:txBody>
      </p:sp>
      <p:sp>
        <p:nvSpPr>
          <p:cNvPr id="3" name="Inhaltsplatzhalter 2"/>
          <p:cNvSpPr>
            <a:spLocks noGrp="1"/>
          </p:cNvSpPr>
          <p:nvPr>
            <p:ph sz="quarter" idx="1"/>
          </p:nvPr>
        </p:nvSpPr>
        <p:spPr/>
        <p:txBody>
          <a:bodyPr/>
          <a:lstStyle/>
          <a:p>
            <a:r>
              <a:rPr lang="de-DE" b="1" dirty="0"/>
              <a:t>Nicht-rekursive </a:t>
            </a:r>
            <a:r>
              <a:rPr lang="de-DE" b="1" dirty="0" smtClean="0"/>
              <a:t>1:n-Beziehungen</a:t>
            </a:r>
          </a:p>
          <a:p>
            <a:endParaRPr lang="de-DE"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995" y="2305154"/>
            <a:ext cx="7881293" cy="2952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40918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Beispiel: nicht-rekursive 1:n-Beziehung</a:t>
            </a:r>
            <a:endParaRPr lang="de-DE" dirty="0"/>
          </a:p>
        </p:txBody>
      </p:sp>
      <p:graphicFrame>
        <p:nvGraphicFramePr>
          <p:cNvPr id="4" name="Inhaltsplatzhalter 3"/>
          <p:cNvGraphicFramePr>
            <a:graphicFrameLocks noGrp="1"/>
          </p:cNvGraphicFramePr>
          <p:nvPr>
            <p:ph sz="quarter" idx="1"/>
            <p:extLst>
              <p:ext uri="{D42A27DB-BD31-4B8C-83A1-F6EECF244321}">
                <p14:modId xmlns:p14="http://schemas.microsoft.com/office/powerpoint/2010/main" val="2410180912"/>
              </p:ext>
            </p:extLst>
          </p:nvPr>
        </p:nvGraphicFramePr>
        <p:xfrm>
          <a:off x="1813727" y="1279490"/>
          <a:ext cx="5421088" cy="2187192"/>
        </p:xfrm>
        <a:graphic>
          <a:graphicData uri="http://schemas.openxmlformats.org/drawingml/2006/table">
            <a:tbl>
              <a:tblPr firstRow="1" bandRow="1">
                <a:tableStyleId>{5C22544A-7EE6-4342-B048-85BDC9FD1C3A}</a:tableStyleId>
              </a:tblPr>
              <a:tblGrid>
                <a:gridCol w="1355272"/>
                <a:gridCol w="1355272"/>
                <a:gridCol w="1355272"/>
                <a:gridCol w="1355272"/>
              </a:tblGrid>
              <a:tr h="645516">
                <a:tc>
                  <a:txBody>
                    <a:bodyPr/>
                    <a:lstStyle/>
                    <a:p>
                      <a:r>
                        <a:rPr lang="de-DE" dirty="0" smtClean="0"/>
                        <a:t>Abteilung</a:t>
                      </a:r>
                      <a:endParaRPr lang="de-DE" dirty="0"/>
                    </a:p>
                  </a:txBody>
                  <a:tcPr/>
                </a:tc>
                <a:tc>
                  <a:txBody>
                    <a:bodyPr/>
                    <a:lstStyle/>
                    <a:p>
                      <a:r>
                        <a:rPr lang="de-DE" u="sng" dirty="0" err="1" smtClean="0"/>
                        <a:t>AbtNr</a:t>
                      </a:r>
                      <a:endParaRPr lang="de-DE" u="sng" dirty="0"/>
                    </a:p>
                  </a:txBody>
                  <a:tcPr/>
                </a:tc>
                <a:tc>
                  <a:txBody>
                    <a:bodyPr/>
                    <a:lstStyle/>
                    <a:p>
                      <a:r>
                        <a:rPr lang="de-DE" dirty="0" err="1" smtClean="0"/>
                        <a:t>AbtBez</a:t>
                      </a:r>
                      <a:endParaRPr lang="de-DE" dirty="0"/>
                    </a:p>
                  </a:txBody>
                  <a:tcPr/>
                </a:tc>
                <a:tc>
                  <a:txBody>
                    <a:bodyPr/>
                    <a:lstStyle/>
                    <a:p>
                      <a:r>
                        <a:rPr lang="de-DE" dirty="0" smtClean="0"/>
                        <a:t>…</a:t>
                      </a:r>
                      <a:endParaRPr lang="de-DE" dirty="0"/>
                    </a:p>
                  </a:txBody>
                  <a:tcPr/>
                </a:tc>
              </a:tr>
              <a:tr h="385419">
                <a:tc rowSpan="4">
                  <a:txBody>
                    <a:bodyPr/>
                    <a:lstStyle/>
                    <a:p>
                      <a:endParaRPr lang="de-DE" dirty="0"/>
                    </a:p>
                  </a:txBody>
                  <a:tcPr>
                    <a:noFill/>
                  </a:tcPr>
                </a:tc>
                <a:tc>
                  <a:txBody>
                    <a:bodyPr/>
                    <a:lstStyle/>
                    <a:p>
                      <a:r>
                        <a:rPr lang="de-DE" dirty="0" smtClean="0"/>
                        <a:t>3815</a:t>
                      </a:r>
                      <a:endParaRPr lang="de-DE" dirty="0"/>
                    </a:p>
                  </a:txBody>
                  <a:tcPr/>
                </a:tc>
                <a:tc>
                  <a:txBody>
                    <a:bodyPr/>
                    <a:lstStyle/>
                    <a:p>
                      <a:r>
                        <a:rPr lang="de-DE" dirty="0" smtClean="0"/>
                        <a:t>Einkauf</a:t>
                      </a:r>
                      <a:endParaRPr lang="de-DE" dirty="0"/>
                    </a:p>
                  </a:txBody>
                  <a:tcPr/>
                </a:tc>
                <a:tc>
                  <a:txBody>
                    <a:bodyPr/>
                    <a:lstStyle/>
                    <a:p>
                      <a:r>
                        <a:rPr lang="de-DE" dirty="0" smtClean="0"/>
                        <a:t>…</a:t>
                      </a:r>
                      <a:endParaRPr lang="de-DE" dirty="0"/>
                    </a:p>
                  </a:txBody>
                  <a:tcPr/>
                </a:tc>
              </a:tr>
              <a:tr h="385419">
                <a:tc vMerge="1">
                  <a:txBody>
                    <a:bodyPr/>
                    <a:lstStyle/>
                    <a:p>
                      <a:endParaRPr lang="de-DE" dirty="0"/>
                    </a:p>
                  </a:txBody>
                  <a:tcPr/>
                </a:tc>
                <a:tc>
                  <a:txBody>
                    <a:bodyPr/>
                    <a:lstStyle/>
                    <a:p>
                      <a:r>
                        <a:rPr lang="de-DE" dirty="0" smtClean="0"/>
                        <a:t>3952</a:t>
                      </a:r>
                      <a:endParaRPr lang="de-DE" dirty="0"/>
                    </a:p>
                  </a:txBody>
                  <a:tcPr/>
                </a:tc>
                <a:tc>
                  <a:txBody>
                    <a:bodyPr/>
                    <a:lstStyle/>
                    <a:p>
                      <a:r>
                        <a:rPr lang="de-DE" dirty="0" smtClean="0"/>
                        <a:t>Verkauf</a:t>
                      </a:r>
                      <a:endParaRPr lang="de-DE" dirty="0"/>
                    </a:p>
                  </a:txBody>
                  <a:tcPr/>
                </a:tc>
                <a:tc>
                  <a:txBody>
                    <a:bodyPr/>
                    <a:lstStyle/>
                    <a:p>
                      <a:r>
                        <a:rPr lang="de-DE" dirty="0" smtClean="0"/>
                        <a:t>…</a:t>
                      </a:r>
                      <a:endParaRPr lang="de-DE" dirty="0"/>
                    </a:p>
                  </a:txBody>
                  <a:tcPr/>
                </a:tc>
              </a:tr>
              <a:tr h="385419">
                <a:tc vMerge="1">
                  <a:txBody>
                    <a:bodyPr/>
                    <a:lstStyle/>
                    <a:p>
                      <a:endParaRPr lang="de-DE" dirty="0"/>
                    </a:p>
                  </a:txBody>
                  <a:tcPr/>
                </a:tc>
                <a:tc>
                  <a:txBody>
                    <a:bodyPr/>
                    <a:lstStyle/>
                    <a:p>
                      <a:r>
                        <a:rPr lang="de-DE" dirty="0" smtClean="0"/>
                        <a:t>4717</a:t>
                      </a:r>
                      <a:endParaRPr lang="de-DE" dirty="0"/>
                    </a:p>
                  </a:txBody>
                  <a:tcPr/>
                </a:tc>
                <a:tc>
                  <a:txBody>
                    <a:bodyPr/>
                    <a:lstStyle/>
                    <a:p>
                      <a:r>
                        <a:rPr lang="de-DE" dirty="0" smtClean="0"/>
                        <a:t>Lager</a:t>
                      </a:r>
                      <a:endParaRPr lang="de-DE" dirty="0"/>
                    </a:p>
                  </a:txBody>
                  <a:tcPr/>
                </a:tc>
                <a:tc>
                  <a:txBody>
                    <a:bodyPr/>
                    <a:lstStyle/>
                    <a:p>
                      <a:r>
                        <a:rPr lang="de-DE" dirty="0" smtClean="0"/>
                        <a:t>…</a:t>
                      </a:r>
                      <a:endParaRPr lang="de-DE" dirty="0"/>
                    </a:p>
                  </a:txBody>
                  <a:tcPr/>
                </a:tc>
              </a:tr>
              <a:tr h="385419">
                <a:tc vMerge="1">
                  <a:txBody>
                    <a:bodyPr/>
                    <a:lstStyle/>
                    <a:p>
                      <a:endParaRPr lang="de-DE"/>
                    </a:p>
                  </a:txBody>
                  <a:tcPr/>
                </a:tc>
                <a:tc>
                  <a:txBody>
                    <a:bodyPr/>
                    <a:lstStyle/>
                    <a:p>
                      <a:r>
                        <a:rPr lang="de-DE" dirty="0" smtClean="0"/>
                        <a:t>…</a:t>
                      </a:r>
                      <a:endParaRPr lang="de-DE" dirty="0"/>
                    </a:p>
                  </a:txBody>
                  <a:tcPr/>
                </a:tc>
                <a:tc>
                  <a:txBody>
                    <a:bodyPr/>
                    <a:lstStyle/>
                    <a:p>
                      <a:r>
                        <a:rPr lang="de-DE" dirty="0" smtClean="0"/>
                        <a:t>…</a:t>
                      </a:r>
                      <a:endParaRPr lang="de-DE" dirty="0"/>
                    </a:p>
                  </a:txBody>
                  <a:tcPr/>
                </a:tc>
                <a:tc>
                  <a:txBody>
                    <a:bodyPr/>
                    <a:lstStyle/>
                    <a:p>
                      <a:r>
                        <a:rPr lang="de-DE" dirty="0" smtClean="0"/>
                        <a:t>…</a:t>
                      </a:r>
                      <a:endParaRPr lang="de-DE" dirty="0"/>
                    </a:p>
                  </a:txBody>
                  <a:tcPr/>
                </a:tc>
              </a:tr>
            </a:tbl>
          </a:graphicData>
        </a:graphic>
      </p:graphicFrame>
      <p:graphicFrame>
        <p:nvGraphicFramePr>
          <p:cNvPr id="5" name="Inhaltsplatzhalter 3"/>
          <p:cNvGraphicFramePr>
            <a:graphicFrameLocks/>
          </p:cNvGraphicFramePr>
          <p:nvPr>
            <p:extLst>
              <p:ext uri="{D42A27DB-BD31-4B8C-83A1-F6EECF244321}">
                <p14:modId xmlns:p14="http://schemas.microsoft.com/office/powerpoint/2010/main" val="46332938"/>
              </p:ext>
            </p:extLst>
          </p:nvPr>
        </p:nvGraphicFramePr>
        <p:xfrm>
          <a:off x="1825451" y="3588398"/>
          <a:ext cx="5421090" cy="1907436"/>
        </p:xfrm>
        <a:graphic>
          <a:graphicData uri="http://schemas.openxmlformats.org/drawingml/2006/table">
            <a:tbl>
              <a:tblPr firstRow="1" bandRow="1">
                <a:tableStyleId>{5C22544A-7EE6-4342-B048-85BDC9FD1C3A}</a:tableStyleId>
              </a:tblPr>
              <a:tblGrid>
                <a:gridCol w="1460360"/>
                <a:gridCol w="974690"/>
                <a:gridCol w="1125415"/>
                <a:gridCol w="776407"/>
                <a:gridCol w="1084218"/>
              </a:tblGrid>
              <a:tr h="0">
                <a:tc>
                  <a:txBody>
                    <a:bodyPr/>
                    <a:lstStyle/>
                    <a:p>
                      <a:r>
                        <a:rPr lang="de-DE" dirty="0" smtClean="0"/>
                        <a:t>Mitarbeiter</a:t>
                      </a:r>
                      <a:endParaRPr lang="de-DE" dirty="0"/>
                    </a:p>
                  </a:txBody>
                  <a:tcPr/>
                </a:tc>
                <a:tc>
                  <a:txBody>
                    <a:bodyPr/>
                    <a:lstStyle/>
                    <a:p>
                      <a:r>
                        <a:rPr lang="de-DE" u="sng" dirty="0" err="1" smtClean="0"/>
                        <a:t>PersNr</a:t>
                      </a:r>
                      <a:endParaRPr lang="de-DE" u="sng" dirty="0"/>
                    </a:p>
                  </a:txBody>
                  <a:tcPr/>
                </a:tc>
                <a:tc>
                  <a:txBody>
                    <a:bodyPr/>
                    <a:lstStyle/>
                    <a:p>
                      <a:r>
                        <a:rPr lang="de-DE" dirty="0" smtClean="0"/>
                        <a:t>Name</a:t>
                      </a:r>
                      <a:endParaRPr lang="de-DE" dirty="0"/>
                    </a:p>
                  </a:txBody>
                  <a:tcPr/>
                </a:tc>
                <a:tc>
                  <a:txBody>
                    <a:bodyPr/>
                    <a:lstStyle/>
                    <a:p>
                      <a:r>
                        <a:rPr lang="de-DE" dirty="0" smtClean="0"/>
                        <a:t>…</a:t>
                      </a:r>
                      <a:endParaRPr lang="de-DE" dirty="0"/>
                    </a:p>
                  </a:txBody>
                  <a:tcPr/>
                </a:tc>
                <a:tc>
                  <a:txBody>
                    <a:bodyPr/>
                    <a:lstStyle/>
                    <a:p>
                      <a:r>
                        <a:rPr lang="de-DE" dirty="0" err="1" smtClean="0"/>
                        <a:t>AbtNr</a:t>
                      </a:r>
                      <a:endParaRPr lang="de-DE" dirty="0"/>
                    </a:p>
                  </a:txBody>
                  <a:tcPr/>
                </a:tc>
              </a:tr>
              <a:tr h="385419">
                <a:tc rowSpan="4">
                  <a:txBody>
                    <a:bodyPr/>
                    <a:lstStyle/>
                    <a:p>
                      <a:endParaRPr lang="de-DE" dirty="0"/>
                    </a:p>
                  </a:txBody>
                  <a:tcPr>
                    <a:noFill/>
                  </a:tcPr>
                </a:tc>
                <a:tc>
                  <a:txBody>
                    <a:bodyPr/>
                    <a:lstStyle/>
                    <a:p>
                      <a:r>
                        <a:rPr lang="de-DE" dirty="0" smtClean="0"/>
                        <a:t>7911</a:t>
                      </a:r>
                      <a:endParaRPr lang="de-DE" dirty="0"/>
                    </a:p>
                  </a:txBody>
                  <a:tcPr/>
                </a:tc>
                <a:tc>
                  <a:txBody>
                    <a:bodyPr/>
                    <a:lstStyle/>
                    <a:p>
                      <a:r>
                        <a:rPr lang="de-DE" dirty="0" smtClean="0"/>
                        <a:t>Meier</a:t>
                      </a:r>
                      <a:endParaRPr lang="de-DE" dirty="0"/>
                    </a:p>
                  </a:txBody>
                  <a:tcPr/>
                </a:tc>
                <a:tc>
                  <a:txBody>
                    <a:bodyPr/>
                    <a:lstStyle/>
                    <a:p>
                      <a:r>
                        <a:rPr lang="de-DE" dirty="0" smtClean="0"/>
                        <a:t>…</a:t>
                      </a:r>
                      <a:endParaRPr lang="de-DE" dirty="0"/>
                    </a:p>
                  </a:txBody>
                  <a:tcPr/>
                </a:tc>
                <a:tc>
                  <a:txBody>
                    <a:bodyPr/>
                    <a:lstStyle/>
                    <a:p>
                      <a:r>
                        <a:rPr lang="de-DE" dirty="0" smtClean="0"/>
                        <a:t>3815</a:t>
                      </a:r>
                      <a:endParaRPr lang="de-DE" dirty="0"/>
                    </a:p>
                  </a:txBody>
                  <a:tcPr/>
                </a:tc>
              </a:tr>
              <a:tr h="385419">
                <a:tc vMerge="1">
                  <a:txBody>
                    <a:bodyPr/>
                    <a:lstStyle/>
                    <a:p>
                      <a:endParaRPr lang="de-DE" dirty="0"/>
                    </a:p>
                  </a:txBody>
                  <a:tcPr/>
                </a:tc>
                <a:tc>
                  <a:txBody>
                    <a:bodyPr/>
                    <a:lstStyle/>
                    <a:p>
                      <a:r>
                        <a:rPr lang="de-DE" dirty="0" smtClean="0"/>
                        <a:t>8794</a:t>
                      </a:r>
                      <a:endParaRPr lang="de-DE" dirty="0"/>
                    </a:p>
                  </a:txBody>
                  <a:tcPr/>
                </a:tc>
                <a:tc>
                  <a:txBody>
                    <a:bodyPr/>
                    <a:lstStyle/>
                    <a:p>
                      <a:r>
                        <a:rPr lang="de-DE" dirty="0" smtClean="0"/>
                        <a:t>Müller</a:t>
                      </a:r>
                      <a:endParaRPr lang="de-DE" dirty="0"/>
                    </a:p>
                  </a:txBody>
                  <a:tcPr/>
                </a:tc>
                <a:tc>
                  <a:txBody>
                    <a:bodyPr/>
                    <a:lstStyle/>
                    <a:p>
                      <a:r>
                        <a:rPr lang="de-DE" dirty="0" smtClean="0"/>
                        <a:t>…</a:t>
                      </a:r>
                      <a:endParaRPr lang="de-DE" dirty="0"/>
                    </a:p>
                  </a:txBody>
                  <a:tcPr/>
                </a:tc>
                <a:tc>
                  <a:txBody>
                    <a:bodyPr/>
                    <a:lstStyle/>
                    <a:p>
                      <a:r>
                        <a:rPr lang="de-DE" dirty="0" smtClean="0"/>
                        <a:t>4717</a:t>
                      </a:r>
                      <a:endParaRPr lang="de-DE" dirty="0"/>
                    </a:p>
                  </a:txBody>
                  <a:tcPr/>
                </a:tc>
              </a:tr>
              <a:tr h="385419">
                <a:tc vMerge="1">
                  <a:txBody>
                    <a:bodyPr/>
                    <a:lstStyle/>
                    <a:p>
                      <a:endParaRPr lang="de-DE" dirty="0"/>
                    </a:p>
                  </a:txBody>
                  <a:tcPr/>
                </a:tc>
                <a:tc>
                  <a:txBody>
                    <a:bodyPr/>
                    <a:lstStyle/>
                    <a:p>
                      <a:r>
                        <a:rPr lang="de-DE" dirty="0" smtClean="0"/>
                        <a:t>2314</a:t>
                      </a:r>
                      <a:endParaRPr lang="de-DE" dirty="0"/>
                    </a:p>
                  </a:txBody>
                  <a:tcPr/>
                </a:tc>
                <a:tc>
                  <a:txBody>
                    <a:bodyPr/>
                    <a:lstStyle/>
                    <a:p>
                      <a:r>
                        <a:rPr lang="de-DE" dirty="0" smtClean="0"/>
                        <a:t>Abele</a:t>
                      </a:r>
                      <a:endParaRPr lang="de-DE" dirty="0"/>
                    </a:p>
                  </a:txBody>
                  <a:tcPr/>
                </a:tc>
                <a:tc>
                  <a:txBody>
                    <a:bodyPr/>
                    <a:lstStyle/>
                    <a:p>
                      <a:r>
                        <a:rPr lang="de-DE" dirty="0" smtClean="0"/>
                        <a:t>…</a:t>
                      </a:r>
                      <a:endParaRPr lang="de-DE" dirty="0"/>
                    </a:p>
                  </a:txBody>
                  <a:tcPr/>
                </a:tc>
                <a:tc>
                  <a:txBody>
                    <a:bodyPr/>
                    <a:lstStyle/>
                    <a:p>
                      <a:r>
                        <a:rPr lang="de-DE" dirty="0" smtClean="0"/>
                        <a:t>3815</a:t>
                      </a:r>
                      <a:endParaRPr lang="de-DE" dirty="0"/>
                    </a:p>
                  </a:txBody>
                  <a:tcPr/>
                </a:tc>
              </a:tr>
              <a:tr h="385419">
                <a:tc vMerge="1">
                  <a:txBody>
                    <a:bodyPr/>
                    <a:lstStyle/>
                    <a:p>
                      <a:endParaRPr lang="de-DE"/>
                    </a:p>
                  </a:txBody>
                  <a:tcPr/>
                </a:tc>
                <a:tc>
                  <a:txBody>
                    <a:bodyPr/>
                    <a:lstStyle/>
                    <a:p>
                      <a:r>
                        <a:rPr lang="de-DE" dirty="0" smtClean="0"/>
                        <a:t>…</a:t>
                      </a:r>
                      <a:endParaRPr lang="de-DE" dirty="0"/>
                    </a:p>
                  </a:txBody>
                  <a:tcPr/>
                </a:tc>
                <a:tc>
                  <a:txBody>
                    <a:bodyPr/>
                    <a:lstStyle/>
                    <a:p>
                      <a:r>
                        <a:rPr lang="de-DE" dirty="0" smtClean="0"/>
                        <a:t>…</a:t>
                      </a:r>
                      <a:endParaRPr lang="de-DE" dirty="0"/>
                    </a:p>
                  </a:txBody>
                  <a:tcPr/>
                </a:tc>
                <a:tc>
                  <a:txBody>
                    <a:bodyPr/>
                    <a:lstStyle/>
                    <a:p>
                      <a:r>
                        <a:rPr lang="de-DE" dirty="0" smtClean="0"/>
                        <a:t>…</a:t>
                      </a:r>
                      <a:endParaRPr lang="de-DE" dirty="0"/>
                    </a:p>
                  </a:txBody>
                  <a:tcPr/>
                </a:tc>
                <a:tc>
                  <a:txBody>
                    <a:bodyPr/>
                    <a:lstStyle/>
                    <a:p>
                      <a:endParaRPr lang="de-DE" dirty="0"/>
                    </a:p>
                  </a:txBody>
                  <a:tcPr/>
                </a:tc>
              </a:tr>
            </a:tbl>
          </a:graphicData>
        </a:graphic>
      </p:graphicFrame>
      <p:sp>
        <p:nvSpPr>
          <p:cNvPr id="6" name="Rechteck 5"/>
          <p:cNvSpPr/>
          <p:nvPr/>
        </p:nvSpPr>
        <p:spPr>
          <a:xfrm>
            <a:off x="527538" y="5783049"/>
            <a:ext cx="8395397" cy="584775"/>
          </a:xfrm>
          <a:prstGeom prst="rect">
            <a:avLst/>
          </a:prstGeom>
        </p:spPr>
        <p:txBody>
          <a:bodyPr wrap="square">
            <a:spAutoFit/>
          </a:bodyPr>
          <a:lstStyle/>
          <a:p>
            <a:r>
              <a:rPr lang="de-DE" sz="1600" dirty="0"/>
              <a:t>Falls „hat“ in </a:t>
            </a:r>
            <a:r>
              <a:rPr lang="de-DE" sz="1600" dirty="0" smtClean="0"/>
              <a:t>letztem ER-Modell vom </a:t>
            </a:r>
            <a:r>
              <a:rPr lang="de-DE" sz="1600" dirty="0"/>
              <a:t>Typ (0,*) oder (0,1) anstelle von (1,1),</a:t>
            </a:r>
          </a:p>
          <a:p>
            <a:r>
              <a:rPr lang="de-DE" sz="1600" dirty="0"/>
              <a:t>dann führt dies zu </a:t>
            </a:r>
            <a:r>
              <a:rPr lang="de-DE" sz="1600" i="1" dirty="0"/>
              <a:t>Nullwerten </a:t>
            </a:r>
            <a:r>
              <a:rPr lang="de-DE" sz="1600" dirty="0"/>
              <a:t>in Relation Mitarbeiter</a:t>
            </a:r>
            <a:r>
              <a:rPr lang="de-DE" sz="1600" b="1" dirty="0"/>
              <a:t>.</a:t>
            </a:r>
            <a:endParaRPr lang="de-DE" sz="1600" dirty="0"/>
          </a:p>
        </p:txBody>
      </p:sp>
    </p:spTree>
    <p:extLst>
      <p:ext uri="{BB962C8B-B14F-4D97-AF65-F5344CB8AC3E}">
        <p14:creationId xmlns:p14="http://schemas.microsoft.com/office/powerpoint/2010/main" val="295670979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Nicht-rekursive n:m-Beziehungen</a:t>
            </a:r>
          </a:p>
        </p:txBody>
      </p:sp>
      <p:sp>
        <p:nvSpPr>
          <p:cNvPr id="3" name="Inhaltsplatzhalter 2"/>
          <p:cNvSpPr>
            <a:spLocks noGrp="1"/>
          </p:cNvSpPr>
          <p:nvPr>
            <p:ph sz="quarter" idx="1"/>
          </p:nvPr>
        </p:nvSpPr>
        <p:spPr/>
        <p:txBody>
          <a:bodyPr/>
          <a:lstStyle/>
          <a:p>
            <a:endParaRPr lang="de-DE" b="1" dirty="0" smtClean="0"/>
          </a:p>
          <a:p>
            <a:endParaRPr lang="de-DE" b="1" dirty="0"/>
          </a:p>
          <a:p>
            <a:endParaRPr lang="de-DE" b="1" dirty="0" smtClean="0"/>
          </a:p>
          <a:p>
            <a:endParaRPr lang="de-DE" b="1" dirty="0" smtClean="0"/>
          </a:p>
          <a:p>
            <a:r>
              <a:rPr lang="de-DE" b="1" dirty="0" smtClean="0"/>
              <a:t>Im Relationen-Modell wird eine neue Tabelle gebraucht:</a:t>
            </a:r>
            <a:endParaRPr lang="de-DE" b="1" dirty="0"/>
          </a:p>
          <a:p>
            <a:pPr lvl="1"/>
            <a:r>
              <a:rPr lang="de-DE" dirty="0" smtClean="0"/>
              <a:t>Lieferant (</a:t>
            </a:r>
            <a:r>
              <a:rPr lang="de-DE" u="sng" dirty="0" err="1" smtClean="0"/>
              <a:t>LiefNr</a:t>
            </a:r>
            <a:r>
              <a:rPr lang="de-DE" dirty="0"/>
              <a:t>, Name, Ort, ...)</a:t>
            </a:r>
          </a:p>
          <a:p>
            <a:pPr lvl="1"/>
            <a:r>
              <a:rPr lang="de-DE" dirty="0"/>
              <a:t>Teil </a:t>
            </a:r>
            <a:r>
              <a:rPr lang="de-DE" dirty="0" smtClean="0"/>
              <a:t>(</a:t>
            </a:r>
            <a:r>
              <a:rPr lang="de-DE" u="sng" dirty="0" err="1" smtClean="0"/>
              <a:t>TeileNr</a:t>
            </a:r>
            <a:r>
              <a:rPr lang="de-DE" dirty="0"/>
              <a:t>, Bezeichnung, ...)</a:t>
            </a:r>
          </a:p>
          <a:p>
            <a:pPr lvl="1"/>
            <a:r>
              <a:rPr lang="de-DE" dirty="0"/>
              <a:t>Liefert </a:t>
            </a:r>
            <a:r>
              <a:rPr lang="de-DE" dirty="0" smtClean="0"/>
              <a:t>(</a:t>
            </a:r>
            <a:r>
              <a:rPr lang="de-DE" u="sng" dirty="0" err="1" smtClean="0"/>
              <a:t>TeileNr</a:t>
            </a:r>
            <a:r>
              <a:rPr lang="de-DE" dirty="0"/>
              <a:t>, </a:t>
            </a:r>
            <a:r>
              <a:rPr lang="de-DE" u="sng" dirty="0" err="1" smtClean="0"/>
              <a:t>LiefNr</a:t>
            </a:r>
            <a:r>
              <a:rPr lang="de-DE" dirty="0"/>
              <a:t>)</a:t>
            </a:r>
            <a:r>
              <a:rPr lang="de-DE" dirty="0" smtClean="0"/>
              <a:t> </a:t>
            </a:r>
            <a:r>
              <a:rPr lang="de-DE" dirty="0"/>
              <a:t>... </a:t>
            </a:r>
            <a:r>
              <a:rPr lang="de-DE" b="1" i="1" dirty="0"/>
              <a:t>„Beziehungsrelation“</a:t>
            </a:r>
            <a:endParaRPr lang="de-DE" b="1"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351" y="1422470"/>
            <a:ext cx="5223833" cy="1226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197594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Beispiel: nicht-rekursive </a:t>
            </a:r>
            <a:r>
              <a:rPr lang="de-DE" dirty="0" smtClean="0"/>
              <a:t>n:m-Beziehung</a:t>
            </a:r>
            <a:endParaRPr lang="de-DE" dirty="0"/>
          </a:p>
        </p:txBody>
      </p:sp>
      <p:sp>
        <p:nvSpPr>
          <p:cNvPr id="3" name="Inhaltsplatzhalter 2"/>
          <p:cNvSpPr>
            <a:spLocks noGrp="1"/>
          </p:cNvSpPr>
          <p:nvPr>
            <p:ph sz="quarter" idx="1"/>
          </p:nvPr>
        </p:nvSpPr>
        <p:spPr/>
        <p:txBody>
          <a:bodyPr/>
          <a:lstStyle/>
          <a:p>
            <a:endParaRPr lang="de-DE" dirty="0"/>
          </a:p>
        </p:txBody>
      </p:sp>
      <p:graphicFrame>
        <p:nvGraphicFramePr>
          <p:cNvPr id="4" name="Inhaltsplatzhalter 3"/>
          <p:cNvGraphicFramePr>
            <a:graphicFrameLocks/>
          </p:cNvGraphicFramePr>
          <p:nvPr>
            <p:extLst>
              <p:ext uri="{D42A27DB-BD31-4B8C-83A1-F6EECF244321}">
                <p14:modId xmlns:p14="http://schemas.microsoft.com/office/powerpoint/2010/main" val="1164752966"/>
              </p:ext>
            </p:extLst>
          </p:nvPr>
        </p:nvGraphicFramePr>
        <p:xfrm>
          <a:off x="356721" y="2651067"/>
          <a:ext cx="4285620" cy="1371600"/>
        </p:xfrm>
        <a:graphic>
          <a:graphicData uri="http://schemas.openxmlformats.org/drawingml/2006/table">
            <a:tbl>
              <a:tblPr firstRow="1" bandRow="1">
                <a:tableStyleId>{5C22544A-7EE6-4342-B048-85BDC9FD1C3A}</a:tableStyleId>
              </a:tblPr>
              <a:tblGrid>
                <a:gridCol w="1071405"/>
                <a:gridCol w="1071405"/>
                <a:gridCol w="1071405"/>
                <a:gridCol w="1071405"/>
              </a:tblGrid>
              <a:tr h="247421">
                <a:tc>
                  <a:txBody>
                    <a:bodyPr/>
                    <a:lstStyle/>
                    <a:p>
                      <a:r>
                        <a:rPr lang="de-DE" sz="1200" dirty="0" smtClean="0"/>
                        <a:t>Lieferant</a:t>
                      </a:r>
                      <a:endParaRPr lang="de-DE" sz="1200" dirty="0"/>
                    </a:p>
                  </a:txBody>
                  <a:tcPr/>
                </a:tc>
                <a:tc>
                  <a:txBody>
                    <a:bodyPr/>
                    <a:lstStyle/>
                    <a:p>
                      <a:r>
                        <a:rPr lang="de-DE" sz="1200" u="sng" dirty="0" err="1" smtClean="0"/>
                        <a:t>LiefNr</a:t>
                      </a:r>
                      <a:endParaRPr lang="de-DE" sz="1200" u="sng" dirty="0"/>
                    </a:p>
                  </a:txBody>
                  <a:tcPr/>
                </a:tc>
                <a:tc>
                  <a:txBody>
                    <a:bodyPr/>
                    <a:lstStyle/>
                    <a:p>
                      <a:r>
                        <a:rPr lang="de-DE" sz="1200" dirty="0" smtClean="0"/>
                        <a:t>Name</a:t>
                      </a:r>
                      <a:endParaRPr lang="de-DE" sz="1200" dirty="0"/>
                    </a:p>
                  </a:txBody>
                  <a:tcPr/>
                </a:tc>
                <a:tc>
                  <a:txBody>
                    <a:bodyPr/>
                    <a:lstStyle/>
                    <a:p>
                      <a:r>
                        <a:rPr lang="de-DE" sz="1200" dirty="0" smtClean="0"/>
                        <a:t>Ort</a:t>
                      </a:r>
                      <a:endParaRPr lang="de-DE" sz="1200" dirty="0"/>
                    </a:p>
                  </a:txBody>
                  <a:tcPr/>
                </a:tc>
              </a:tr>
              <a:tr h="218661">
                <a:tc rowSpan="4">
                  <a:txBody>
                    <a:bodyPr/>
                    <a:lstStyle/>
                    <a:p>
                      <a:endParaRPr lang="de-DE" sz="1200" dirty="0"/>
                    </a:p>
                  </a:txBody>
                  <a:tcPr>
                    <a:noFill/>
                  </a:tcPr>
                </a:tc>
                <a:tc>
                  <a:txBody>
                    <a:bodyPr/>
                    <a:lstStyle/>
                    <a:p>
                      <a:r>
                        <a:rPr lang="de-DE" sz="1200" dirty="0" smtClean="0"/>
                        <a:t>28</a:t>
                      </a:r>
                      <a:endParaRPr lang="de-DE" sz="1200" dirty="0"/>
                    </a:p>
                  </a:txBody>
                  <a:tcPr/>
                </a:tc>
                <a:tc>
                  <a:txBody>
                    <a:bodyPr/>
                    <a:lstStyle/>
                    <a:p>
                      <a:r>
                        <a:rPr lang="de-DE" sz="1200" dirty="0" smtClean="0"/>
                        <a:t>Meyer &amp; Sohn</a:t>
                      </a:r>
                      <a:endParaRPr lang="de-DE" sz="1200" dirty="0"/>
                    </a:p>
                  </a:txBody>
                  <a:tcPr/>
                </a:tc>
                <a:tc>
                  <a:txBody>
                    <a:bodyPr/>
                    <a:lstStyle/>
                    <a:p>
                      <a:r>
                        <a:rPr lang="de-DE" sz="1200" dirty="0" smtClean="0"/>
                        <a:t>Stuttgart</a:t>
                      </a:r>
                      <a:endParaRPr lang="de-DE" sz="1200" dirty="0"/>
                    </a:p>
                  </a:txBody>
                  <a:tcPr/>
                </a:tc>
              </a:tr>
              <a:tr h="218661">
                <a:tc vMerge="1">
                  <a:txBody>
                    <a:bodyPr/>
                    <a:lstStyle/>
                    <a:p>
                      <a:endParaRPr lang="de-DE" dirty="0"/>
                    </a:p>
                  </a:txBody>
                  <a:tcPr/>
                </a:tc>
                <a:tc>
                  <a:txBody>
                    <a:bodyPr/>
                    <a:lstStyle/>
                    <a:p>
                      <a:r>
                        <a:rPr lang="de-DE" sz="1200" dirty="0" smtClean="0"/>
                        <a:t>33</a:t>
                      </a:r>
                      <a:endParaRPr lang="de-DE" sz="1200" dirty="0"/>
                    </a:p>
                  </a:txBody>
                  <a:tcPr/>
                </a:tc>
                <a:tc>
                  <a:txBody>
                    <a:bodyPr/>
                    <a:lstStyle/>
                    <a:p>
                      <a:r>
                        <a:rPr lang="de-DE" sz="1200" dirty="0" smtClean="0"/>
                        <a:t>Brinkmann</a:t>
                      </a:r>
                      <a:endParaRPr lang="de-DE" sz="1200" dirty="0"/>
                    </a:p>
                  </a:txBody>
                  <a:tcPr/>
                </a:tc>
                <a:tc>
                  <a:txBody>
                    <a:bodyPr/>
                    <a:lstStyle/>
                    <a:p>
                      <a:r>
                        <a:rPr lang="de-DE" sz="1200" dirty="0" smtClean="0"/>
                        <a:t>Essen</a:t>
                      </a:r>
                      <a:endParaRPr lang="de-DE" sz="1200" dirty="0"/>
                    </a:p>
                  </a:txBody>
                  <a:tcPr/>
                </a:tc>
              </a:tr>
              <a:tr h="218661">
                <a:tc vMerge="1">
                  <a:txBody>
                    <a:bodyPr/>
                    <a:lstStyle/>
                    <a:p>
                      <a:endParaRPr lang="de-DE" dirty="0"/>
                    </a:p>
                  </a:txBody>
                  <a:tcPr/>
                </a:tc>
                <a:tc>
                  <a:txBody>
                    <a:bodyPr/>
                    <a:lstStyle/>
                    <a:p>
                      <a:r>
                        <a:rPr lang="de-DE" sz="1200" dirty="0" smtClean="0"/>
                        <a:t>41</a:t>
                      </a:r>
                      <a:endParaRPr lang="de-DE" sz="1200" dirty="0"/>
                    </a:p>
                  </a:txBody>
                  <a:tcPr/>
                </a:tc>
                <a:tc>
                  <a:txBody>
                    <a:bodyPr/>
                    <a:lstStyle/>
                    <a:p>
                      <a:r>
                        <a:rPr lang="de-DE" sz="1200" dirty="0" smtClean="0"/>
                        <a:t>Häring</a:t>
                      </a:r>
                      <a:endParaRPr lang="de-DE" sz="1200" dirty="0"/>
                    </a:p>
                  </a:txBody>
                  <a:tcPr/>
                </a:tc>
                <a:tc>
                  <a:txBody>
                    <a:bodyPr/>
                    <a:lstStyle/>
                    <a:p>
                      <a:r>
                        <a:rPr lang="de-DE" sz="1200" dirty="0" smtClean="0"/>
                        <a:t>Reutlingen</a:t>
                      </a:r>
                      <a:endParaRPr lang="de-DE" sz="1200" dirty="0"/>
                    </a:p>
                  </a:txBody>
                  <a:tcPr/>
                </a:tc>
              </a:tr>
              <a:tr h="218661">
                <a:tc vMerge="1">
                  <a:txBody>
                    <a:bodyPr/>
                    <a:lstStyle/>
                    <a:p>
                      <a:endParaRPr lang="de-DE"/>
                    </a:p>
                  </a:txBody>
                  <a:tcPr/>
                </a:tc>
                <a:tc>
                  <a:txBody>
                    <a:bodyPr/>
                    <a:lstStyle/>
                    <a:p>
                      <a:r>
                        <a:rPr lang="de-DE" sz="1200" dirty="0" smtClean="0"/>
                        <a:t>…</a:t>
                      </a:r>
                      <a:endParaRPr lang="de-DE" sz="1200" dirty="0"/>
                    </a:p>
                  </a:txBody>
                  <a:tcPr/>
                </a:tc>
                <a:tc>
                  <a:txBody>
                    <a:bodyPr/>
                    <a:lstStyle/>
                    <a:p>
                      <a:r>
                        <a:rPr lang="de-DE" sz="1200" dirty="0" smtClean="0"/>
                        <a:t>…</a:t>
                      </a:r>
                      <a:endParaRPr lang="de-DE" sz="1200" dirty="0"/>
                    </a:p>
                  </a:txBody>
                  <a:tcPr/>
                </a:tc>
                <a:tc>
                  <a:txBody>
                    <a:bodyPr/>
                    <a:lstStyle/>
                    <a:p>
                      <a:r>
                        <a:rPr lang="de-DE" sz="1200" dirty="0" smtClean="0"/>
                        <a:t>…</a:t>
                      </a:r>
                      <a:endParaRPr lang="de-DE" sz="1200" dirty="0"/>
                    </a:p>
                  </a:txBody>
                  <a:tcPr/>
                </a:tc>
              </a:tr>
            </a:tbl>
          </a:graphicData>
        </a:graphic>
      </p:graphicFrame>
      <p:graphicFrame>
        <p:nvGraphicFramePr>
          <p:cNvPr id="5" name="Inhaltsplatzhalter 3"/>
          <p:cNvGraphicFramePr>
            <a:graphicFrameLocks/>
          </p:cNvGraphicFramePr>
          <p:nvPr>
            <p:extLst>
              <p:ext uri="{D42A27DB-BD31-4B8C-83A1-F6EECF244321}">
                <p14:modId xmlns:p14="http://schemas.microsoft.com/office/powerpoint/2010/main" val="3613377399"/>
              </p:ext>
            </p:extLst>
          </p:nvPr>
        </p:nvGraphicFramePr>
        <p:xfrm>
          <a:off x="5111264" y="2607523"/>
          <a:ext cx="3660951" cy="1645920"/>
        </p:xfrm>
        <a:graphic>
          <a:graphicData uri="http://schemas.openxmlformats.org/drawingml/2006/table">
            <a:tbl>
              <a:tblPr firstRow="1" bandRow="1">
                <a:tableStyleId>{5C22544A-7EE6-4342-B048-85BDC9FD1C3A}</a:tableStyleId>
              </a:tblPr>
              <a:tblGrid>
                <a:gridCol w="1220317"/>
                <a:gridCol w="1220317"/>
                <a:gridCol w="1220317"/>
              </a:tblGrid>
              <a:tr h="264271">
                <a:tc>
                  <a:txBody>
                    <a:bodyPr/>
                    <a:lstStyle/>
                    <a:p>
                      <a:r>
                        <a:rPr lang="de-DE" sz="1200" dirty="0" smtClean="0"/>
                        <a:t>Teil</a:t>
                      </a:r>
                      <a:endParaRPr lang="de-DE" sz="1200" dirty="0"/>
                    </a:p>
                  </a:txBody>
                  <a:tcPr/>
                </a:tc>
                <a:tc>
                  <a:txBody>
                    <a:bodyPr/>
                    <a:lstStyle/>
                    <a:p>
                      <a:r>
                        <a:rPr lang="de-DE" sz="1200" u="sng" dirty="0" err="1" smtClean="0"/>
                        <a:t>TeilNr</a:t>
                      </a:r>
                      <a:endParaRPr lang="de-DE" sz="1200" u="sng" dirty="0"/>
                    </a:p>
                  </a:txBody>
                  <a:tcPr/>
                </a:tc>
                <a:tc>
                  <a:txBody>
                    <a:bodyPr/>
                    <a:lstStyle/>
                    <a:p>
                      <a:r>
                        <a:rPr lang="de-DE" sz="1200" dirty="0" smtClean="0"/>
                        <a:t>Bezeichnung</a:t>
                      </a:r>
                      <a:endParaRPr lang="de-DE" sz="1200" dirty="0"/>
                    </a:p>
                  </a:txBody>
                  <a:tcPr/>
                </a:tc>
              </a:tr>
              <a:tr h="192063">
                <a:tc rowSpan="4">
                  <a:txBody>
                    <a:bodyPr/>
                    <a:lstStyle/>
                    <a:p>
                      <a:endParaRPr lang="de-DE" sz="1200" dirty="0"/>
                    </a:p>
                  </a:txBody>
                  <a:tcPr>
                    <a:noFill/>
                  </a:tcPr>
                </a:tc>
                <a:tc>
                  <a:txBody>
                    <a:bodyPr/>
                    <a:lstStyle/>
                    <a:p>
                      <a:r>
                        <a:rPr lang="de-DE" sz="1200" dirty="0" smtClean="0"/>
                        <a:t>1458</a:t>
                      </a:r>
                      <a:endParaRPr lang="de-DE" sz="1200" dirty="0"/>
                    </a:p>
                  </a:txBody>
                  <a:tcPr/>
                </a:tc>
                <a:tc>
                  <a:txBody>
                    <a:bodyPr/>
                    <a:lstStyle/>
                    <a:p>
                      <a:r>
                        <a:rPr lang="de-DE" sz="1200" dirty="0" smtClean="0"/>
                        <a:t>Schraube M4x6</a:t>
                      </a:r>
                      <a:endParaRPr lang="de-DE" sz="1200" dirty="0"/>
                    </a:p>
                  </a:txBody>
                  <a:tcPr/>
                </a:tc>
              </a:tr>
              <a:tr h="192063">
                <a:tc vMerge="1">
                  <a:txBody>
                    <a:bodyPr/>
                    <a:lstStyle/>
                    <a:p>
                      <a:endParaRPr lang="de-DE" dirty="0"/>
                    </a:p>
                  </a:txBody>
                  <a:tcPr/>
                </a:tc>
                <a:tc>
                  <a:txBody>
                    <a:bodyPr/>
                    <a:lstStyle/>
                    <a:p>
                      <a:r>
                        <a:rPr lang="de-DE" sz="1200" dirty="0" smtClean="0"/>
                        <a:t>1471</a:t>
                      </a:r>
                      <a:endParaRPr lang="de-DE" sz="1200" dirty="0"/>
                    </a:p>
                  </a:txBody>
                  <a:tcPr/>
                </a:tc>
                <a:tc>
                  <a:txBody>
                    <a:bodyPr/>
                    <a:lstStyle/>
                    <a:p>
                      <a:r>
                        <a:rPr lang="de-DE" sz="1200" dirty="0" smtClean="0"/>
                        <a:t>Schraube M5x6</a:t>
                      </a:r>
                      <a:endParaRPr lang="de-DE" sz="1200" dirty="0"/>
                    </a:p>
                  </a:txBody>
                  <a:tcPr/>
                </a:tc>
              </a:tr>
              <a:tr h="192063">
                <a:tc vMerge="1">
                  <a:txBody>
                    <a:bodyPr/>
                    <a:lstStyle/>
                    <a:p>
                      <a:endParaRPr lang="de-DE" dirty="0"/>
                    </a:p>
                  </a:txBody>
                  <a:tcPr/>
                </a:tc>
                <a:tc>
                  <a:txBody>
                    <a:bodyPr/>
                    <a:lstStyle/>
                    <a:p>
                      <a:r>
                        <a:rPr lang="de-DE" sz="1200" dirty="0" smtClean="0"/>
                        <a:t>1475</a:t>
                      </a:r>
                      <a:endParaRPr lang="de-DE" sz="1200" dirty="0"/>
                    </a:p>
                  </a:txBody>
                  <a:tcPr/>
                </a:tc>
                <a:tc>
                  <a:txBody>
                    <a:bodyPr/>
                    <a:lstStyle/>
                    <a:p>
                      <a:r>
                        <a:rPr lang="de-DE" sz="1200" dirty="0" smtClean="0"/>
                        <a:t>Schraube M5x7</a:t>
                      </a:r>
                      <a:endParaRPr lang="de-DE" sz="1200" dirty="0"/>
                    </a:p>
                  </a:txBody>
                  <a:tcPr/>
                </a:tc>
              </a:tr>
              <a:tr h="192063">
                <a:tc vMerge="1">
                  <a:txBody>
                    <a:bodyPr/>
                    <a:lstStyle/>
                    <a:p>
                      <a:endParaRPr lang="de-DE"/>
                    </a:p>
                  </a:txBody>
                  <a:tcPr/>
                </a:tc>
                <a:tc>
                  <a:txBody>
                    <a:bodyPr/>
                    <a:lstStyle/>
                    <a:p>
                      <a:r>
                        <a:rPr lang="de-DE" sz="1200" dirty="0" smtClean="0"/>
                        <a:t>1501</a:t>
                      </a:r>
                      <a:endParaRPr lang="de-DE" sz="1200" dirty="0"/>
                    </a:p>
                  </a:txBody>
                  <a:tcPr/>
                </a:tc>
                <a:tc>
                  <a:txBody>
                    <a:bodyPr/>
                    <a:lstStyle/>
                    <a:p>
                      <a:r>
                        <a:rPr lang="de-DE" sz="1200" dirty="0" smtClean="0"/>
                        <a:t>Mutter M4</a:t>
                      </a:r>
                      <a:endParaRPr lang="de-DE" sz="1200" dirty="0"/>
                    </a:p>
                  </a:txBody>
                  <a:tcPr/>
                </a:tc>
              </a:tr>
              <a:tr h="192063">
                <a:tc>
                  <a:txBody>
                    <a:bodyPr/>
                    <a:lstStyle/>
                    <a:p>
                      <a:endParaRPr lang="de-DE" sz="1200" dirty="0"/>
                    </a:p>
                  </a:txBody>
                  <a:tcPr>
                    <a:noFill/>
                  </a:tcPr>
                </a:tc>
                <a:tc>
                  <a:txBody>
                    <a:bodyPr/>
                    <a:lstStyle/>
                    <a:p>
                      <a:r>
                        <a:rPr lang="de-DE" sz="1200" dirty="0" smtClean="0"/>
                        <a:t>…</a:t>
                      </a:r>
                      <a:endParaRPr lang="de-DE" sz="1200" dirty="0"/>
                    </a:p>
                  </a:txBody>
                  <a:tcPr/>
                </a:tc>
                <a:tc>
                  <a:txBody>
                    <a:bodyPr/>
                    <a:lstStyle/>
                    <a:p>
                      <a:r>
                        <a:rPr lang="de-DE" sz="1200" dirty="0" smtClean="0"/>
                        <a:t>…</a:t>
                      </a:r>
                      <a:endParaRPr lang="de-DE" sz="1200" dirty="0"/>
                    </a:p>
                  </a:txBody>
                  <a:tcPr/>
                </a:tc>
              </a:tr>
            </a:tbl>
          </a:graphicData>
        </a:graphic>
      </p:graphicFrame>
      <p:graphicFrame>
        <p:nvGraphicFramePr>
          <p:cNvPr id="6" name="Inhaltsplatzhalter 3"/>
          <p:cNvGraphicFramePr>
            <a:graphicFrameLocks/>
          </p:cNvGraphicFramePr>
          <p:nvPr>
            <p:extLst>
              <p:ext uri="{D42A27DB-BD31-4B8C-83A1-F6EECF244321}">
                <p14:modId xmlns:p14="http://schemas.microsoft.com/office/powerpoint/2010/main" val="1134074582"/>
              </p:ext>
            </p:extLst>
          </p:nvPr>
        </p:nvGraphicFramePr>
        <p:xfrm>
          <a:off x="2761626" y="4558175"/>
          <a:ext cx="3277437" cy="1645920"/>
        </p:xfrm>
        <a:graphic>
          <a:graphicData uri="http://schemas.openxmlformats.org/drawingml/2006/table">
            <a:tbl>
              <a:tblPr firstRow="1" bandRow="1">
                <a:tableStyleId>{5C22544A-7EE6-4342-B048-85BDC9FD1C3A}</a:tableStyleId>
              </a:tblPr>
              <a:tblGrid>
                <a:gridCol w="1092479"/>
                <a:gridCol w="1092479"/>
                <a:gridCol w="1092479"/>
              </a:tblGrid>
              <a:tr h="187425">
                <a:tc>
                  <a:txBody>
                    <a:bodyPr/>
                    <a:lstStyle/>
                    <a:p>
                      <a:r>
                        <a:rPr lang="de-DE" sz="1200" dirty="0" smtClean="0"/>
                        <a:t>Lieferant</a:t>
                      </a:r>
                      <a:endParaRPr lang="de-DE" sz="1200" dirty="0"/>
                    </a:p>
                  </a:txBody>
                  <a:tcPr/>
                </a:tc>
                <a:tc>
                  <a:txBody>
                    <a:bodyPr/>
                    <a:lstStyle/>
                    <a:p>
                      <a:r>
                        <a:rPr lang="de-DE" sz="1200" u="sng" dirty="0" err="1" smtClean="0"/>
                        <a:t>TeileNr</a:t>
                      </a:r>
                      <a:endParaRPr lang="de-DE" sz="1200" u="sng" dirty="0"/>
                    </a:p>
                  </a:txBody>
                  <a:tcPr/>
                </a:tc>
                <a:tc>
                  <a:txBody>
                    <a:bodyPr/>
                    <a:lstStyle/>
                    <a:p>
                      <a:r>
                        <a:rPr lang="de-DE" sz="1200" u="sng" dirty="0" err="1" smtClean="0"/>
                        <a:t>LiefNr</a:t>
                      </a:r>
                      <a:endParaRPr lang="de-DE" sz="1200" u="sng" dirty="0"/>
                    </a:p>
                  </a:txBody>
                  <a:tcPr/>
                </a:tc>
              </a:tr>
              <a:tr h="159710">
                <a:tc rowSpan="4">
                  <a:txBody>
                    <a:bodyPr/>
                    <a:lstStyle/>
                    <a:p>
                      <a:endParaRPr lang="de-DE" sz="1200" dirty="0"/>
                    </a:p>
                  </a:txBody>
                  <a:tcPr>
                    <a:noFill/>
                  </a:tcPr>
                </a:tc>
                <a:tc>
                  <a:txBody>
                    <a:bodyPr/>
                    <a:lstStyle/>
                    <a:p>
                      <a:r>
                        <a:rPr lang="de-DE" sz="1200" dirty="0" smtClean="0"/>
                        <a:t>1458</a:t>
                      </a:r>
                      <a:endParaRPr lang="de-DE" sz="1200" dirty="0"/>
                    </a:p>
                  </a:txBody>
                  <a:tcPr/>
                </a:tc>
                <a:tc>
                  <a:txBody>
                    <a:bodyPr/>
                    <a:lstStyle/>
                    <a:p>
                      <a:r>
                        <a:rPr lang="de-DE" sz="1200" dirty="0" smtClean="0"/>
                        <a:t>28</a:t>
                      </a:r>
                      <a:endParaRPr lang="de-DE" sz="1200" dirty="0"/>
                    </a:p>
                  </a:txBody>
                  <a:tcPr/>
                </a:tc>
              </a:tr>
              <a:tr h="159710">
                <a:tc vMerge="1">
                  <a:txBody>
                    <a:bodyPr/>
                    <a:lstStyle/>
                    <a:p>
                      <a:endParaRPr lang="de-DE" dirty="0"/>
                    </a:p>
                  </a:txBody>
                  <a:tcPr/>
                </a:tc>
                <a:tc>
                  <a:txBody>
                    <a:bodyPr/>
                    <a:lstStyle/>
                    <a:p>
                      <a:r>
                        <a:rPr lang="de-DE" sz="1200" dirty="0" smtClean="0"/>
                        <a:t>1458</a:t>
                      </a:r>
                      <a:endParaRPr lang="de-DE" sz="1200" dirty="0"/>
                    </a:p>
                  </a:txBody>
                  <a:tcPr/>
                </a:tc>
                <a:tc>
                  <a:txBody>
                    <a:bodyPr/>
                    <a:lstStyle/>
                    <a:p>
                      <a:r>
                        <a:rPr lang="de-DE" sz="1200" dirty="0" smtClean="0"/>
                        <a:t>33</a:t>
                      </a:r>
                      <a:endParaRPr lang="de-DE" sz="1200" dirty="0"/>
                    </a:p>
                  </a:txBody>
                  <a:tcPr/>
                </a:tc>
              </a:tr>
              <a:tr h="159710">
                <a:tc vMerge="1">
                  <a:txBody>
                    <a:bodyPr/>
                    <a:lstStyle/>
                    <a:p>
                      <a:endParaRPr lang="de-DE" dirty="0"/>
                    </a:p>
                  </a:txBody>
                  <a:tcPr/>
                </a:tc>
                <a:tc>
                  <a:txBody>
                    <a:bodyPr/>
                    <a:lstStyle/>
                    <a:p>
                      <a:r>
                        <a:rPr lang="de-DE" sz="1200" dirty="0" smtClean="0"/>
                        <a:t>1471</a:t>
                      </a:r>
                      <a:endParaRPr lang="de-DE" sz="1200" dirty="0"/>
                    </a:p>
                  </a:txBody>
                  <a:tcPr/>
                </a:tc>
                <a:tc>
                  <a:txBody>
                    <a:bodyPr/>
                    <a:lstStyle/>
                    <a:p>
                      <a:r>
                        <a:rPr lang="de-DE" sz="1200" dirty="0" smtClean="0"/>
                        <a:t>33</a:t>
                      </a:r>
                      <a:endParaRPr lang="de-DE" sz="1200" dirty="0"/>
                    </a:p>
                  </a:txBody>
                  <a:tcPr/>
                </a:tc>
              </a:tr>
              <a:tr h="159710">
                <a:tc vMerge="1">
                  <a:txBody>
                    <a:bodyPr/>
                    <a:lstStyle/>
                    <a:p>
                      <a:endParaRPr lang="de-DE"/>
                    </a:p>
                  </a:txBody>
                  <a:tcPr/>
                </a:tc>
                <a:tc>
                  <a:txBody>
                    <a:bodyPr/>
                    <a:lstStyle/>
                    <a:p>
                      <a:r>
                        <a:rPr lang="de-DE" sz="1200" dirty="0" smtClean="0"/>
                        <a:t>1471</a:t>
                      </a:r>
                      <a:endParaRPr lang="de-DE" sz="1200" dirty="0"/>
                    </a:p>
                  </a:txBody>
                  <a:tcPr/>
                </a:tc>
                <a:tc>
                  <a:txBody>
                    <a:bodyPr/>
                    <a:lstStyle/>
                    <a:p>
                      <a:r>
                        <a:rPr lang="de-DE" sz="1200" dirty="0" smtClean="0"/>
                        <a:t>41</a:t>
                      </a:r>
                      <a:endParaRPr lang="de-DE" sz="1200" dirty="0"/>
                    </a:p>
                  </a:txBody>
                  <a:tcPr/>
                </a:tc>
              </a:tr>
              <a:tr h="159710">
                <a:tc>
                  <a:txBody>
                    <a:bodyPr/>
                    <a:lstStyle/>
                    <a:p>
                      <a:endParaRPr lang="de-DE" sz="1200" dirty="0"/>
                    </a:p>
                  </a:txBody>
                  <a:tcPr>
                    <a:noFill/>
                  </a:tcPr>
                </a:tc>
                <a:tc>
                  <a:txBody>
                    <a:bodyPr/>
                    <a:lstStyle/>
                    <a:p>
                      <a:r>
                        <a:rPr lang="de-DE" sz="1200" dirty="0" smtClean="0"/>
                        <a:t>…</a:t>
                      </a:r>
                      <a:endParaRPr lang="de-DE" sz="1200" dirty="0"/>
                    </a:p>
                  </a:txBody>
                  <a:tcPr/>
                </a:tc>
                <a:tc>
                  <a:txBody>
                    <a:bodyPr/>
                    <a:lstStyle/>
                    <a:p>
                      <a:r>
                        <a:rPr lang="de-DE" sz="1200" dirty="0" smtClean="0"/>
                        <a:t>…</a:t>
                      </a:r>
                      <a:endParaRPr lang="de-DE" sz="1200" dirty="0"/>
                    </a:p>
                  </a:txBody>
                  <a:tcPr/>
                </a:tc>
              </a:tr>
            </a:tbl>
          </a:graphicData>
        </a:graphic>
      </p:graphicFrame>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4994" y="1255418"/>
            <a:ext cx="3425178" cy="804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351626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Rekursive 1:n-Beziehungen</a:t>
            </a:r>
          </a:p>
        </p:txBody>
      </p:sp>
      <p:sp>
        <p:nvSpPr>
          <p:cNvPr id="3" name="Inhaltsplatzhalter 2"/>
          <p:cNvSpPr>
            <a:spLocks noGrp="1"/>
          </p:cNvSpPr>
          <p:nvPr>
            <p:ph sz="quarter" idx="1"/>
          </p:nvPr>
        </p:nvSpPr>
        <p:spPr>
          <a:xfrm>
            <a:off x="3386604" y="1520640"/>
            <a:ext cx="5300196" cy="5312230"/>
          </a:xfrm>
        </p:spPr>
        <p:txBody>
          <a:bodyPr>
            <a:normAutofit fontScale="92500" lnSpcReduction="10000"/>
          </a:bodyPr>
          <a:lstStyle/>
          <a:p>
            <a:endParaRPr lang="de-DE" b="1" dirty="0" smtClean="0"/>
          </a:p>
          <a:p>
            <a:endParaRPr lang="de-DE" b="1" dirty="0" smtClean="0"/>
          </a:p>
          <a:p>
            <a:pPr marL="0" indent="0">
              <a:buNone/>
            </a:pPr>
            <a:endParaRPr lang="de-DE" b="1" dirty="0" smtClean="0"/>
          </a:p>
          <a:p>
            <a:endParaRPr lang="de-DE" b="1" dirty="0"/>
          </a:p>
          <a:p>
            <a:r>
              <a:rPr lang="de-DE" b="1" dirty="0" smtClean="0"/>
              <a:t>Relationen-Modell</a:t>
            </a:r>
            <a:endParaRPr lang="de-DE" b="1" dirty="0"/>
          </a:p>
          <a:p>
            <a:pPr lvl="1"/>
            <a:r>
              <a:rPr lang="de-DE" dirty="0"/>
              <a:t>Variante 1: (separate Beziehungsrelation)</a:t>
            </a:r>
          </a:p>
          <a:p>
            <a:pPr lvl="2"/>
            <a:r>
              <a:rPr lang="de-DE" dirty="0"/>
              <a:t>Mitarbeiter </a:t>
            </a:r>
            <a:r>
              <a:rPr lang="de-DE" dirty="0" smtClean="0"/>
              <a:t>(</a:t>
            </a:r>
            <a:r>
              <a:rPr lang="de-DE" u="sng" dirty="0" err="1" smtClean="0"/>
              <a:t>PersNr</a:t>
            </a:r>
            <a:r>
              <a:rPr lang="de-DE" u="sng" dirty="0"/>
              <a:t>,</a:t>
            </a:r>
            <a:r>
              <a:rPr lang="de-DE" dirty="0"/>
              <a:t> Name, </a:t>
            </a:r>
            <a:r>
              <a:rPr lang="de-DE" dirty="0" smtClean="0"/>
              <a:t>...)</a:t>
            </a:r>
            <a:endParaRPr lang="de-DE" dirty="0"/>
          </a:p>
          <a:p>
            <a:pPr lvl="2"/>
            <a:r>
              <a:rPr lang="de-DE" dirty="0" err="1"/>
              <a:t>hat_Chef</a:t>
            </a:r>
            <a:r>
              <a:rPr lang="de-DE" dirty="0"/>
              <a:t> </a:t>
            </a:r>
            <a:r>
              <a:rPr lang="de-DE" dirty="0" smtClean="0"/>
              <a:t>(</a:t>
            </a:r>
            <a:r>
              <a:rPr lang="de-DE" u="sng" dirty="0" err="1" smtClean="0"/>
              <a:t>PersNr</a:t>
            </a:r>
            <a:r>
              <a:rPr lang="de-DE" dirty="0"/>
              <a:t>, </a:t>
            </a:r>
            <a:r>
              <a:rPr lang="de-DE" dirty="0" err="1" smtClean="0"/>
              <a:t>ChefPersNr</a:t>
            </a:r>
            <a:r>
              <a:rPr lang="de-DE" dirty="0" smtClean="0"/>
              <a:t>)</a:t>
            </a:r>
          </a:p>
          <a:p>
            <a:pPr lvl="3"/>
            <a:r>
              <a:rPr lang="de-DE" dirty="0"/>
              <a:t>oberster Chef ⇒ kein Eintrag (Tupel) in </a:t>
            </a:r>
            <a:r>
              <a:rPr lang="de-DE" dirty="0" err="1"/>
              <a:t>hat_Chef</a:t>
            </a:r>
            <a:r>
              <a:rPr lang="de-DE" dirty="0"/>
              <a:t>-Relation</a:t>
            </a:r>
          </a:p>
          <a:p>
            <a:pPr lvl="1"/>
            <a:endParaRPr lang="de-DE" dirty="0" smtClean="0"/>
          </a:p>
          <a:p>
            <a:pPr lvl="1"/>
            <a:r>
              <a:rPr lang="de-DE" dirty="0" smtClean="0"/>
              <a:t>Variante </a:t>
            </a:r>
            <a:r>
              <a:rPr lang="de-DE" dirty="0"/>
              <a:t>2: (Rollennamen)</a:t>
            </a:r>
          </a:p>
          <a:p>
            <a:pPr lvl="2"/>
            <a:r>
              <a:rPr lang="de-DE" dirty="0"/>
              <a:t>Mitarbeiter </a:t>
            </a:r>
            <a:r>
              <a:rPr lang="de-DE" dirty="0" smtClean="0"/>
              <a:t>(</a:t>
            </a:r>
            <a:r>
              <a:rPr lang="de-DE" u="sng" dirty="0" err="1" smtClean="0"/>
              <a:t>PersNr</a:t>
            </a:r>
            <a:r>
              <a:rPr lang="de-DE" dirty="0"/>
              <a:t>, Name, ...., </a:t>
            </a:r>
            <a:r>
              <a:rPr lang="de-DE" dirty="0" err="1"/>
              <a:t>ChefPersNr</a:t>
            </a:r>
            <a:r>
              <a:rPr lang="de-DE" dirty="0" smtClean="0"/>
              <a:t>)</a:t>
            </a:r>
          </a:p>
          <a:p>
            <a:pPr lvl="3"/>
            <a:r>
              <a:rPr lang="de-DE" dirty="0"/>
              <a:t>Chef ⇒ z.B. </a:t>
            </a:r>
            <a:r>
              <a:rPr lang="de-DE" dirty="0" err="1"/>
              <a:t>Nullwert</a:t>
            </a:r>
            <a:r>
              <a:rPr lang="de-DE" dirty="0"/>
              <a:t> in </a:t>
            </a:r>
            <a:r>
              <a:rPr lang="de-DE" dirty="0" err="1"/>
              <a:t>ChefPersNr</a:t>
            </a:r>
            <a:endParaRPr lang="de-DE" dirty="0"/>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360" y="1303199"/>
            <a:ext cx="3041244" cy="2746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59282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 rekursive 1:n-Beziehung</a:t>
            </a:r>
            <a:endParaRPr lang="de-DE" dirty="0"/>
          </a:p>
        </p:txBody>
      </p:sp>
      <p:sp>
        <p:nvSpPr>
          <p:cNvPr id="3" name="Inhaltsplatzhalter 2"/>
          <p:cNvSpPr>
            <a:spLocks noGrp="1"/>
          </p:cNvSpPr>
          <p:nvPr>
            <p:ph sz="quarter" idx="1"/>
          </p:nvPr>
        </p:nvSpPr>
        <p:spPr/>
        <p:txBody>
          <a:bodyPr/>
          <a:lstStyle/>
          <a:p>
            <a:endParaRPr lang="de-DE" dirty="0" smtClean="0"/>
          </a:p>
          <a:p>
            <a:endParaRPr lang="de-DE" dirty="0"/>
          </a:p>
          <a:p>
            <a:endParaRPr lang="de-DE" dirty="0" smtClean="0"/>
          </a:p>
          <a:p>
            <a:endParaRPr lang="de-DE" dirty="0"/>
          </a:p>
          <a:p>
            <a:r>
              <a:rPr lang="de-DE" dirty="0" smtClean="0"/>
              <a:t>Variante 1:</a:t>
            </a:r>
            <a:endParaRPr lang="de-D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154" y="1327011"/>
            <a:ext cx="5687366" cy="156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Inhaltsplatzhalter 3"/>
          <p:cNvGraphicFramePr>
            <a:graphicFrameLocks/>
          </p:cNvGraphicFramePr>
          <p:nvPr>
            <p:extLst>
              <p:ext uri="{D42A27DB-BD31-4B8C-83A1-F6EECF244321}">
                <p14:modId xmlns:p14="http://schemas.microsoft.com/office/powerpoint/2010/main" val="2276276639"/>
              </p:ext>
            </p:extLst>
          </p:nvPr>
        </p:nvGraphicFramePr>
        <p:xfrm>
          <a:off x="694327" y="3841788"/>
          <a:ext cx="3214215" cy="2194560"/>
        </p:xfrm>
        <a:graphic>
          <a:graphicData uri="http://schemas.openxmlformats.org/drawingml/2006/table">
            <a:tbl>
              <a:tblPr firstRow="1" bandRow="1">
                <a:tableStyleId>{5C22544A-7EE6-4342-B048-85BDC9FD1C3A}</a:tableStyleId>
              </a:tblPr>
              <a:tblGrid>
                <a:gridCol w="1071405"/>
                <a:gridCol w="1071405"/>
                <a:gridCol w="1071405"/>
              </a:tblGrid>
              <a:tr h="247421">
                <a:tc>
                  <a:txBody>
                    <a:bodyPr/>
                    <a:lstStyle/>
                    <a:p>
                      <a:r>
                        <a:rPr lang="de-DE" sz="1200" dirty="0" smtClean="0"/>
                        <a:t>Mitarbeiter</a:t>
                      </a:r>
                      <a:endParaRPr lang="de-DE" sz="1200" dirty="0"/>
                    </a:p>
                  </a:txBody>
                  <a:tcPr/>
                </a:tc>
                <a:tc>
                  <a:txBody>
                    <a:bodyPr/>
                    <a:lstStyle/>
                    <a:p>
                      <a:r>
                        <a:rPr lang="de-DE" sz="1200" u="sng" dirty="0" err="1" smtClean="0"/>
                        <a:t>PersNr</a:t>
                      </a:r>
                      <a:endParaRPr lang="de-DE" sz="1200" u="sng" dirty="0"/>
                    </a:p>
                  </a:txBody>
                  <a:tcPr/>
                </a:tc>
                <a:tc>
                  <a:txBody>
                    <a:bodyPr/>
                    <a:lstStyle/>
                    <a:p>
                      <a:r>
                        <a:rPr lang="de-DE" sz="1200" dirty="0" smtClean="0"/>
                        <a:t>Name</a:t>
                      </a:r>
                      <a:endParaRPr lang="de-DE" sz="1200" dirty="0"/>
                    </a:p>
                  </a:txBody>
                  <a:tcPr/>
                </a:tc>
              </a:tr>
              <a:tr h="218661">
                <a:tc rowSpan="4">
                  <a:txBody>
                    <a:bodyPr/>
                    <a:lstStyle/>
                    <a:p>
                      <a:endParaRPr lang="de-DE" sz="1200" dirty="0"/>
                    </a:p>
                  </a:txBody>
                  <a:tcPr>
                    <a:noFill/>
                  </a:tcPr>
                </a:tc>
                <a:tc>
                  <a:txBody>
                    <a:bodyPr/>
                    <a:lstStyle/>
                    <a:p>
                      <a:r>
                        <a:rPr lang="de-DE" sz="1200" dirty="0" smtClean="0"/>
                        <a:t>3379</a:t>
                      </a:r>
                      <a:endParaRPr lang="de-DE" sz="1200" dirty="0"/>
                    </a:p>
                  </a:txBody>
                  <a:tcPr/>
                </a:tc>
                <a:tc>
                  <a:txBody>
                    <a:bodyPr/>
                    <a:lstStyle/>
                    <a:p>
                      <a:r>
                        <a:rPr lang="de-DE" sz="1200" dirty="0" smtClean="0"/>
                        <a:t>Schmidt</a:t>
                      </a:r>
                      <a:endParaRPr lang="de-DE" sz="1200" dirty="0"/>
                    </a:p>
                  </a:txBody>
                  <a:tcPr/>
                </a:tc>
              </a:tr>
              <a:tr h="218661">
                <a:tc vMerge="1">
                  <a:txBody>
                    <a:bodyPr/>
                    <a:lstStyle/>
                    <a:p>
                      <a:endParaRPr lang="de-DE" dirty="0"/>
                    </a:p>
                  </a:txBody>
                  <a:tcPr/>
                </a:tc>
                <a:tc>
                  <a:txBody>
                    <a:bodyPr/>
                    <a:lstStyle/>
                    <a:p>
                      <a:r>
                        <a:rPr lang="de-DE" sz="1200" dirty="0" smtClean="0"/>
                        <a:t>3814</a:t>
                      </a:r>
                      <a:endParaRPr lang="de-DE" sz="1200" dirty="0"/>
                    </a:p>
                  </a:txBody>
                  <a:tcPr/>
                </a:tc>
                <a:tc>
                  <a:txBody>
                    <a:bodyPr/>
                    <a:lstStyle/>
                    <a:p>
                      <a:r>
                        <a:rPr lang="de-DE" sz="1200" dirty="0" smtClean="0"/>
                        <a:t>König</a:t>
                      </a:r>
                      <a:endParaRPr lang="de-DE" sz="1200" dirty="0"/>
                    </a:p>
                  </a:txBody>
                  <a:tcPr/>
                </a:tc>
              </a:tr>
              <a:tr h="218661">
                <a:tc vMerge="1">
                  <a:txBody>
                    <a:bodyPr/>
                    <a:lstStyle/>
                    <a:p>
                      <a:endParaRPr lang="de-DE" dirty="0"/>
                    </a:p>
                  </a:txBody>
                  <a:tcPr/>
                </a:tc>
                <a:tc>
                  <a:txBody>
                    <a:bodyPr/>
                    <a:lstStyle/>
                    <a:p>
                      <a:r>
                        <a:rPr lang="de-DE" sz="1200" dirty="0" smtClean="0"/>
                        <a:t>3995</a:t>
                      </a:r>
                      <a:endParaRPr lang="de-DE" sz="1200" dirty="0"/>
                    </a:p>
                  </a:txBody>
                  <a:tcPr/>
                </a:tc>
                <a:tc>
                  <a:txBody>
                    <a:bodyPr/>
                    <a:lstStyle/>
                    <a:p>
                      <a:r>
                        <a:rPr lang="de-DE" sz="1200" dirty="0" smtClean="0"/>
                        <a:t>Berger</a:t>
                      </a:r>
                      <a:endParaRPr lang="de-DE" sz="1200" dirty="0"/>
                    </a:p>
                  </a:txBody>
                  <a:tcPr/>
                </a:tc>
              </a:tr>
              <a:tr h="218661">
                <a:tc vMerge="1">
                  <a:txBody>
                    <a:bodyPr/>
                    <a:lstStyle/>
                    <a:p>
                      <a:endParaRPr lang="de-DE"/>
                    </a:p>
                  </a:txBody>
                  <a:tcPr/>
                </a:tc>
                <a:tc>
                  <a:txBody>
                    <a:bodyPr/>
                    <a:lstStyle/>
                    <a:p>
                      <a:r>
                        <a:rPr lang="de-DE" sz="1200" dirty="0" smtClean="0"/>
                        <a:t>4179</a:t>
                      </a:r>
                      <a:endParaRPr lang="de-DE" sz="1200" dirty="0"/>
                    </a:p>
                  </a:txBody>
                  <a:tcPr/>
                </a:tc>
                <a:tc>
                  <a:txBody>
                    <a:bodyPr/>
                    <a:lstStyle/>
                    <a:p>
                      <a:r>
                        <a:rPr lang="de-DE" sz="1200" dirty="0" smtClean="0"/>
                        <a:t>Hansen</a:t>
                      </a:r>
                      <a:endParaRPr lang="de-DE" sz="1200" dirty="0"/>
                    </a:p>
                  </a:txBody>
                  <a:tcPr/>
                </a:tc>
              </a:tr>
              <a:tr h="218661">
                <a:tc>
                  <a:txBody>
                    <a:bodyPr/>
                    <a:lstStyle/>
                    <a:p>
                      <a:endParaRPr lang="de-DE" sz="1200" dirty="0"/>
                    </a:p>
                  </a:txBody>
                  <a:tcPr>
                    <a:noFill/>
                  </a:tcPr>
                </a:tc>
                <a:tc>
                  <a:txBody>
                    <a:bodyPr/>
                    <a:lstStyle/>
                    <a:p>
                      <a:r>
                        <a:rPr lang="de-DE" sz="1200" dirty="0" smtClean="0"/>
                        <a:t>4755</a:t>
                      </a:r>
                      <a:endParaRPr lang="de-DE" sz="1200" dirty="0"/>
                    </a:p>
                  </a:txBody>
                  <a:tcPr/>
                </a:tc>
                <a:tc>
                  <a:txBody>
                    <a:bodyPr/>
                    <a:lstStyle/>
                    <a:p>
                      <a:r>
                        <a:rPr lang="de-DE" sz="1200" dirty="0" smtClean="0"/>
                        <a:t>Zimmerer</a:t>
                      </a:r>
                      <a:endParaRPr lang="de-DE" sz="1200" dirty="0"/>
                    </a:p>
                  </a:txBody>
                  <a:tcPr/>
                </a:tc>
              </a:tr>
              <a:tr h="218661">
                <a:tc>
                  <a:txBody>
                    <a:bodyPr/>
                    <a:lstStyle/>
                    <a:p>
                      <a:endParaRPr lang="de-DE" sz="1200" dirty="0"/>
                    </a:p>
                  </a:txBody>
                  <a:tcPr>
                    <a:noFill/>
                  </a:tcPr>
                </a:tc>
                <a:tc>
                  <a:txBody>
                    <a:bodyPr/>
                    <a:lstStyle/>
                    <a:p>
                      <a:r>
                        <a:rPr lang="de-DE" sz="1200" dirty="0" smtClean="0"/>
                        <a:t>5222</a:t>
                      </a:r>
                      <a:endParaRPr lang="de-DE" sz="1200" dirty="0"/>
                    </a:p>
                  </a:txBody>
                  <a:tcPr/>
                </a:tc>
                <a:tc>
                  <a:txBody>
                    <a:bodyPr/>
                    <a:lstStyle/>
                    <a:p>
                      <a:r>
                        <a:rPr lang="de-DE" sz="1200" dirty="0" smtClean="0"/>
                        <a:t>Wegner</a:t>
                      </a:r>
                      <a:endParaRPr lang="de-DE" sz="1200" dirty="0"/>
                    </a:p>
                  </a:txBody>
                  <a:tcPr/>
                </a:tc>
              </a:tr>
              <a:tr h="218661">
                <a:tc>
                  <a:txBody>
                    <a:bodyPr/>
                    <a:lstStyle/>
                    <a:p>
                      <a:endParaRPr lang="de-DE" sz="1200" dirty="0"/>
                    </a:p>
                  </a:txBody>
                  <a:tcPr>
                    <a:noFill/>
                  </a:tcPr>
                </a:tc>
                <a:tc>
                  <a:txBody>
                    <a:bodyPr/>
                    <a:lstStyle/>
                    <a:p>
                      <a:r>
                        <a:rPr lang="de-DE" sz="1200" dirty="0" smtClean="0"/>
                        <a:t>…</a:t>
                      </a:r>
                      <a:endParaRPr lang="de-DE" sz="1200" dirty="0"/>
                    </a:p>
                  </a:txBody>
                  <a:tcPr/>
                </a:tc>
                <a:tc>
                  <a:txBody>
                    <a:bodyPr/>
                    <a:lstStyle/>
                    <a:p>
                      <a:r>
                        <a:rPr lang="de-DE" sz="1200" dirty="0" smtClean="0"/>
                        <a:t>…</a:t>
                      </a:r>
                      <a:endParaRPr lang="de-DE" sz="1200" dirty="0"/>
                    </a:p>
                  </a:txBody>
                  <a:tcPr/>
                </a:tc>
              </a:tr>
            </a:tbl>
          </a:graphicData>
        </a:graphic>
      </p:graphicFrame>
      <p:graphicFrame>
        <p:nvGraphicFramePr>
          <p:cNvPr id="6" name="Inhaltsplatzhalter 3"/>
          <p:cNvGraphicFramePr>
            <a:graphicFrameLocks/>
          </p:cNvGraphicFramePr>
          <p:nvPr>
            <p:extLst>
              <p:ext uri="{D42A27DB-BD31-4B8C-83A1-F6EECF244321}">
                <p14:modId xmlns:p14="http://schemas.microsoft.com/office/powerpoint/2010/main" val="3583258352"/>
              </p:ext>
            </p:extLst>
          </p:nvPr>
        </p:nvGraphicFramePr>
        <p:xfrm>
          <a:off x="4583305" y="3823366"/>
          <a:ext cx="3214215" cy="2194560"/>
        </p:xfrm>
        <a:graphic>
          <a:graphicData uri="http://schemas.openxmlformats.org/drawingml/2006/table">
            <a:tbl>
              <a:tblPr firstRow="1" bandRow="1">
                <a:tableStyleId>{5C22544A-7EE6-4342-B048-85BDC9FD1C3A}</a:tableStyleId>
              </a:tblPr>
              <a:tblGrid>
                <a:gridCol w="1071405"/>
                <a:gridCol w="1071405"/>
                <a:gridCol w="1071405"/>
              </a:tblGrid>
              <a:tr h="247421">
                <a:tc>
                  <a:txBody>
                    <a:bodyPr/>
                    <a:lstStyle/>
                    <a:p>
                      <a:r>
                        <a:rPr lang="de-DE" sz="1200" dirty="0" err="1" smtClean="0"/>
                        <a:t>hat_Chef</a:t>
                      </a:r>
                      <a:endParaRPr lang="de-DE" sz="1200" dirty="0"/>
                    </a:p>
                  </a:txBody>
                  <a:tcPr/>
                </a:tc>
                <a:tc>
                  <a:txBody>
                    <a:bodyPr/>
                    <a:lstStyle/>
                    <a:p>
                      <a:r>
                        <a:rPr lang="de-DE" sz="1200" u="sng" dirty="0" err="1" smtClean="0"/>
                        <a:t>PersNr</a:t>
                      </a:r>
                      <a:endParaRPr lang="de-DE" sz="1200" u="sng" dirty="0"/>
                    </a:p>
                  </a:txBody>
                  <a:tcPr/>
                </a:tc>
                <a:tc>
                  <a:txBody>
                    <a:bodyPr/>
                    <a:lstStyle/>
                    <a:p>
                      <a:r>
                        <a:rPr lang="de-DE" sz="1200" dirty="0" err="1" smtClean="0"/>
                        <a:t>ChefPersNr</a:t>
                      </a:r>
                      <a:endParaRPr lang="de-DE" sz="1200" dirty="0"/>
                    </a:p>
                  </a:txBody>
                  <a:tcPr/>
                </a:tc>
              </a:tr>
              <a:tr h="218661">
                <a:tc rowSpan="4">
                  <a:txBody>
                    <a:bodyPr/>
                    <a:lstStyle/>
                    <a:p>
                      <a:endParaRPr lang="de-DE" sz="1200" dirty="0"/>
                    </a:p>
                  </a:txBody>
                  <a:tcPr>
                    <a:noFill/>
                  </a:tcPr>
                </a:tc>
                <a:tc>
                  <a:txBody>
                    <a:bodyPr/>
                    <a:lstStyle/>
                    <a:p>
                      <a:r>
                        <a:rPr lang="de-DE" sz="1200" dirty="0" smtClean="0"/>
                        <a:t>3379</a:t>
                      </a:r>
                      <a:endParaRPr lang="de-DE" sz="1200" dirty="0"/>
                    </a:p>
                  </a:txBody>
                  <a:tcPr/>
                </a:tc>
                <a:tc>
                  <a:txBody>
                    <a:bodyPr/>
                    <a:lstStyle/>
                    <a:p>
                      <a:r>
                        <a:rPr lang="de-DE" sz="1200" dirty="0" smtClean="0"/>
                        <a:t>3995</a:t>
                      </a:r>
                      <a:endParaRPr lang="de-DE" sz="1200" dirty="0"/>
                    </a:p>
                  </a:txBody>
                  <a:tcPr/>
                </a:tc>
              </a:tr>
              <a:tr h="218661">
                <a:tc vMerge="1">
                  <a:txBody>
                    <a:bodyPr/>
                    <a:lstStyle/>
                    <a:p>
                      <a:endParaRPr lang="de-DE" dirty="0"/>
                    </a:p>
                  </a:txBody>
                  <a:tcPr/>
                </a:tc>
                <a:tc>
                  <a:txBody>
                    <a:bodyPr/>
                    <a:lstStyle/>
                    <a:p>
                      <a:r>
                        <a:rPr lang="de-DE" sz="1200" dirty="0" smtClean="0"/>
                        <a:t>3995</a:t>
                      </a:r>
                      <a:endParaRPr lang="de-DE" sz="1200" dirty="0"/>
                    </a:p>
                  </a:txBody>
                  <a:tcPr/>
                </a:tc>
                <a:tc>
                  <a:txBody>
                    <a:bodyPr/>
                    <a:lstStyle/>
                    <a:p>
                      <a:r>
                        <a:rPr lang="de-DE" sz="1200" dirty="0" smtClean="0"/>
                        <a:t>3814</a:t>
                      </a:r>
                      <a:endParaRPr lang="de-DE" sz="1200" dirty="0"/>
                    </a:p>
                  </a:txBody>
                  <a:tcPr/>
                </a:tc>
              </a:tr>
              <a:tr h="218661">
                <a:tc vMerge="1">
                  <a:txBody>
                    <a:bodyPr/>
                    <a:lstStyle/>
                    <a:p>
                      <a:endParaRPr lang="de-DE" dirty="0"/>
                    </a:p>
                  </a:txBody>
                  <a:tcPr/>
                </a:tc>
                <a:tc>
                  <a:txBody>
                    <a:bodyPr/>
                    <a:lstStyle/>
                    <a:p>
                      <a:r>
                        <a:rPr lang="de-DE" sz="1200" dirty="0" smtClean="0"/>
                        <a:t>4179</a:t>
                      </a:r>
                      <a:endParaRPr lang="de-DE" sz="1200" dirty="0"/>
                    </a:p>
                  </a:txBody>
                  <a:tcPr/>
                </a:tc>
                <a:tc>
                  <a:txBody>
                    <a:bodyPr/>
                    <a:lstStyle/>
                    <a:p>
                      <a:r>
                        <a:rPr lang="de-DE" sz="1200" dirty="0" smtClean="0"/>
                        <a:t>3995</a:t>
                      </a:r>
                      <a:endParaRPr lang="de-DE" sz="1200" dirty="0"/>
                    </a:p>
                  </a:txBody>
                  <a:tcPr/>
                </a:tc>
              </a:tr>
              <a:tr h="218661">
                <a:tc vMerge="1">
                  <a:txBody>
                    <a:bodyPr/>
                    <a:lstStyle/>
                    <a:p>
                      <a:endParaRPr lang="de-DE"/>
                    </a:p>
                  </a:txBody>
                  <a:tcPr/>
                </a:tc>
                <a:tc>
                  <a:txBody>
                    <a:bodyPr/>
                    <a:lstStyle/>
                    <a:p>
                      <a:r>
                        <a:rPr lang="de-DE" sz="1200" dirty="0" smtClean="0"/>
                        <a:t>4755</a:t>
                      </a:r>
                      <a:endParaRPr lang="de-DE" sz="1200" dirty="0"/>
                    </a:p>
                  </a:txBody>
                  <a:tcPr/>
                </a:tc>
                <a:tc>
                  <a:txBody>
                    <a:bodyPr/>
                    <a:lstStyle/>
                    <a:p>
                      <a:r>
                        <a:rPr lang="de-DE" sz="1200" dirty="0" smtClean="0"/>
                        <a:t>3814</a:t>
                      </a:r>
                      <a:endParaRPr lang="de-DE" sz="1200" dirty="0"/>
                    </a:p>
                  </a:txBody>
                  <a:tcPr/>
                </a:tc>
              </a:tr>
              <a:tr h="218661">
                <a:tc>
                  <a:txBody>
                    <a:bodyPr/>
                    <a:lstStyle/>
                    <a:p>
                      <a:endParaRPr lang="de-DE" sz="1200" dirty="0"/>
                    </a:p>
                  </a:txBody>
                  <a:tcPr>
                    <a:noFill/>
                  </a:tcPr>
                </a:tc>
                <a:tc>
                  <a:txBody>
                    <a:bodyPr/>
                    <a:lstStyle/>
                    <a:p>
                      <a:r>
                        <a:rPr lang="de-DE" sz="1200" dirty="0" smtClean="0"/>
                        <a:t>5222</a:t>
                      </a:r>
                      <a:endParaRPr lang="de-DE" sz="1200" dirty="0"/>
                    </a:p>
                  </a:txBody>
                  <a:tcPr/>
                </a:tc>
                <a:tc>
                  <a:txBody>
                    <a:bodyPr/>
                    <a:lstStyle/>
                    <a:p>
                      <a:r>
                        <a:rPr lang="de-DE" sz="1200" dirty="0" smtClean="0"/>
                        <a:t>4755</a:t>
                      </a:r>
                      <a:endParaRPr lang="de-DE" sz="1200" dirty="0"/>
                    </a:p>
                  </a:txBody>
                  <a:tcPr/>
                </a:tc>
              </a:tr>
              <a:tr h="218661">
                <a:tc>
                  <a:txBody>
                    <a:bodyPr/>
                    <a:lstStyle/>
                    <a:p>
                      <a:endParaRPr lang="de-DE" sz="1200" dirty="0"/>
                    </a:p>
                  </a:txBody>
                  <a:tcPr>
                    <a:noFill/>
                  </a:tcPr>
                </a:tc>
                <a:tc>
                  <a:txBody>
                    <a:bodyPr/>
                    <a:lstStyle/>
                    <a:p>
                      <a:r>
                        <a:rPr lang="de-DE" sz="1200" dirty="0" smtClean="0"/>
                        <a:t>5711</a:t>
                      </a:r>
                      <a:endParaRPr lang="de-DE" sz="1200" dirty="0"/>
                    </a:p>
                  </a:txBody>
                  <a:tcPr/>
                </a:tc>
                <a:tc>
                  <a:txBody>
                    <a:bodyPr/>
                    <a:lstStyle/>
                    <a:p>
                      <a:r>
                        <a:rPr lang="de-DE" sz="1200" dirty="0" smtClean="0"/>
                        <a:t>3995</a:t>
                      </a:r>
                      <a:endParaRPr lang="de-DE" sz="1200" dirty="0"/>
                    </a:p>
                  </a:txBody>
                  <a:tcPr/>
                </a:tc>
              </a:tr>
              <a:tr h="218661">
                <a:tc>
                  <a:txBody>
                    <a:bodyPr/>
                    <a:lstStyle/>
                    <a:p>
                      <a:endParaRPr lang="de-DE" sz="1200" dirty="0"/>
                    </a:p>
                  </a:txBody>
                  <a:tcPr>
                    <a:noFill/>
                  </a:tcPr>
                </a:tc>
                <a:tc>
                  <a:txBody>
                    <a:bodyPr/>
                    <a:lstStyle/>
                    <a:p>
                      <a:r>
                        <a:rPr lang="de-DE" sz="1200" dirty="0" smtClean="0"/>
                        <a:t>…</a:t>
                      </a:r>
                      <a:endParaRPr lang="de-DE" sz="1200" dirty="0"/>
                    </a:p>
                  </a:txBody>
                  <a:tcPr/>
                </a:tc>
                <a:tc>
                  <a:txBody>
                    <a:bodyPr/>
                    <a:lstStyle/>
                    <a:p>
                      <a:r>
                        <a:rPr lang="de-DE" sz="1200" dirty="0" smtClean="0"/>
                        <a:t>…</a:t>
                      </a:r>
                      <a:endParaRPr lang="de-DE" sz="1200" dirty="0"/>
                    </a:p>
                  </a:txBody>
                  <a:tcPr/>
                </a:tc>
              </a:tr>
            </a:tbl>
          </a:graphicData>
        </a:graphic>
      </p:graphicFrame>
    </p:spTree>
    <p:extLst>
      <p:ext uri="{BB962C8B-B14F-4D97-AF65-F5344CB8AC3E}">
        <p14:creationId xmlns:p14="http://schemas.microsoft.com/office/powerpoint/2010/main" val="3645402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sz="quarter" idx="1"/>
          </p:nvPr>
        </p:nvSpPr>
        <p:spPr/>
        <p:txBody>
          <a:bodyPr/>
          <a:lstStyle/>
          <a:p>
            <a:r>
              <a:rPr lang="de-DE" b="1" dirty="0" smtClean="0"/>
              <a:t>DB-Anwendungsprogrammierer</a:t>
            </a:r>
          </a:p>
          <a:p>
            <a:pPr lvl="1"/>
            <a:r>
              <a:rPr lang="de-DE" sz="2500" dirty="0"/>
              <a:t>Erstellt Programme (meist mit </a:t>
            </a:r>
            <a:r>
              <a:rPr lang="de-DE" sz="2500" dirty="0" smtClean="0"/>
              <a:t>grafischer Oberfläche</a:t>
            </a:r>
            <a:r>
              <a:rPr lang="de-DE" sz="2500" dirty="0"/>
              <a:t>) in Java, C, C++, </a:t>
            </a:r>
            <a:r>
              <a:rPr lang="de-DE" sz="2500" dirty="0" smtClean="0"/>
              <a:t>PHP, </a:t>
            </a:r>
            <a:r>
              <a:rPr lang="de-DE" sz="2800" dirty="0" smtClean="0"/>
              <a:t>etc</a:t>
            </a:r>
            <a:r>
              <a:rPr lang="de-DE" sz="2800" dirty="0"/>
              <a:t>., die mit der Datenbank </a:t>
            </a:r>
            <a:r>
              <a:rPr lang="de-DE" sz="2800" dirty="0" smtClean="0"/>
              <a:t>arbeiten</a:t>
            </a:r>
            <a:endParaRPr lang="de-DE" sz="2800" dirty="0"/>
          </a:p>
          <a:p>
            <a:pPr lvl="2"/>
            <a:r>
              <a:rPr lang="de-DE" sz="2200" dirty="0" smtClean="0"/>
              <a:t>Suchen</a:t>
            </a:r>
            <a:r>
              <a:rPr lang="de-DE" sz="2200" dirty="0"/>
              <a:t>, Einfügen, Löschen, Ändern</a:t>
            </a:r>
          </a:p>
          <a:p>
            <a:endParaRPr lang="de-D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15" y="3746930"/>
            <a:ext cx="523875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341663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 rekursive 1:n-Beziehung</a:t>
            </a:r>
            <a:endParaRPr lang="de-DE" dirty="0"/>
          </a:p>
        </p:txBody>
      </p:sp>
      <p:sp>
        <p:nvSpPr>
          <p:cNvPr id="3" name="Inhaltsplatzhalter 2"/>
          <p:cNvSpPr>
            <a:spLocks noGrp="1"/>
          </p:cNvSpPr>
          <p:nvPr>
            <p:ph sz="quarter" idx="1"/>
          </p:nvPr>
        </p:nvSpPr>
        <p:spPr/>
        <p:txBody>
          <a:bodyPr/>
          <a:lstStyle/>
          <a:p>
            <a:endParaRPr lang="de-DE" dirty="0" smtClean="0"/>
          </a:p>
          <a:p>
            <a:endParaRPr lang="de-DE" dirty="0"/>
          </a:p>
          <a:p>
            <a:endParaRPr lang="de-DE" dirty="0" smtClean="0"/>
          </a:p>
          <a:p>
            <a:endParaRPr lang="de-DE" dirty="0"/>
          </a:p>
          <a:p>
            <a:r>
              <a:rPr lang="de-DE" dirty="0" smtClean="0"/>
              <a:t>Variante 2:</a:t>
            </a:r>
            <a:endParaRPr lang="de-D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154" y="1327011"/>
            <a:ext cx="5687366" cy="156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Inhaltsplatzhalter 3"/>
          <p:cNvGraphicFramePr>
            <a:graphicFrameLocks/>
          </p:cNvGraphicFramePr>
          <p:nvPr>
            <p:extLst>
              <p:ext uri="{D42A27DB-BD31-4B8C-83A1-F6EECF244321}">
                <p14:modId xmlns:p14="http://schemas.microsoft.com/office/powerpoint/2010/main" val="2305255798"/>
              </p:ext>
            </p:extLst>
          </p:nvPr>
        </p:nvGraphicFramePr>
        <p:xfrm>
          <a:off x="694327" y="3841788"/>
          <a:ext cx="4782024" cy="2266716"/>
        </p:xfrm>
        <a:graphic>
          <a:graphicData uri="http://schemas.openxmlformats.org/drawingml/2006/table">
            <a:tbl>
              <a:tblPr firstRow="1" bandRow="1">
                <a:tableStyleId>{5C22544A-7EE6-4342-B048-85BDC9FD1C3A}</a:tableStyleId>
              </a:tblPr>
              <a:tblGrid>
                <a:gridCol w="1195506"/>
                <a:gridCol w="1195506"/>
                <a:gridCol w="1195506"/>
                <a:gridCol w="1195506"/>
              </a:tblGrid>
              <a:tr h="310398">
                <a:tc>
                  <a:txBody>
                    <a:bodyPr/>
                    <a:lstStyle/>
                    <a:p>
                      <a:r>
                        <a:rPr lang="de-DE" sz="1200" dirty="0" smtClean="0"/>
                        <a:t>Mitarbeiter</a:t>
                      </a:r>
                      <a:endParaRPr lang="de-DE" sz="1200" dirty="0"/>
                    </a:p>
                  </a:txBody>
                  <a:tcPr/>
                </a:tc>
                <a:tc>
                  <a:txBody>
                    <a:bodyPr/>
                    <a:lstStyle/>
                    <a:p>
                      <a:r>
                        <a:rPr lang="de-DE" sz="1200" u="sng" dirty="0" err="1" smtClean="0"/>
                        <a:t>PersNr</a:t>
                      </a:r>
                      <a:endParaRPr lang="de-DE" sz="1200" u="sng" dirty="0"/>
                    </a:p>
                  </a:txBody>
                  <a:tcPr/>
                </a:tc>
                <a:tc>
                  <a:txBody>
                    <a:bodyPr/>
                    <a:lstStyle/>
                    <a:p>
                      <a:r>
                        <a:rPr lang="de-DE" sz="1200" dirty="0" smtClean="0"/>
                        <a:t>Name</a:t>
                      </a:r>
                      <a:endParaRPr lang="de-DE" sz="1200" dirty="0"/>
                    </a:p>
                  </a:txBody>
                  <a:tcPr/>
                </a:tc>
                <a:tc>
                  <a:txBody>
                    <a:bodyPr/>
                    <a:lstStyle/>
                    <a:p>
                      <a:r>
                        <a:rPr lang="de-DE" sz="1200" dirty="0" err="1" smtClean="0"/>
                        <a:t>ChefPersNr</a:t>
                      </a:r>
                      <a:endParaRPr lang="de-DE" sz="1200" dirty="0"/>
                    </a:p>
                  </a:txBody>
                  <a:tcPr/>
                </a:tc>
              </a:tr>
              <a:tr h="230926">
                <a:tc rowSpan="4">
                  <a:txBody>
                    <a:bodyPr/>
                    <a:lstStyle/>
                    <a:p>
                      <a:endParaRPr lang="de-DE" sz="1200" dirty="0"/>
                    </a:p>
                  </a:txBody>
                  <a:tcPr>
                    <a:noFill/>
                  </a:tcPr>
                </a:tc>
                <a:tc>
                  <a:txBody>
                    <a:bodyPr/>
                    <a:lstStyle/>
                    <a:p>
                      <a:r>
                        <a:rPr lang="de-DE" sz="1200" dirty="0" smtClean="0"/>
                        <a:t>3379</a:t>
                      </a:r>
                      <a:endParaRPr lang="de-DE" sz="1200" dirty="0"/>
                    </a:p>
                  </a:txBody>
                  <a:tcPr/>
                </a:tc>
                <a:tc>
                  <a:txBody>
                    <a:bodyPr/>
                    <a:lstStyle/>
                    <a:p>
                      <a:r>
                        <a:rPr lang="de-DE" sz="1200" dirty="0" smtClean="0"/>
                        <a:t>Schmidt</a:t>
                      </a:r>
                      <a:endParaRPr lang="de-DE" sz="1200" dirty="0"/>
                    </a:p>
                  </a:txBody>
                  <a:tcPr/>
                </a:tc>
                <a:tc>
                  <a:txBody>
                    <a:bodyPr/>
                    <a:lstStyle/>
                    <a:p>
                      <a:r>
                        <a:rPr lang="de-DE" sz="1200" dirty="0" smtClean="0"/>
                        <a:t>3995</a:t>
                      </a:r>
                      <a:endParaRPr lang="de-DE" sz="1200" dirty="0"/>
                    </a:p>
                  </a:txBody>
                  <a:tcPr/>
                </a:tc>
              </a:tr>
              <a:tr h="230926">
                <a:tc vMerge="1">
                  <a:txBody>
                    <a:bodyPr/>
                    <a:lstStyle/>
                    <a:p>
                      <a:endParaRPr lang="de-DE" dirty="0"/>
                    </a:p>
                  </a:txBody>
                  <a:tcPr/>
                </a:tc>
                <a:tc>
                  <a:txBody>
                    <a:bodyPr/>
                    <a:lstStyle/>
                    <a:p>
                      <a:r>
                        <a:rPr lang="de-DE" sz="1200" dirty="0" smtClean="0"/>
                        <a:t>3814</a:t>
                      </a:r>
                      <a:endParaRPr lang="de-DE" sz="1200" dirty="0"/>
                    </a:p>
                  </a:txBody>
                  <a:tcPr/>
                </a:tc>
                <a:tc>
                  <a:txBody>
                    <a:bodyPr/>
                    <a:lstStyle/>
                    <a:p>
                      <a:r>
                        <a:rPr lang="de-DE" sz="1200" dirty="0" smtClean="0"/>
                        <a:t>König</a:t>
                      </a:r>
                      <a:endParaRPr lang="de-DE" sz="1200" dirty="0"/>
                    </a:p>
                  </a:txBody>
                  <a:tcPr/>
                </a:tc>
                <a:tc>
                  <a:txBody>
                    <a:bodyPr/>
                    <a:lstStyle/>
                    <a:p>
                      <a:r>
                        <a:rPr lang="de-DE" sz="1200" dirty="0" smtClean="0"/>
                        <a:t>NULL</a:t>
                      </a:r>
                      <a:endParaRPr lang="de-DE" sz="1200" dirty="0"/>
                    </a:p>
                  </a:txBody>
                  <a:tcPr/>
                </a:tc>
              </a:tr>
              <a:tr h="230926">
                <a:tc vMerge="1">
                  <a:txBody>
                    <a:bodyPr/>
                    <a:lstStyle/>
                    <a:p>
                      <a:endParaRPr lang="de-DE" dirty="0"/>
                    </a:p>
                  </a:txBody>
                  <a:tcPr/>
                </a:tc>
                <a:tc>
                  <a:txBody>
                    <a:bodyPr/>
                    <a:lstStyle/>
                    <a:p>
                      <a:r>
                        <a:rPr lang="de-DE" sz="1200" dirty="0" smtClean="0"/>
                        <a:t>3995</a:t>
                      </a:r>
                      <a:endParaRPr lang="de-DE" sz="1200" dirty="0"/>
                    </a:p>
                  </a:txBody>
                  <a:tcPr/>
                </a:tc>
                <a:tc>
                  <a:txBody>
                    <a:bodyPr/>
                    <a:lstStyle/>
                    <a:p>
                      <a:r>
                        <a:rPr lang="de-DE" sz="1200" dirty="0" smtClean="0"/>
                        <a:t>Berger</a:t>
                      </a:r>
                      <a:endParaRPr lang="de-DE" sz="1200" dirty="0"/>
                    </a:p>
                  </a:txBody>
                  <a:tcPr/>
                </a:tc>
                <a:tc>
                  <a:txBody>
                    <a:bodyPr/>
                    <a:lstStyle/>
                    <a:p>
                      <a:r>
                        <a:rPr lang="de-DE" sz="1200" dirty="0" smtClean="0"/>
                        <a:t>3814</a:t>
                      </a:r>
                      <a:endParaRPr lang="de-DE" sz="1200" dirty="0"/>
                    </a:p>
                  </a:txBody>
                  <a:tcPr/>
                </a:tc>
              </a:tr>
              <a:tr h="230926">
                <a:tc vMerge="1">
                  <a:txBody>
                    <a:bodyPr/>
                    <a:lstStyle/>
                    <a:p>
                      <a:endParaRPr lang="de-DE"/>
                    </a:p>
                  </a:txBody>
                  <a:tcPr/>
                </a:tc>
                <a:tc>
                  <a:txBody>
                    <a:bodyPr/>
                    <a:lstStyle/>
                    <a:p>
                      <a:r>
                        <a:rPr lang="de-DE" sz="1200" dirty="0" smtClean="0"/>
                        <a:t>4179</a:t>
                      </a:r>
                      <a:endParaRPr lang="de-DE" sz="1200" dirty="0"/>
                    </a:p>
                  </a:txBody>
                  <a:tcPr/>
                </a:tc>
                <a:tc>
                  <a:txBody>
                    <a:bodyPr/>
                    <a:lstStyle/>
                    <a:p>
                      <a:r>
                        <a:rPr lang="de-DE" sz="1200" dirty="0" smtClean="0"/>
                        <a:t>Hansen</a:t>
                      </a:r>
                      <a:endParaRPr lang="de-DE" sz="1200" dirty="0"/>
                    </a:p>
                  </a:txBody>
                  <a:tcPr/>
                </a:tc>
                <a:tc>
                  <a:txBody>
                    <a:bodyPr/>
                    <a:lstStyle/>
                    <a:p>
                      <a:r>
                        <a:rPr lang="de-DE" sz="1200" dirty="0" smtClean="0"/>
                        <a:t>3995</a:t>
                      </a:r>
                      <a:endParaRPr lang="de-DE" sz="1200" dirty="0"/>
                    </a:p>
                  </a:txBody>
                  <a:tcPr/>
                </a:tc>
              </a:tr>
              <a:tr h="310398">
                <a:tc>
                  <a:txBody>
                    <a:bodyPr/>
                    <a:lstStyle/>
                    <a:p>
                      <a:endParaRPr lang="de-DE" sz="1200" dirty="0"/>
                    </a:p>
                  </a:txBody>
                  <a:tcPr>
                    <a:noFill/>
                  </a:tcPr>
                </a:tc>
                <a:tc>
                  <a:txBody>
                    <a:bodyPr/>
                    <a:lstStyle/>
                    <a:p>
                      <a:r>
                        <a:rPr lang="de-DE" sz="1200" dirty="0" smtClean="0"/>
                        <a:t>4755</a:t>
                      </a:r>
                      <a:endParaRPr lang="de-DE" sz="1200" dirty="0"/>
                    </a:p>
                  </a:txBody>
                  <a:tcPr/>
                </a:tc>
                <a:tc>
                  <a:txBody>
                    <a:bodyPr/>
                    <a:lstStyle/>
                    <a:p>
                      <a:r>
                        <a:rPr lang="de-DE" sz="1200" dirty="0" smtClean="0"/>
                        <a:t>Zimmerer</a:t>
                      </a:r>
                      <a:endParaRPr lang="de-DE" sz="1200" dirty="0"/>
                    </a:p>
                  </a:txBody>
                  <a:tcPr/>
                </a:tc>
                <a:tc>
                  <a:txBody>
                    <a:bodyPr/>
                    <a:lstStyle/>
                    <a:p>
                      <a:r>
                        <a:rPr lang="de-DE" sz="1200" dirty="0" smtClean="0"/>
                        <a:t>3814</a:t>
                      </a:r>
                      <a:endParaRPr lang="de-DE" sz="1200" dirty="0"/>
                    </a:p>
                  </a:txBody>
                  <a:tcPr/>
                </a:tc>
              </a:tr>
              <a:tr h="230926">
                <a:tc>
                  <a:txBody>
                    <a:bodyPr/>
                    <a:lstStyle/>
                    <a:p>
                      <a:endParaRPr lang="de-DE" sz="1200" dirty="0"/>
                    </a:p>
                  </a:txBody>
                  <a:tcPr>
                    <a:noFill/>
                  </a:tcPr>
                </a:tc>
                <a:tc>
                  <a:txBody>
                    <a:bodyPr/>
                    <a:lstStyle/>
                    <a:p>
                      <a:r>
                        <a:rPr lang="de-DE" sz="1200" dirty="0" smtClean="0"/>
                        <a:t>5222</a:t>
                      </a:r>
                      <a:endParaRPr lang="de-DE" sz="1200" dirty="0"/>
                    </a:p>
                  </a:txBody>
                  <a:tcPr/>
                </a:tc>
                <a:tc>
                  <a:txBody>
                    <a:bodyPr/>
                    <a:lstStyle/>
                    <a:p>
                      <a:r>
                        <a:rPr lang="de-DE" sz="1200" dirty="0" smtClean="0"/>
                        <a:t>Wegner</a:t>
                      </a:r>
                      <a:endParaRPr lang="de-DE" sz="1200" dirty="0"/>
                    </a:p>
                  </a:txBody>
                  <a:tcPr/>
                </a:tc>
                <a:tc>
                  <a:txBody>
                    <a:bodyPr/>
                    <a:lstStyle/>
                    <a:p>
                      <a:r>
                        <a:rPr lang="de-DE" sz="1200" dirty="0" smtClean="0"/>
                        <a:t>4755</a:t>
                      </a:r>
                      <a:endParaRPr lang="de-DE" sz="1200" dirty="0"/>
                    </a:p>
                  </a:txBody>
                  <a:tcPr/>
                </a:tc>
              </a:tr>
              <a:tr h="230926">
                <a:tc>
                  <a:txBody>
                    <a:bodyPr/>
                    <a:lstStyle/>
                    <a:p>
                      <a:endParaRPr lang="de-DE" sz="1200" dirty="0"/>
                    </a:p>
                  </a:txBody>
                  <a:tcPr>
                    <a:noFill/>
                  </a:tcPr>
                </a:tc>
                <a:tc>
                  <a:txBody>
                    <a:bodyPr/>
                    <a:lstStyle/>
                    <a:p>
                      <a:r>
                        <a:rPr lang="de-DE" sz="1200" dirty="0" smtClean="0"/>
                        <a:t>…</a:t>
                      </a:r>
                      <a:endParaRPr lang="de-DE" sz="1200" dirty="0"/>
                    </a:p>
                  </a:txBody>
                  <a:tcPr/>
                </a:tc>
                <a:tc>
                  <a:txBody>
                    <a:bodyPr/>
                    <a:lstStyle/>
                    <a:p>
                      <a:r>
                        <a:rPr lang="de-DE" sz="1200" dirty="0" smtClean="0"/>
                        <a:t>…</a:t>
                      </a:r>
                      <a:endParaRPr lang="de-DE" sz="1200" dirty="0"/>
                    </a:p>
                  </a:txBody>
                  <a:tcPr/>
                </a:tc>
                <a:tc>
                  <a:txBody>
                    <a:bodyPr/>
                    <a:lstStyle/>
                    <a:p>
                      <a:r>
                        <a:rPr lang="de-DE" sz="1200" dirty="0" smtClean="0"/>
                        <a:t>…</a:t>
                      </a:r>
                      <a:endParaRPr lang="de-DE" sz="1200" dirty="0"/>
                    </a:p>
                  </a:txBody>
                  <a:tcPr/>
                </a:tc>
              </a:tr>
            </a:tbl>
          </a:graphicData>
        </a:graphic>
      </p:graphicFrame>
    </p:spTree>
    <p:extLst>
      <p:ext uri="{BB962C8B-B14F-4D97-AF65-F5344CB8AC3E}">
        <p14:creationId xmlns:p14="http://schemas.microsoft.com/office/powerpoint/2010/main" val="18550104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Rekursive n:m-Beziehungen</a:t>
            </a:r>
          </a:p>
        </p:txBody>
      </p:sp>
      <p:sp>
        <p:nvSpPr>
          <p:cNvPr id="3" name="Inhaltsplatzhalter 2"/>
          <p:cNvSpPr>
            <a:spLocks noGrp="1"/>
          </p:cNvSpPr>
          <p:nvPr>
            <p:ph sz="quarter" idx="1"/>
          </p:nvPr>
        </p:nvSpPr>
        <p:spPr/>
        <p:txBody>
          <a:bodyPr>
            <a:normAutofit lnSpcReduction="10000"/>
          </a:bodyPr>
          <a:lstStyle/>
          <a:p>
            <a:endParaRPr lang="de-DE" dirty="0" smtClean="0"/>
          </a:p>
          <a:p>
            <a:endParaRPr lang="de-DE" dirty="0"/>
          </a:p>
          <a:p>
            <a:endParaRPr lang="de-DE" dirty="0" smtClean="0"/>
          </a:p>
          <a:p>
            <a:endParaRPr lang="de-DE" dirty="0" smtClean="0"/>
          </a:p>
          <a:p>
            <a:endParaRPr lang="de-DE" dirty="0"/>
          </a:p>
          <a:p>
            <a:pPr marL="0" indent="0">
              <a:buNone/>
            </a:pPr>
            <a:endParaRPr lang="de-DE" dirty="0"/>
          </a:p>
          <a:p>
            <a:endParaRPr lang="de-DE" dirty="0" smtClean="0"/>
          </a:p>
          <a:p>
            <a:r>
              <a:rPr lang="de-DE" b="1" dirty="0" smtClean="0"/>
              <a:t>Relationen-Modell</a:t>
            </a:r>
          </a:p>
          <a:p>
            <a:pPr lvl="1"/>
            <a:r>
              <a:rPr lang="de-DE" dirty="0" smtClean="0"/>
              <a:t>Teil(</a:t>
            </a:r>
            <a:r>
              <a:rPr lang="de-DE" u="sng" dirty="0" err="1" smtClean="0"/>
              <a:t>TeileNr</a:t>
            </a:r>
            <a:r>
              <a:rPr lang="de-DE" dirty="0"/>
              <a:t>, Bezeichnung, ..., </a:t>
            </a:r>
            <a:r>
              <a:rPr lang="de-DE" dirty="0" smtClean="0"/>
              <a:t>Bestand)</a:t>
            </a:r>
            <a:endParaRPr lang="de-DE" dirty="0"/>
          </a:p>
          <a:p>
            <a:pPr lvl="1"/>
            <a:r>
              <a:rPr lang="de-DE" dirty="0" smtClean="0"/>
              <a:t>Struktur(</a:t>
            </a:r>
            <a:r>
              <a:rPr lang="de-DE" u="sng" dirty="0" err="1" smtClean="0"/>
              <a:t>OberteilNr</a:t>
            </a:r>
            <a:r>
              <a:rPr lang="de-DE" dirty="0"/>
              <a:t>, </a:t>
            </a:r>
            <a:r>
              <a:rPr lang="de-DE" u="sng" dirty="0" err="1"/>
              <a:t>UnterteilNr</a:t>
            </a:r>
            <a:r>
              <a:rPr lang="de-DE" dirty="0"/>
              <a:t>, </a:t>
            </a:r>
            <a:r>
              <a:rPr lang="de-DE" dirty="0" smtClean="0"/>
              <a:t>Anzahl)</a:t>
            </a:r>
            <a:endParaRPr lang="de-DE" dirty="0"/>
          </a:p>
          <a:p>
            <a:pPr lvl="1"/>
            <a:r>
              <a:rPr lang="de-DE" i="1" dirty="0"/>
              <a:t>... wieder mit Rollennamen</a:t>
            </a:r>
            <a:endParaRPr lang="de-D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016" y="1369960"/>
            <a:ext cx="2412441" cy="264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270884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 rekursive n:m-Beziehung</a:t>
            </a:r>
            <a:endParaRPr lang="de-DE" dirty="0"/>
          </a:p>
        </p:txBody>
      </p:sp>
      <p:sp>
        <p:nvSpPr>
          <p:cNvPr id="3" name="Inhaltsplatzhalter 2"/>
          <p:cNvSpPr>
            <a:spLocks noGrp="1"/>
          </p:cNvSpPr>
          <p:nvPr>
            <p:ph sz="quarter" idx="1"/>
          </p:nvPr>
        </p:nvSpPr>
        <p:spPr/>
        <p:txBody>
          <a:bodyPr/>
          <a:lstStyle/>
          <a:p>
            <a:endParaRPr lang="de-DE" dirty="0"/>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82" r="482" b="19663"/>
          <a:stretch/>
        </p:blipFill>
        <p:spPr bwMode="auto">
          <a:xfrm>
            <a:off x="799420" y="1247491"/>
            <a:ext cx="3792676" cy="2428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Inhaltsplatzhalter 3"/>
          <p:cNvGraphicFramePr>
            <a:graphicFrameLocks/>
          </p:cNvGraphicFramePr>
          <p:nvPr>
            <p:extLst>
              <p:ext uri="{D42A27DB-BD31-4B8C-83A1-F6EECF244321}">
                <p14:modId xmlns:p14="http://schemas.microsoft.com/office/powerpoint/2010/main" val="274537324"/>
              </p:ext>
            </p:extLst>
          </p:nvPr>
        </p:nvGraphicFramePr>
        <p:xfrm>
          <a:off x="513461" y="4304012"/>
          <a:ext cx="4782024" cy="1992396"/>
        </p:xfrm>
        <a:graphic>
          <a:graphicData uri="http://schemas.openxmlformats.org/drawingml/2006/table">
            <a:tbl>
              <a:tblPr firstRow="1" bandRow="1">
                <a:tableStyleId>{5C22544A-7EE6-4342-B048-85BDC9FD1C3A}</a:tableStyleId>
              </a:tblPr>
              <a:tblGrid>
                <a:gridCol w="1195506"/>
                <a:gridCol w="1195506"/>
                <a:gridCol w="1195506"/>
                <a:gridCol w="1195506"/>
              </a:tblGrid>
              <a:tr h="310398">
                <a:tc>
                  <a:txBody>
                    <a:bodyPr/>
                    <a:lstStyle/>
                    <a:p>
                      <a:r>
                        <a:rPr lang="de-DE" sz="1200" dirty="0" smtClean="0"/>
                        <a:t>Teil</a:t>
                      </a:r>
                      <a:endParaRPr lang="de-DE" sz="1200" dirty="0"/>
                    </a:p>
                  </a:txBody>
                  <a:tcPr/>
                </a:tc>
                <a:tc>
                  <a:txBody>
                    <a:bodyPr/>
                    <a:lstStyle/>
                    <a:p>
                      <a:r>
                        <a:rPr lang="de-DE" sz="1200" u="sng" dirty="0" err="1" smtClean="0"/>
                        <a:t>TeileNr</a:t>
                      </a:r>
                      <a:endParaRPr lang="de-DE" sz="1200" u="sng" dirty="0"/>
                    </a:p>
                  </a:txBody>
                  <a:tcPr/>
                </a:tc>
                <a:tc>
                  <a:txBody>
                    <a:bodyPr/>
                    <a:lstStyle/>
                    <a:p>
                      <a:r>
                        <a:rPr lang="de-DE" sz="1200" dirty="0" smtClean="0"/>
                        <a:t>Bezeichnung</a:t>
                      </a:r>
                      <a:endParaRPr lang="de-DE" sz="1200" dirty="0"/>
                    </a:p>
                  </a:txBody>
                  <a:tcPr/>
                </a:tc>
                <a:tc>
                  <a:txBody>
                    <a:bodyPr/>
                    <a:lstStyle/>
                    <a:p>
                      <a:r>
                        <a:rPr lang="de-DE" sz="1200" dirty="0" smtClean="0"/>
                        <a:t>Bestand</a:t>
                      </a:r>
                      <a:endParaRPr lang="de-DE" sz="1200" dirty="0"/>
                    </a:p>
                  </a:txBody>
                  <a:tcPr/>
                </a:tc>
              </a:tr>
              <a:tr h="230926">
                <a:tc rowSpan="4">
                  <a:txBody>
                    <a:bodyPr/>
                    <a:lstStyle/>
                    <a:p>
                      <a:endParaRPr lang="de-DE" sz="1200" dirty="0"/>
                    </a:p>
                  </a:txBody>
                  <a:tcPr>
                    <a:noFill/>
                  </a:tcPr>
                </a:tc>
                <a:tc>
                  <a:txBody>
                    <a:bodyPr/>
                    <a:lstStyle/>
                    <a:p>
                      <a:r>
                        <a:rPr lang="de-DE" sz="1200" dirty="0" smtClean="0"/>
                        <a:t>A</a:t>
                      </a:r>
                      <a:endParaRPr lang="de-DE" sz="1200" dirty="0"/>
                    </a:p>
                  </a:txBody>
                  <a:tcPr/>
                </a:tc>
                <a:tc>
                  <a:txBody>
                    <a:bodyPr/>
                    <a:lstStyle/>
                    <a:p>
                      <a:r>
                        <a:rPr lang="de-DE" sz="1200" dirty="0" smtClean="0"/>
                        <a:t>Getriebe</a:t>
                      </a:r>
                      <a:endParaRPr lang="de-DE" sz="1200" dirty="0"/>
                    </a:p>
                  </a:txBody>
                  <a:tcPr/>
                </a:tc>
                <a:tc>
                  <a:txBody>
                    <a:bodyPr/>
                    <a:lstStyle/>
                    <a:p>
                      <a:r>
                        <a:rPr lang="de-DE" sz="1200" dirty="0" smtClean="0"/>
                        <a:t>10</a:t>
                      </a:r>
                      <a:endParaRPr lang="de-DE" sz="1200" dirty="0"/>
                    </a:p>
                  </a:txBody>
                  <a:tcPr/>
                </a:tc>
              </a:tr>
              <a:tr h="230926">
                <a:tc vMerge="1">
                  <a:txBody>
                    <a:bodyPr/>
                    <a:lstStyle/>
                    <a:p>
                      <a:endParaRPr lang="de-DE" dirty="0"/>
                    </a:p>
                  </a:txBody>
                  <a:tcPr/>
                </a:tc>
                <a:tc>
                  <a:txBody>
                    <a:bodyPr/>
                    <a:lstStyle/>
                    <a:p>
                      <a:r>
                        <a:rPr lang="de-DE" sz="1200" dirty="0" smtClean="0"/>
                        <a:t>B</a:t>
                      </a:r>
                      <a:endParaRPr lang="de-DE" sz="1200" dirty="0"/>
                    </a:p>
                  </a:txBody>
                  <a:tcPr/>
                </a:tc>
                <a:tc>
                  <a:txBody>
                    <a:bodyPr/>
                    <a:lstStyle/>
                    <a:p>
                      <a:r>
                        <a:rPr lang="de-DE" sz="1200" dirty="0" smtClean="0"/>
                        <a:t>Gehäuse</a:t>
                      </a:r>
                      <a:endParaRPr lang="de-DE" sz="1200" dirty="0"/>
                    </a:p>
                  </a:txBody>
                  <a:tcPr/>
                </a:tc>
                <a:tc>
                  <a:txBody>
                    <a:bodyPr/>
                    <a:lstStyle/>
                    <a:p>
                      <a:r>
                        <a:rPr lang="de-DE" sz="1200" dirty="0" smtClean="0"/>
                        <a:t>5</a:t>
                      </a:r>
                      <a:endParaRPr lang="de-DE" sz="1200" dirty="0"/>
                    </a:p>
                  </a:txBody>
                  <a:tcPr/>
                </a:tc>
              </a:tr>
              <a:tr h="230926">
                <a:tc vMerge="1">
                  <a:txBody>
                    <a:bodyPr/>
                    <a:lstStyle/>
                    <a:p>
                      <a:endParaRPr lang="de-DE" dirty="0"/>
                    </a:p>
                  </a:txBody>
                  <a:tcPr/>
                </a:tc>
                <a:tc>
                  <a:txBody>
                    <a:bodyPr/>
                    <a:lstStyle/>
                    <a:p>
                      <a:r>
                        <a:rPr lang="de-DE" sz="1200" dirty="0" smtClean="0"/>
                        <a:t>C</a:t>
                      </a:r>
                      <a:endParaRPr lang="de-DE" sz="1200" dirty="0"/>
                    </a:p>
                  </a:txBody>
                  <a:tcPr/>
                </a:tc>
                <a:tc>
                  <a:txBody>
                    <a:bodyPr/>
                    <a:lstStyle/>
                    <a:p>
                      <a:r>
                        <a:rPr lang="de-DE" sz="1200" dirty="0" smtClean="0"/>
                        <a:t>Welle</a:t>
                      </a:r>
                      <a:endParaRPr lang="de-DE" sz="1200" dirty="0"/>
                    </a:p>
                  </a:txBody>
                  <a:tcPr/>
                </a:tc>
                <a:tc>
                  <a:txBody>
                    <a:bodyPr/>
                    <a:lstStyle/>
                    <a:p>
                      <a:r>
                        <a:rPr lang="de-DE" sz="1200" dirty="0" smtClean="0"/>
                        <a:t>5</a:t>
                      </a:r>
                      <a:endParaRPr lang="de-DE" sz="1200" dirty="0"/>
                    </a:p>
                  </a:txBody>
                  <a:tcPr/>
                </a:tc>
              </a:tr>
              <a:tr h="230926">
                <a:tc vMerge="1">
                  <a:txBody>
                    <a:bodyPr/>
                    <a:lstStyle/>
                    <a:p>
                      <a:endParaRPr lang="de-DE"/>
                    </a:p>
                  </a:txBody>
                  <a:tcPr/>
                </a:tc>
                <a:tc>
                  <a:txBody>
                    <a:bodyPr/>
                    <a:lstStyle/>
                    <a:p>
                      <a:r>
                        <a:rPr lang="de-DE" sz="1200" dirty="0" smtClean="0"/>
                        <a:t>D</a:t>
                      </a:r>
                      <a:endParaRPr lang="de-DE" sz="1200" dirty="0"/>
                    </a:p>
                  </a:txBody>
                  <a:tcPr/>
                </a:tc>
                <a:tc>
                  <a:txBody>
                    <a:bodyPr/>
                    <a:lstStyle/>
                    <a:p>
                      <a:r>
                        <a:rPr lang="de-DE" sz="1200" dirty="0" smtClean="0"/>
                        <a:t>Schraube</a:t>
                      </a:r>
                      <a:endParaRPr lang="de-DE" sz="1200" dirty="0"/>
                    </a:p>
                  </a:txBody>
                  <a:tcPr/>
                </a:tc>
                <a:tc>
                  <a:txBody>
                    <a:bodyPr/>
                    <a:lstStyle/>
                    <a:p>
                      <a:r>
                        <a:rPr lang="de-DE" sz="1200" dirty="0" smtClean="0"/>
                        <a:t>100</a:t>
                      </a:r>
                      <a:endParaRPr lang="de-DE" sz="1200" dirty="0"/>
                    </a:p>
                  </a:txBody>
                  <a:tcPr/>
                </a:tc>
              </a:tr>
              <a:tr h="310398">
                <a:tc>
                  <a:txBody>
                    <a:bodyPr/>
                    <a:lstStyle/>
                    <a:p>
                      <a:endParaRPr lang="de-DE" sz="1200" dirty="0"/>
                    </a:p>
                  </a:txBody>
                  <a:tcPr>
                    <a:noFill/>
                  </a:tcPr>
                </a:tc>
                <a:tc>
                  <a:txBody>
                    <a:bodyPr/>
                    <a:lstStyle/>
                    <a:p>
                      <a:r>
                        <a:rPr lang="de-DE" sz="1200" dirty="0" smtClean="0"/>
                        <a:t>E</a:t>
                      </a:r>
                      <a:endParaRPr lang="de-DE" sz="1200" dirty="0"/>
                    </a:p>
                  </a:txBody>
                  <a:tcPr/>
                </a:tc>
                <a:tc>
                  <a:txBody>
                    <a:bodyPr/>
                    <a:lstStyle/>
                    <a:p>
                      <a:r>
                        <a:rPr lang="de-DE" sz="1200" dirty="0" smtClean="0"/>
                        <a:t>Schraube</a:t>
                      </a:r>
                      <a:endParaRPr lang="de-DE" sz="1200" dirty="0"/>
                    </a:p>
                  </a:txBody>
                  <a:tcPr/>
                </a:tc>
                <a:tc>
                  <a:txBody>
                    <a:bodyPr/>
                    <a:lstStyle/>
                    <a:p>
                      <a:r>
                        <a:rPr lang="de-DE" sz="1200" dirty="0" smtClean="0"/>
                        <a:t>10</a:t>
                      </a:r>
                      <a:endParaRPr lang="de-DE" sz="1200" dirty="0"/>
                    </a:p>
                  </a:txBody>
                  <a:tcPr/>
                </a:tc>
              </a:tr>
              <a:tr h="230926">
                <a:tc>
                  <a:txBody>
                    <a:bodyPr/>
                    <a:lstStyle/>
                    <a:p>
                      <a:endParaRPr lang="de-DE" sz="1200" dirty="0"/>
                    </a:p>
                  </a:txBody>
                  <a:tcPr>
                    <a:noFill/>
                  </a:tcPr>
                </a:tc>
                <a:tc>
                  <a:txBody>
                    <a:bodyPr/>
                    <a:lstStyle/>
                    <a:p>
                      <a:r>
                        <a:rPr lang="de-DE" sz="1200" dirty="0" smtClean="0"/>
                        <a:t>F</a:t>
                      </a:r>
                      <a:endParaRPr lang="de-DE" sz="1200" dirty="0"/>
                    </a:p>
                  </a:txBody>
                  <a:tcPr/>
                </a:tc>
                <a:tc>
                  <a:txBody>
                    <a:bodyPr/>
                    <a:lstStyle/>
                    <a:p>
                      <a:r>
                        <a:rPr lang="de-DE" sz="1200" dirty="0" smtClean="0"/>
                        <a:t>Kugellager</a:t>
                      </a:r>
                      <a:endParaRPr lang="de-DE" sz="1200" dirty="0"/>
                    </a:p>
                  </a:txBody>
                  <a:tcPr/>
                </a:tc>
                <a:tc>
                  <a:txBody>
                    <a:bodyPr/>
                    <a:lstStyle/>
                    <a:p>
                      <a:r>
                        <a:rPr lang="de-DE" sz="1200" dirty="0" smtClean="0"/>
                        <a:t>30</a:t>
                      </a:r>
                      <a:endParaRPr lang="de-DE" sz="1200" dirty="0"/>
                    </a:p>
                  </a:txBody>
                  <a:tcPr/>
                </a:tc>
              </a:tr>
            </a:tbl>
          </a:graphicData>
        </a:graphic>
      </p:graphicFrame>
      <p:graphicFrame>
        <p:nvGraphicFramePr>
          <p:cNvPr id="6" name="Inhaltsplatzhalter 3"/>
          <p:cNvGraphicFramePr>
            <a:graphicFrameLocks/>
          </p:cNvGraphicFramePr>
          <p:nvPr>
            <p:extLst>
              <p:ext uri="{D42A27DB-BD31-4B8C-83A1-F6EECF244321}">
                <p14:modId xmlns:p14="http://schemas.microsoft.com/office/powerpoint/2010/main" val="789698475"/>
              </p:ext>
            </p:extLst>
          </p:nvPr>
        </p:nvGraphicFramePr>
        <p:xfrm>
          <a:off x="5700080" y="3967478"/>
          <a:ext cx="3283148" cy="2332838"/>
        </p:xfrm>
        <a:graphic>
          <a:graphicData uri="http://schemas.openxmlformats.org/drawingml/2006/table">
            <a:tbl>
              <a:tblPr firstRow="1" bandRow="1">
                <a:tableStyleId>{5C22544A-7EE6-4342-B048-85BDC9FD1C3A}</a:tableStyleId>
              </a:tblPr>
              <a:tblGrid>
                <a:gridCol w="820787"/>
                <a:gridCol w="820787"/>
                <a:gridCol w="820787"/>
                <a:gridCol w="820787"/>
              </a:tblGrid>
              <a:tr h="300079">
                <a:tc>
                  <a:txBody>
                    <a:bodyPr/>
                    <a:lstStyle/>
                    <a:p>
                      <a:r>
                        <a:rPr lang="de-DE" sz="1200" dirty="0" smtClean="0"/>
                        <a:t>Struktur</a:t>
                      </a:r>
                      <a:endParaRPr lang="de-DE" sz="1200" dirty="0"/>
                    </a:p>
                  </a:txBody>
                  <a:tcPr/>
                </a:tc>
                <a:tc>
                  <a:txBody>
                    <a:bodyPr/>
                    <a:lstStyle/>
                    <a:p>
                      <a:r>
                        <a:rPr lang="de-DE" sz="1200" u="sng" dirty="0" err="1" smtClean="0"/>
                        <a:t>ObTNr</a:t>
                      </a:r>
                      <a:endParaRPr lang="de-DE" sz="1200" u="sng" dirty="0"/>
                    </a:p>
                  </a:txBody>
                  <a:tcPr/>
                </a:tc>
                <a:tc>
                  <a:txBody>
                    <a:bodyPr/>
                    <a:lstStyle/>
                    <a:p>
                      <a:r>
                        <a:rPr lang="de-DE" sz="1200" u="sng" dirty="0" err="1" smtClean="0"/>
                        <a:t>UntTNr</a:t>
                      </a:r>
                      <a:endParaRPr lang="de-DE" sz="1200" u="sng" dirty="0"/>
                    </a:p>
                  </a:txBody>
                  <a:tcPr/>
                </a:tc>
                <a:tc>
                  <a:txBody>
                    <a:bodyPr/>
                    <a:lstStyle/>
                    <a:p>
                      <a:r>
                        <a:rPr lang="de-DE" sz="1200" dirty="0" smtClean="0"/>
                        <a:t>Anz</a:t>
                      </a:r>
                      <a:endParaRPr lang="de-DE" sz="1200" dirty="0"/>
                    </a:p>
                  </a:txBody>
                  <a:tcPr/>
                </a:tc>
              </a:tr>
              <a:tr h="288780">
                <a:tc rowSpan="4">
                  <a:txBody>
                    <a:bodyPr/>
                    <a:lstStyle/>
                    <a:p>
                      <a:endParaRPr lang="de-DE" sz="1200" dirty="0"/>
                    </a:p>
                  </a:txBody>
                  <a:tcPr>
                    <a:noFill/>
                  </a:tcPr>
                </a:tc>
                <a:tc>
                  <a:txBody>
                    <a:bodyPr/>
                    <a:lstStyle/>
                    <a:p>
                      <a:r>
                        <a:rPr lang="de-DE" sz="1200" dirty="0" smtClean="0"/>
                        <a:t>A</a:t>
                      </a:r>
                      <a:endParaRPr lang="de-DE" sz="1200" dirty="0"/>
                    </a:p>
                  </a:txBody>
                  <a:tcPr/>
                </a:tc>
                <a:tc>
                  <a:txBody>
                    <a:bodyPr/>
                    <a:lstStyle/>
                    <a:p>
                      <a:r>
                        <a:rPr lang="de-DE" sz="1200" dirty="0" smtClean="0"/>
                        <a:t>B</a:t>
                      </a:r>
                      <a:endParaRPr lang="de-DE" sz="1200" dirty="0"/>
                    </a:p>
                  </a:txBody>
                  <a:tcPr/>
                </a:tc>
                <a:tc>
                  <a:txBody>
                    <a:bodyPr/>
                    <a:lstStyle/>
                    <a:p>
                      <a:r>
                        <a:rPr lang="de-DE" sz="1200" dirty="0" smtClean="0"/>
                        <a:t>1</a:t>
                      </a:r>
                      <a:endParaRPr lang="de-DE" sz="1200" dirty="0"/>
                    </a:p>
                  </a:txBody>
                  <a:tcPr/>
                </a:tc>
              </a:tr>
              <a:tr h="288780">
                <a:tc vMerge="1">
                  <a:txBody>
                    <a:bodyPr/>
                    <a:lstStyle/>
                    <a:p>
                      <a:endParaRPr lang="de-DE" dirty="0"/>
                    </a:p>
                  </a:txBody>
                  <a:tcPr/>
                </a:tc>
                <a:tc>
                  <a:txBody>
                    <a:bodyPr/>
                    <a:lstStyle/>
                    <a:p>
                      <a:r>
                        <a:rPr lang="de-DE" sz="1200" dirty="0" smtClean="0"/>
                        <a:t>A</a:t>
                      </a:r>
                      <a:endParaRPr lang="de-DE" sz="1200" dirty="0"/>
                    </a:p>
                  </a:txBody>
                  <a:tcPr/>
                </a:tc>
                <a:tc>
                  <a:txBody>
                    <a:bodyPr/>
                    <a:lstStyle/>
                    <a:p>
                      <a:r>
                        <a:rPr lang="de-DE" sz="1200" dirty="0" smtClean="0"/>
                        <a:t>C</a:t>
                      </a:r>
                      <a:endParaRPr lang="de-DE" sz="1200" dirty="0"/>
                    </a:p>
                  </a:txBody>
                  <a:tcPr/>
                </a:tc>
                <a:tc>
                  <a:txBody>
                    <a:bodyPr/>
                    <a:lstStyle/>
                    <a:p>
                      <a:r>
                        <a:rPr lang="de-DE" sz="1200" dirty="0" smtClean="0"/>
                        <a:t>4</a:t>
                      </a:r>
                      <a:endParaRPr lang="de-DE" sz="1200" dirty="0"/>
                    </a:p>
                  </a:txBody>
                  <a:tcPr/>
                </a:tc>
              </a:tr>
              <a:tr h="288780">
                <a:tc vMerge="1">
                  <a:txBody>
                    <a:bodyPr/>
                    <a:lstStyle/>
                    <a:p>
                      <a:endParaRPr lang="de-DE" dirty="0"/>
                    </a:p>
                  </a:txBody>
                  <a:tcPr/>
                </a:tc>
                <a:tc>
                  <a:txBody>
                    <a:bodyPr/>
                    <a:lstStyle/>
                    <a:p>
                      <a:r>
                        <a:rPr lang="de-DE" sz="1200" dirty="0" smtClean="0"/>
                        <a:t>A</a:t>
                      </a:r>
                      <a:endParaRPr lang="de-DE" sz="1200" dirty="0"/>
                    </a:p>
                  </a:txBody>
                  <a:tcPr/>
                </a:tc>
                <a:tc>
                  <a:txBody>
                    <a:bodyPr/>
                    <a:lstStyle/>
                    <a:p>
                      <a:r>
                        <a:rPr lang="de-DE" sz="1200" dirty="0" smtClean="0"/>
                        <a:t>E</a:t>
                      </a:r>
                      <a:endParaRPr lang="de-DE" sz="1200" dirty="0"/>
                    </a:p>
                  </a:txBody>
                  <a:tcPr/>
                </a:tc>
                <a:tc>
                  <a:txBody>
                    <a:bodyPr/>
                    <a:lstStyle/>
                    <a:p>
                      <a:r>
                        <a:rPr lang="de-DE" sz="1200" dirty="0" smtClean="0"/>
                        <a:t>7</a:t>
                      </a:r>
                      <a:endParaRPr lang="de-DE" sz="1200" dirty="0"/>
                    </a:p>
                  </a:txBody>
                  <a:tcPr/>
                </a:tc>
              </a:tr>
              <a:tr h="288780">
                <a:tc vMerge="1">
                  <a:txBody>
                    <a:bodyPr/>
                    <a:lstStyle/>
                    <a:p>
                      <a:endParaRPr lang="de-DE"/>
                    </a:p>
                  </a:txBody>
                  <a:tcPr/>
                </a:tc>
                <a:tc>
                  <a:txBody>
                    <a:bodyPr/>
                    <a:lstStyle/>
                    <a:p>
                      <a:r>
                        <a:rPr lang="de-DE" sz="1200" dirty="0" smtClean="0"/>
                        <a:t>B</a:t>
                      </a:r>
                      <a:endParaRPr lang="de-DE" sz="1200" dirty="0"/>
                    </a:p>
                  </a:txBody>
                  <a:tcPr/>
                </a:tc>
                <a:tc>
                  <a:txBody>
                    <a:bodyPr/>
                    <a:lstStyle/>
                    <a:p>
                      <a:r>
                        <a:rPr lang="de-DE" sz="1200" dirty="0" smtClean="0"/>
                        <a:t>D</a:t>
                      </a:r>
                      <a:endParaRPr lang="de-DE" sz="1200" dirty="0"/>
                    </a:p>
                  </a:txBody>
                  <a:tcPr/>
                </a:tc>
                <a:tc>
                  <a:txBody>
                    <a:bodyPr/>
                    <a:lstStyle/>
                    <a:p>
                      <a:r>
                        <a:rPr lang="de-DE" sz="1200" dirty="0" smtClean="0"/>
                        <a:t>3</a:t>
                      </a:r>
                      <a:endParaRPr lang="de-DE" sz="1200" dirty="0"/>
                    </a:p>
                  </a:txBody>
                  <a:tcPr/>
                </a:tc>
              </a:tr>
              <a:tr h="300079">
                <a:tc>
                  <a:txBody>
                    <a:bodyPr/>
                    <a:lstStyle/>
                    <a:p>
                      <a:endParaRPr lang="de-DE" sz="1200" dirty="0"/>
                    </a:p>
                  </a:txBody>
                  <a:tcPr>
                    <a:noFill/>
                  </a:tcPr>
                </a:tc>
                <a:tc>
                  <a:txBody>
                    <a:bodyPr/>
                    <a:lstStyle/>
                    <a:p>
                      <a:r>
                        <a:rPr lang="de-DE" sz="1200" dirty="0" smtClean="0"/>
                        <a:t>B</a:t>
                      </a:r>
                      <a:endParaRPr lang="de-DE" sz="1200" dirty="0"/>
                    </a:p>
                  </a:txBody>
                  <a:tcPr/>
                </a:tc>
                <a:tc>
                  <a:txBody>
                    <a:bodyPr/>
                    <a:lstStyle/>
                    <a:p>
                      <a:r>
                        <a:rPr lang="de-DE" sz="1200" dirty="0" smtClean="0"/>
                        <a:t>E</a:t>
                      </a:r>
                      <a:endParaRPr lang="de-DE" sz="1200" dirty="0"/>
                    </a:p>
                  </a:txBody>
                  <a:tcPr/>
                </a:tc>
                <a:tc>
                  <a:txBody>
                    <a:bodyPr/>
                    <a:lstStyle/>
                    <a:p>
                      <a:r>
                        <a:rPr lang="de-DE" sz="1200" dirty="0" smtClean="0"/>
                        <a:t>1</a:t>
                      </a:r>
                      <a:endParaRPr lang="de-DE" sz="1200" dirty="0"/>
                    </a:p>
                  </a:txBody>
                  <a:tcPr/>
                </a:tc>
              </a:tr>
              <a:tr h="288780">
                <a:tc>
                  <a:txBody>
                    <a:bodyPr/>
                    <a:lstStyle/>
                    <a:p>
                      <a:endParaRPr lang="de-DE" sz="1200" dirty="0"/>
                    </a:p>
                  </a:txBody>
                  <a:tcPr>
                    <a:noFill/>
                  </a:tcPr>
                </a:tc>
                <a:tc>
                  <a:txBody>
                    <a:bodyPr/>
                    <a:lstStyle/>
                    <a:p>
                      <a:r>
                        <a:rPr lang="de-DE" sz="1200" dirty="0" smtClean="0"/>
                        <a:t>C</a:t>
                      </a:r>
                      <a:endParaRPr lang="de-DE" sz="1200" dirty="0"/>
                    </a:p>
                  </a:txBody>
                  <a:tcPr/>
                </a:tc>
                <a:tc>
                  <a:txBody>
                    <a:bodyPr/>
                    <a:lstStyle/>
                    <a:p>
                      <a:r>
                        <a:rPr lang="de-DE" sz="1200" dirty="0" smtClean="0"/>
                        <a:t>E</a:t>
                      </a:r>
                      <a:endParaRPr lang="de-DE" sz="1200" dirty="0"/>
                    </a:p>
                  </a:txBody>
                  <a:tcPr/>
                </a:tc>
                <a:tc>
                  <a:txBody>
                    <a:bodyPr/>
                    <a:lstStyle/>
                    <a:p>
                      <a:r>
                        <a:rPr lang="de-DE" sz="1200" dirty="0" smtClean="0"/>
                        <a:t>5</a:t>
                      </a:r>
                      <a:endParaRPr lang="de-DE" sz="1200" dirty="0"/>
                    </a:p>
                  </a:txBody>
                  <a:tcPr/>
                </a:tc>
              </a:tr>
              <a:tr h="288780">
                <a:tc>
                  <a:txBody>
                    <a:bodyPr/>
                    <a:lstStyle/>
                    <a:p>
                      <a:endParaRPr lang="de-DE" sz="1200" dirty="0"/>
                    </a:p>
                  </a:txBody>
                  <a:tcPr>
                    <a:noFill/>
                  </a:tcPr>
                </a:tc>
                <a:tc>
                  <a:txBody>
                    <a:bodyPr/>
                    <a:lstStyle/>
                    <a:p>
                      <a:r>
                        <a:rPr lang="de-DE" sz="1200" dirty="0" smtClean="0"/>
                        <a:t>C</a:t>
                      </a:r>
                      <a:endParaRPr lang="de-DE" sz="1200" dirty="0"/>
                    </a:p>
                  </a:txBody>
                  <a:tcPr/>
                </a:tc>
                <a:tc>
                  <a:txBody>
                    <a:bodyPr/>
                    <a:lstStyle/>
                    <a:p>
                      <a:r>
                        <a:rPr lang="de-DE" sz="1200" dirty="0" smtClean="0"/>
                        <a:t>F</a:t>
                      </a:r>
                      <a:endParaRPr lang="de-DE" sz="1200" dirty="0"/>
                    </a:p>
                  </a:txBody>
                  <a:tcPr/>
                </a:tc>
                <a:tc>
                  <a:txBody>
                    <a:bodyPr/>
                    <a:lstStyle/>
                    <a:p>
                      <a:r>
                        <a:rPr lang="de-DE" sz="1200" dirty="0" smtClean="0"/>
                        <a:t>2</a:t>
                      </a:r>
                      <a:endParaRPr lang="de-DE" sz="1200" dirty="0"/>
                    </a:p>
                  </a:txBody>
                  <a:tcPr/>
                </a:tc>
              </a:tr>
            </a:tbl>
          </a:graphicData>
        </a:graphic>
      </p:graphicFrame>
    </p:spTree>
    <p:extLst>
      <p:ext uri="{BB962C8B-B14F-4D97-AF65-F5344CB8AC3E}">
        <p14:creationId xmlns:p14="http://schemas.microsoft.com/office/powerpoint/2010/main" val="283339439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Mehrwertige </a:t>
            </a:r>
            <a:r>
              <a:rPr lang="de-DE" dirty="0" smtClean="0"/>
              <a:t>Attribute</a:t>
            </a:r>
            <a:endParaRPr lang="de-DE" dirty="0"/>
          </a:p>
        </p:txBody>
      </p:sp>
      <p:sp>
        <p:nvSpPr>
          <p:cNvPr id="3" name="Inhaltsplatzhalter 2"/>
          <p:cNvSpPr>
            <a:spLocks noGrp="1"/>
          </p:cNvSpPr>
          <p:nvPr>
            <p:ph sz="quarter" idx="1"/>
          </p:nvPr>
        </p:nvSpPr>
        <p:spPr/>
        <p:txBody>
          <a:bodyPr>
            <a:normAutofit lnSpcReduction="10000"/>
          </a:bodyPr>
          <a:lstStyle/>
          <a:p>
            <a:r>
              <a:rPr lang="de-DE" dirty="0" smtClean="0"/>
              <a:t>Mehrwertige </a:t>
            </a:r>
            <a:r>
              <a:rPr lang="de-DE" dirty="0"/>
              <a:t>Attribut führen zu </a:t>
            </a:r>
            <a:r>
              <a:rPr lang="de-DE" dirty="0" smtClean="0"/>
              <a:t>einer zusätzlichen Relation</a:t>
            </a:r>
          </a:p>
          <a:p>
            <a:pPr lvl="1"/>
            <a:r>
              <a:rPr lang="de-DE" dirty="0" smtClean="0"/>
              <a:t>Schlüssel </a:t>
            </a:r>
            <a:r>
              <a:rPr lang="de-DE" dirty="0"/>
              <a:t>der ursprünglichen Relation bildet </a:t>
            </a:r>
            <a:r>
              <a:rPr lang="de-DE" dirty="0" smtClean="0"/>
              <a:t>zusammen mit </a:t>
            </a:r>
            <a:r>
              <a:rPr lang="de-DE" dirty="0"/>
              <a:t>dem mehrwertigen Attribut den Schlüssel für </a:t>
            </a:r>
            <a:r>
              <a:rPr lang="de-DE" dirty="0" smtClean="0"/>
              <a:t>die zusätzliche Relation</a:t>
            </a:r>
          </a:p>
          <a:p>
            <a:pPr lvl="1"/>
            <a:endParaRPr lang="de-DE" dirty="0"/>
          </a:p>
          <a:p>
            <a:pPr lvl="1"/>
            <a:endParaRPr lang="de-DE" dirty="0" smtClean="0"/>
          </a:p>
          <a:p>
            <a:pPr lvl="1"/>
            <a:endParaRPr lang="de-DE" dirty="0"/>
          </a:p>
          <a:p>
            <a:pPr lvl="1"/>
            <a:endParaRPr lang="de-DE" dirty="0" smtClean="0"/>
          </a:p>
          <a:p>
            <a:pPr lvl="1"/>
            <a:endParaRPr lang="de-DE" dirty="0" smtClean="0"/>
          </a:p>
          <a:p>
            <a:r>
              <a:rPr lang="de-DE" b="1" dirty="0" smtClean="0"/>
              <a:t>Relationen-Modell:</a:t>
            </a:r>
          </a:p>
          <a:p>
            <a:pPr lvl="1"/>
            <a:r>
              <a:rPr lang="de-DE" dirty="0" smtClean="0"/>
              <a:t>Angestellter(</a:t>
            </a:r>
            <a:r>
              <a:rPr lang="de-DE" u="sng" dirty="0" smtClean="0"/>
              <a:t>Ang</a:t>
            </a:r>
            <a:r>
              <a:rPr lang="de-DE" u="sng" dirty="0"/>
              <a:t>.-Nr., </a:t>
            </a:r>
            <a:r>
              <a:rPr lang="de-DE" dirty="0"/>
              <a:t>Name) </a:t>
            </a:r>
            <a:endParaRPr lang="de-DE" dirty="0" smtClean="0"/>
          </a:p>
          <a:p>
            <a:pPr lvl="1"/>
            <a:r>
              <a:rPr lang="de-DE" dirty="0" smtClean="0"/>
              <a:t>Qualifikation </a:t>
            </a:r>
            <a:r>
              <a:rPr lang="de-DE" dirty="0"/>
              <a:t>(</a:t>
            </a:r>
            <a:r>
              <a:rPr lang="de-DE" u="sng" dirty="0"/>
              <a:t>Ang.-Nr.</a:t>
            </a:r>
            <a:r>
              <a:rPr lang="de-DE" dirty="0"/>
              <a:t>, </a:t>
            </a:r>
            <a:r>
              <a:rPr lang="de-DE" u="sng" dirty="0"/>
              <a:t>Qualifikation</a:t>
            </a:r>
            <a:r>
              <a:rPr lang="de-DE" dirty="0" smtClean="0"/>
              <a:t>)</a:t>
            </a:r>
            <a:endParaRPr lang="de-D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601" y="3203280"/>
            <a:ext cx="3810000"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081977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Isa-Beziehungen</a:t>
            </a:r>
            <a:endParaRPr lang="de-DE" dirty="0"/>
          </a:p>
        </p:txBody>
      </p:sp>
      <p:sp>
        <p:nvSpPr>
          <p:cNvPr id="3" name="Inhaltsplatzhalter 2"/>
          <p:cNvSpPr>
            <a:spLocks noGrp="1"/>
          </p:cNvSpPr>
          <p:nvPr>
            <p:ph sz="quarter" idx="1"/>
          </p:nvPr>
        </p:nvSpPr>
        <p:spPr/>
        <p:txBody>
          <a:bodyPr/>
          <a:lstStyle/>
          <a:p>
            <a:r>
              <a:rPr lang="de-DE" b="1" dirty="0" smtClean="0"/>
              <a:t>Vererbung wird im Relationen-Modell nicht explizit unterstützt!</a:t>
            </a:r>
          </a:p>
          <a:p>
            <a:endParaRPr lang="de-DE" dirty="0" smtClean="0"/>
          </a:p>
          <a:p>
            <a:endParaRPr lang="de-D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569" y="2149927"/>
            <a:ext cx="6290861" cy="3756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845412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Isa-Beziehungen: Lösung 1</a:t>
            </a:r>
            <a:endParaRPr lang="de-DE" dirty="0"/>
          </a:p>
        </p:txBody>
      </p:sp>
      <p:sp>
        <p:nvSpPr>
          <p:cNvPr id="3" name="Inhaltsplatzhalter 2"/>
          <p:cNvSpPr>
            <a:spLocks noGrp="1"/>
          </p:cNvSpPr>
          <p:nvPr>
            <p:ph sz="quarter" idx="1"/>
          </p:nvPr>
        </p:nvSpPr>
        <p:spPr>
          <a:xfrm>
            <a:off x="457200" y="1219200"/>
            <a:ext cx="8229600" cy="5230586"/>
          </a:xfrm>
        </p:spPr>
        <p:txBody>
          <a:bodyPr>
            <a:normAutofit fontScale="77500" lnSpcReduction="20000"/>
          </a:bodyPr>
          <a:lstStyle/>
          <a:p>
            <a:r>
              <a:rPr lang="de-DE" b="1" dirty="0" smtClean="0"/>
              <a:t>Hausklassenmodell</a:t>
            </a:r>
          </a:p>
          <a:p>
            <a:r>
              <a:rPr lang="de-DE" dirty="0" smtClean="0"/>
              <a:t>Jede Instanz ist genau einmal und vollständig in ihrer Hauptklasse gespeichert</a:t>
            </a:r>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endParaRPr lang="de-DE" dirty="0" smtClean="0"/>
          </a:p>
          <a:p>
            <a:endParaRPr lang="de-DE" dirty="0" smtClean="0"/>
          </a:p>
          <a:p>
            <a:endParaRPr lang="de-DE" dirty="0"/>
          </a:p>
          <a:p>
            <a:r>
              <a:rPr lang="de-DE" dirty="0" smtClean="0"/>
              <a:t>Niedrige Speicherungskosten und keine Inkonsistenzen bei Änderungen</a:t>
            </a:r>
          </a:p>
          <a:p>
            <a:r>
              <a:rPr lang="de-DE" dirty="0" err="1" smtClean="0"/>
              <a:t>Retrieval</a:t>
            </a:r>
            <a:r>
              <a:rPr lang="de-DE" dirty="0" smtClean="0"/>
              <a:t> kann rekursives Suchen in Unterklassen erfordern</a:t>
            </a:r>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13" y="1922011"/>
            <a:ext cx="4699907" cy="3464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6" y="2321378"/>
            <a:ext cx="3369864" cy="2012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909074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Isa-Beziehungen: Lösung 2</a:t>
            </a:r>
            <a:endParaRPr lang="de-DE" dirty="0"/>
          </a:p>
        </p:txBody>
      </p:sp>
      <p:sp>
        <p:nvSpPr>
          <p:cNvPr id="3" name="Inhaltsplatzhalter 2"/>
          <p:cNvSpPr>
            <a:spLocks noGrp="1"/>
          </p:cNvSpPr>
          <p:nvPr>
            <p:ph sz="quarter" idx="1"/>
          </p:nvPr>
        </p:nvSpPr>
        <p:spPr>
          <a:xfrm>
            <a:off x="457200" y="1219199"/>
            <a:ext cx="8229600" cy="5442857"/>
          </a:xfrm>
        </p:spPr>
        <p:txBody>
          <a:bodyPr>
            <a:normAutofit fontScale="77500" lnSpcReduction="20000"/>
          </a:bodyPr>
          <a:lstStyle/>
          <a:p>
            <a:r>
              <a:rPr lang="de-DE" b="1" dirty="0" smtClean="0"/>
              <a:t>Partitionierungs-Modell</a:t>
            </a:r>
          </a:p>
          <a:p>
            <a:r>
              <a:rPr lang="de-DE" dirty="0" smtClean="0"/>
              <a:t>Jede Instanz wird entsprechend der Klassenattribute in der </a:t>
            </a:r>
            <a:r>
              <a:rPr lang="de-DE" dirty="0" err="1" smtClean="0"/>
              <a:t>isa</a:t>
            </a:r>
            <a:r>
              <a:rPr lang="de-DE" dirty="0" smtClean="0"/>
              <a:t> Hierarchie zerlegt und in Teilen in den zugehörigen Klassen gespeichert.</a:t>
            </a:r>
          </a:p>
          <a:p>
            <a:r>
              <a:rPr lang="de-DE" dirty="0" smtClean="0"/>
              <a:t>Es wird nur die ID (Primärschlüssel) dupliziert.</a:t>
            </a:r>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endParaRPr lang="de-DE" dirty="0" smtClean="0"/>
          </a:p>
          <a:p>
            <a:r>
              <a:rPr lang="de-DE" dirty="0" smtClean="0"/>
              <a:t>Geringfügig erhöhte Speicherungskosten, aber hohe </a:t>
            </a:r>
            <a:r>
              <a:rPr lang="de-DE" dirty="0" err="1" smtClean="0"/>
              <a:t>Aufsuch</a:t>
            </a:r>
            <a:r>
              <a:rPr lang="de-DE" dirty="0" smtClean="0"/>
              <a:t>- und Aktualisierungskosten.</a:t>
            </a:r>
          </a:p>
          <a:p>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516576"/>
            <a:ext cx="5114925" cy="3083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6" y="3112373"/>
            <a:ext cx="3369864" cy="2012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590362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Isa-Beziehungen: Lösung 3</a:t>
            </a:r>
            <a:endParaRPr lang="de-DE" dirty="0"/>
          </a:p>
        </p:txBody>
      </p:sp>
      <p:sp>
        <p:nvSpPr>
          <p:cNvPr id="3" name="Inhaltsplatzhalter 2"/>
          <p:cNvSpPr>
            <a:spLocks noGrp="1"/>
          </p:cNvSpPr>
          <p:nvPr>
            <p:ph sz="quarter" idx="1"/>
          </p:nvPr>
        </p:nvSpPr>
        <p:spPr>
          <a:xfrm>
            <a:off x="457200" y="1219199"/>
            <a:ext cx="8229600" cy="5442857"/>
          </a:xfrm>
        </p:spPr>
        <p:txBody>
          <a:bodyPr>
            <a:noAutofit/>
          </a:bodyPr>
          <a:lstStyle/>
          <a:p>
            <a:r>
              <a:rPr lang="de-DE" sz="1800" b="1" dirty="0" smtClean="0"/>
              <a:t>Volle Redundanz</a:t>
            </a:r>
          </a:p>
          <a:p>
            <a:r>
              <a:rPr lang="de-DE" sz="1800" dirty="0" smtClean="0"/>
              <a:t>Eine Instanz wird wiederholt in jeder Klasse, zu der sie gehört, gespeichert.</a:t>
            </a:r>
          </a:p>
          <a:p>
            <a:r>
              <a:rPr lang="de-DE" sz="1800" dirty="0" smtClean="0"/>
              <a:t>Sie besitzt dabei die Werte der Attribute, die sie geerbt hat, zusammen mit den Werten der Attribute der Klasse</a:t>
            </a:r>
          </a:p>
          <a:p>
            <a:endParaRPr lang="de-DE" sz="1800" dirty="0" smtClean="0"/>
          </a:p>
          <a:p>
            <a:endParaRPr lang="de-DE" sz="1800" dirty="0"/>
          </a:p>
          <a:p>
            <a:endParaRPr lang="de-DE" sz="1800" dirty="0" smtClean="0"/>
          </a:p>
          <a:p>
            <a:endParaRPr lang="de-DE" sz="1800" dirty="0"/>
          </a:p>
          <a:p>
            <a:endParaRPr lang="de-DE" sz="1800" dirty="0" smtClean="0"/>
          </a:p>
          <a:p>
            <a:endParaRPr lang="de-DE" sz="1800" dirty="0"/>
          </a:p>
          <a:p>
            <a:endParaRPr lang="de-DE" sz="1800" dirty="0" smtClean="0"/>
          </a:p>
          <a:p>
            <a:endParaRPr lang="de-DE" sz="1800" dirty="0" smtClean="0"/>
          </a:p>
          <a:p>
            <a:endParaRPr lang="de-DE" sz="1800" dirty="0"/>
          </a:p>
          <a:p>
            <a:r>
              <a:rPr lang="de-DE" sz="1800" dirty="0" smtClean="0"/>
              <a:t>Sehr hoher Speicherbedarf und mögliches Auftreten von Inkonsistenzen</a:t>
            </a:r>
          </a:p>
          <a:p>
            <a:r>
              <a:rPr lang="de-DE" sz="1800" dirty="0" smtClean="0"/>
              <a:t>Einfaches </a:t>
            </a:r>
            <a:r>
              <a:rPr lang="de-DE" sz="1800" dirty="0" err="1" smtClean="0"/>
              <a:t>Retrieval</a:t>
            </a:r>
            <a:endParaRPr lang="de-DE" sz="1800" dirty="0"/>
          </a:p>
          <a:p>
            <a:endParaRPr lang="de-DE" sz="1800" dirty="0" smtClean="0"/>
          </a:p>
          <a:p>
            <a:endParaRPr lang="de-DE" sz="1800" dirty="0"/>
          </a:p>
          <a:p>
            <a:endParaRPr lang="de-DE" sz="1800" dirty="0" smtClean="0"/>
          </a:p>
          <a:p>
            <a:endParaRPr lang="de-DE" sz="1800" dirty="0"/>
          </a:p>
          <a:p>
            <a:endParaRPr lang="de-DE" sz="1800" dirty="0" smtClean="0"/>
          </a:p>
          <a:p>
            <a:endParaRPr lang="de-DE" sz="1800" dirty="0"/>
          </a:p>
          <a:p>
            <a:endParaRPr lang="de-DE"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3853" y="2588991"/>
            <a:ext cx="4260397" cy="3108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225" y="3159686"/>
            <a:ext cx="2615320" cy="1561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246147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Isa-Beziehungen: Lösung 4</a:t>
            </a:r>
            <a:endParaRPr lang="de-DE" dirty="0"/>
          </a:p>
        </p:txBody>
      </p:sp>
      <p:sp>
        <p:nvSpPr>
          <p:cNvPr id="3" name="Inhaltsplatzhalter 2"/>
          <p:cNvSpPr>
            <a:spLocks noGrp="1"/>
          </p:cNvSpPr>
          <p:nvPr>
            <p:ph sz="quarter" idx="1"/>
          </p:nvPr>
        </p:nvSpPr>
        <p:spPr>
          <a:xfrm>
            <a:off x="457200" y="1219199"/>
            <a:ext cx="8229600" cy="5442857"/>
          </a:xfrm>
        </p:spPr>
        <p:txBody>
          <a:bodyPr>
            <a:normAutofit fontScale="70000" lnSpcReduction="20000"/>
          </a:bodyPr>
          <a:lstStyle/>
          <a:p>
            <a:r>
              <a:rPr lang="de-DE" b="1" dirty="0" smtClean="0"/>
              <a:t>Hierarchierelation</a:t>
            </a:r>
          </a:p>
          <a:p>
            <a:r>
              <a:rPr lang="de-DE" dirty="0" smtClean="0"/>
              <a:t>Generalisierungshierarchie wird in einer einzigen Relation gespeichert.</a:t>
            </a:r>
          </a:p>
          <a:p>
            <a:r>
              <a:rPr lang="de-DE" dirty="0" smtClean="0"/>
              <a:t>Eigenes Attribut zur Identifikation</a:t>
            </a:r>
          </a:p>
          <a:p>
            <a:pPr lvl="1"/>
            <a:r>
              <a:rPr lang="de-DE" dirty="0" smtClean="0"/>
              <a:t>Kennzeichnung der Klassenzugehörigkeit</a:t>
            </a:r>
          </a:p>
          <a:p>
            <a:r>
              <a:rPr lang="de-DE" dirty="0" smtClean="0"/>
              <a:t>Nullwerte für Attribute, die in der entsprechenden Klasse nicht definiert oder geerbt sind</a:t>
            </a:r>
          </a:p>
          <a:p>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a:p>
            <a:r>
              <a:rPr lang="de-DE" dirty="0" smtClean="0"/>
              <a:t>Erhöhte Speicherkosten</a:t>
            </a:r>
          </a:p>
          <a:p>
            <a:r>
              <a:rPr lang="de-DE" dirty="0" smtClean="0"/>
              <a:t>Vermeidung von Redundanz</a:t>
            </a:r>
          </a:p>
          <a:p>
            <a:r>
              <a:rPr lang="de-DE" dirty="0" smtClean="0"/>
              <a:t>Leichtes </a:t>
            </a:r>
            <a:r>
              <a:rPr lang="de-DE" dirty="0" err="1" smtClean="0"/>
              <a:t>Retrieval</a:t>
            </a:r>
            <a:endParaRPr lang="de-DE" dirty="0"/>
          </a:p>
          <a:p>
            <a:endParaRPr lang="de-DE" dirty="0" smtClean="0"/>
          </a:p>
          <a:p>
            <a:endParaRPr lang="de-DE" dirty="0"/>
          </a:p>
          <a:p>
            <a:endParaRPr lang="de-DE" dirty="0" smtClean="0"/>
          </a:p>
          <a:p>
            <a:endParaRPr lang="de-DE" dirty="0"/>
          </a:p>
          <a:p>
            <a:endParaRPr lang="de-DE" dirty="0" smtClean="0"/>
          </a:p>
          <a:p>
            <a:endParaRPr lang="de-DE" dirty="0"/>
          </a:p>
          <a:p>
            <a:endParaRPr lang="de-D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333" y="2879274"/>
            <a:ext cx="6082396" cy="2489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3337" y="5104601"/>
            <a:ext cx="2632974" cy="1572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64915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 </a:t>
            </a:r>
            <a:r>
              <a:rPr lang="de-DE" dirty="0"/>
              <a:t>Die Kurs-Datenbank</a:t>
            </a:r>
          </a:p>
        </p:txBody>
      </p:sp>
      <p:sp>
        <p:nvSpPr>
          <p:cNvPr id="3" name="Inhaltsplatzhalter 2"/>
          <p:cNvSpPr>
            <a:spLocks noGrp="1"/>
          </p:cNvSpPr>
          <p:nvPr>
            <p:ph sz="quarter" idx="1"/>
          </p:nvPr>
        </p:nvSpPr>
        <p:spPr/>
        <p:txBody>
          <a:bodyPr>
            <a:normAutofit fontScale="85000" lnSpcReduction="20000"/>
          </a:bodyPr>
          <a:lstStyle/>
          <a:p>
            <a:r>
              <a:rPr lang="de-DE" dirty="0" smtClean="0"/>
              <a:t>In einer Datenbank sollen Kurse eines Vereines gespeichert werden.</a:t>
            </a:r>
          </a:p>
          <a:p>
            <a:r>
              <a:rPr lang="de-DE" dirty="0" smtClean="0"/>
              <a:t>Eine </a:t>
            </a:r>
            <a:r>
              <a:rPr lang="de-DE" dirty="0"/>
              <a:t>Datenbank enthalte:</a:t>
            </a:r>
          </a:p>
          <a:p>
            <a:pPr lvl="1"/>
            <a:r>
              <a:rPr lang="de-DE" dirty="0" smtClean="0"/>
              <a:t>Für </a:t>
            </a:r>
            <a:r>
              <a:rPr lang="de-DE" dirty="0"/>
              <a:t>jeden Kurs: Kursnummer, Kurstitel, Voraussetzungen (= </a:t>
            </a:r>
            <a:r>
              <a:rPr lang="de-DE" dirty="0" smtClean="0"/>
              <a:t>andere Kurse</a:t>
            </a:r>
            <a:r>
              <a:rPr lang="de-DE" dirty="0"/>
              <a:t>), Angebote für diesen Kurs.</a:t>
            </a:r>
          </a:p>
          <a:p>
            <a:pPr lvl="1"/>
            <a:r>
              <a:rPr lang="de-DE" dirty="0" smtClean="0"/>
              <a:t>Für </a:t>
            </a:r>
            <a:r>
              <a:rPr lang="de-DE" dirty="0"/>
              <a:t>jede Voraussetzung: Die Kursnummer, des </a:t>
            </a:r>
            <a:r>
              <a:rPr lang="de-DE" dirty="0" smtClean="0"/>
              <a:t>vorausgesetzten Kurses</a:t>
            </a:r>
            <a:r>
              <a:rPr lang="de-DE" dirty="0"/>
              <a:t>.</a:t>
            </a:r>
          </a:p>
          <a:p>
            <a:pPr lvl="1"/>
            <a:r>
              <a:rPr lang="de-DE" dirty="0" smtClean="0"/>
              <a:t>Für </a:t>
            </a:r>
            <a:r>
              <a:rPr lang="de-DE" dirty="0"/>
              <a:t>jedes Kursangebot: </a:t>
            </a:r>
            <a:r>
              <a:rPr lang="de-DE" dirty="0" smtClean="0"/>
              <a:t>Angebotsnummer, </a:t>
            </a:r>
            <a:r>
              <a:rPr lang="de-DE" dirty="0"/>
              <a:t>Datum, </a:t>
            </a:r>
            <a:r>
              <a:rPr lang="de-DE" dirty="0" smtClean="0"/>
              <a:t>Ort, Informationen </a:t>
            </a:r>
            <a:r>
              <a:rPr lang="de-DE" dirty="0"/>
              <a:t>über den Kursleiter bzw. die Kursleiter (falls </a:t>
            </a:r>
            <a:r>
              <a:rPr lang="de-DE" dirty="0" smtClean="0"/>
              <a:t>mehrere gemeinsam </a:t>
            </a:r>
            <a:r>
              <a:rPr lang="de-DE" dirty="0"/>
              <a:t>für einen Kurs zuständig sein) sowie Informationen </a:t>
            </a:r>
            <a:r>
              <a:rPr lang="de-DE" dirty="0" smtClean="0"/>
              <a:t>über die </a:t>
            </a:r>
            <a:r>
              <a:rPr lang="de-DE" dirty="0"/>
              <a:t>registrierten Teilnehmer</a:t>
            </a:r>
            <a:r>
              <a:rPr lang="de-DE" dirty="0" smtClean="0"/>
              <a:t>.</a:t>
            </a:r>
          </a:p>
          <a:p>
            <a:pPr lvl="2"/>
            <a:r>
              <a:rPr lang="de-DE" sz="1600" dirty="0" smtClean="0"/>
              <a:t>Angebotsnummer </a:t>
            </a:r>
            <a:r>
              <a:rPr lang="de-DE" sz="1600" dirty="0"/>
              <a:t>ist eine fortlaufende Nummer zur einfacheren Unterscheidung verschiedener Angebote für denselben Kurs. Sie ist jeweils nur innerhalb der Angebote eines Kurses (</a:t>
            </a:r>
            <a:r>
              <a:rPr lang="de-DE" sz="1600" dirty="0" err="1"/>
              <a:t>z.B</a:t>
            </a:r>
            <a:r>
              <a:rPr lang="de-DE" sz="1600" dirty="0" err="1" smtClean="0"/>
              <a:t>.„Häkelkurs</a:t>
            </a:r>
            <a:r>
              <a:rPr lang="de-DE" sz="1600" dirty="0" smtClean="0"/>
              <a:t>“) </a:t>
            </a:r>
            <a:r>
              <a:rPr lang="de-DE" sz="1600" dirty="0"/>
              <a:t>eindeutig</a:t>
            </a:r>
          </a:p>
          <a:p>
            <a:pPr lvl="1"/>
            <a:r>
              <a:rPr lang="de-DE" dirty="0" smtClean="0"/>
              <a:t>Für </a:t>
            </a:r>
            <a:r>
              <a:rPr lang="de-DE" dirty="0"/>
              <a:t>jeden Kursleiter eines Kurses: Personalnummer, Name </a:t>
            </a:r>
            <a:r>
              <a:rPr lang="de-DE" dirty="0" smtClean="0"/>
              <a:t>und Gehalt</a:t>
            </a:r>
            <a:r>
              <a:rPr lang="de-DE" dirty="0"/>
              <a:t>; wobei ein Kursleiter kann mehrere Kurse leiten kann.</a:t>
            </a:r>
          </a:p>
          <a:p>
            <a:pPr lvl="1"/>
            <a:r>
              <a:rPr lang="de-DE" dirty="0" smtClean="0"/>
              <a:t>Für </a:t>
            </a:r>
            <a:r>
              <a:rPr lang="de-DE" dirty="0"/>
              <a:t>jeden Teilnehmer an einem bestimmten Kursangebot: </a:t>
            </a:r>
            <a:r>
              <a:rPr lang="de-DE" dirty="0" smtClean="0"/>
              <a:t>Die Teilnehmernummer</a:t>
            </a:r>
            <a:r>
              <a:rPr lang="de-DE" dirty="0"/>
              <a:t>, Name und Wohnort; wobei ein </a:t>
            </a:r>
            <a:r>
              <a:rPr lang="de-DE" dirty="0" smtClean="0"/>
              <a:t>Teilnehmer mehrere </a:t>
            </a:r>
            <a:r>
              <a:rPr lang="de-DE" dirty="0"/>
              <a:t>Kursangebote gebucht haben kann.</a:t>
            </a:r>
          </a:p>
        </p:txBody>
      </p:sp>
    </p:spTree>
    <p:extLst>
      <p:ext uri="{BB962C8B-B14F-4D97-AF65-F5344CB8AC3E}">
        <p14:creationId xmlns:p14="http://schemas.microsoft.com/office/powerpoint/2010/main" val="18142003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keanos">
  <a:themeElements>
    <a:clrScheme name="Okeanos">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keanos">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keanos">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0</TotalTime>
  <Words>5961</Words>
  <Application>Microsoft Office PowerPoint</Application>
  <PresentationFormat>Bildschirmpräsentation (4:3)</PresentationFormat>
  <Paragraphs>1294</Paragraphs>
  <Slides>115</Slides>
  <Notes>3</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115</vt:i4>
      </vt:variant>
    </vt:vector>
  </HeadingPairs>
  <TitlesOfParts>
    <vt:vector size="123" baseType="lpstr">
      <vt:lpstr>Bookman Old Style</vt:lpstr>
      <vt:lpstr>Calibri</vt:lpstr>
      <vt:lpstr>Gill Sans MT</vt:lpstr>
      <vt:lpstr>Symbol</vt:lpstr>
      <vt:lpstr>Verdana</vt:lpstr>
      <vt:lpstr>Wingdings</vt:lpstr>
      <vt:lpstr>Wingdings 3</vt:lpstr>
      <vt:lpstr>Okeanos</vt:lpstr>
      <vt:lpstr>PowerPoint-Präsentation</vt:lpstr>
      <vt:lpstr>Wozu Datenbanken? Warum nicht einfach Dateien?</vt:lpstr>
      <vt:lpstr>PowerPoint-Präsentation</vt:lpstr>
      <vt:lpstr>Begriffe</vt:lpstr>
      <vt:lpstr>Information und Daten</vt:lpstr>
      <vt:lpstr>PowerPoint-Präsentation</vt:lpstr>
      <vt:lpstr>PowerPoint-Präsentation</vt:lpstr>
      <vt:lpstr>Benutzergruppen von Datenbanken/systemen</vt:lpstr>
      <vt:lpstr>PowerPoint-Präsentation</vt:lpstr>
      <vt:lpstr>PowerPoint-Präsentation</vt:lpstr>
      <vt:lpstr>Anforderung an ein DB-System</vt:lpstr>
      <vt:lpstr>PowerPoint-Präsentation</vt:lpstr>
      <vt:lpstr>PowerPoint-Präsentation</vt:lpstr>
      <vt:lpstr>Das Transaktionskonzept</vt:lpstr>
      <vt:lpstr>ACID</vt:lpstr>
      <vt:lpstr>Transaktionen</vt:lpstr>
      <vt:lpstr>TA: Zustandsübergangsgraph</vt:lpstr>
      <vt:lpstr>Architektur eines Datenbanksystems</vt:lpstr>
      <vt:lpstr>Physische / interne Schicht</vt:lpstr>
      <vt:lpstr>Konzeptuelle / logische Schicht</vt:lpstr>
      <vt:lpstr>View / Externe Schicht</vt:lpstr>
      <vt:lpstr>Aktueller Markt</vt:lpstr>
      <vt:lpstr>PowerPoint-Präsentation</vt:lpstr>
      <vt:lpstr>Neue Trends</vt:lpstr>
      <vt:lpstr>Dokumentorientierte Datenbanken</vt:lpstr>
      <vt:lpstr>PowerPoint-Präsentation</vt:lpstr>
      <vt:lpstr>Relationale Datenbanken</vt:lpstr>
      <vt:lpstr>PowerPoint-Präsentation</vt:lpstr>
      <vt:lpstr>PowerPoint-Präsentation</vt:lpstr>
      <vt:lpstr>Entity-Relationship - Modell</vt:lpstr>
      <vt:lpstr>Entities</vt:lpstr>
      <vt:lpstr>Attribute und Schlüssel:</vt:lpstr>
      <vt:lpstr>Der Primärschlüssel</vt:lpstr>
      <vt:lpstr>Übung</vt:lpstr>
      <vt:lpstr>Übung</vt:lpstr>
      <vt:lpstr>Übung</vt:lpstr>
      <vt:lpstr>Schlüssel</vt:lpstr>
      <vt:lpstr>Datenbank-Entwurf</vt:lpstr>
      <vt:lpstr>Vorgangsweise</vt:lpstr>
      <vt:lpstr>Relationships</vt:lpstr>
      <vt:lpstr>Kardinalitäten: Beispiele</vt:lpstr>
      <vt:lpstr>Übung</vt:lpstr>
      <vt:lpstr>Sonderbeziehung „A isa B“:</vt:lpstr>
      <vt:lpstr>Darstellung als ER-Diagramm</vt:lpstr>
      <vt:lpstr>Kardinalitäten</vt:lpstr>
      <vt:lpstr>Kardinalitäten</vt:lpstr>
      <vt:lpstr>Kardinalitäten</vt:lpstr>
      <vt:lpstr>Kardinalitäten</vt:lpstr>
      <vt:lpstr>Beispiele</vt:lpstr>
      <vt:lpstr>Beispiel: Fluggesellschaft</vt:lpstr>
      <vt:lpstr>Beispiel: dreier Beziehung</vt:lpstr>
      <vt:lpstr>Beispiel</vt:lpstr>
      <vt:lpstr>Beispiel</vt:lpstr>
      <vt:lpstr>Relationships</vt:lpstr>
      <vt:lpstr>Rollennamen</vt:lpstr>
      <vt:lpstr>isa - Hierarchie</vt:lpstr>
      <vt:lpstr>isa - Hierarchie</vt:lpstr>
      <vt:lpstr>Existenzabhängigkeit und schwache Entity-Typen</vt:lpstr>
      <vt:lpstr>Beispiel</vt:lpstr>
      <vt:lpstr>Regeln für eine gute E/R-Modellierung</vt:lpstr>
      <vt:lpstr>Beispiel: Elimination von redundanten Relationships</vt:lpstr>
      <vt:lpstr>Regeln für eine gute E/R-Modellierung</vt:lpstr>
      <vt:lpstr>Regeln für eine gute E/R-Modellierung</vt:lpstr>
      <vt:lpstr>Übung</vt:lpstr>
      <vt:lpstr>Übung</vt:lpstr>
      <vt:lpstr>Übung</vt:lpstr>
      <vt:lpstr>Übung</vt:lpstr>
      <vt:lpstr>Übung</vt:lpstr>
      <vt:lpstr>Übung</vt:lpstr>
      <vt:lpstr>Übung</vt:lpstr>
      <vt:lpstr>Übung</vt:lpstr>
      <vt:lpstr>Übung</vt:lpstr>
      <vt:lpstr>Übung</vt:lpstr>
      <vt:lpstr>Kritische Würdigung</vt:lpstr>
      <vt:lpstr>Kritische Würdigung</vt:lpstr>
      <vt:lpstr>PowerPoint-Präsentation</vt:lpstr>
      <vt:lpstr>Basiskonzepte und Eigenschaften des Relationenmodells</vt:lpstr>
      <vt:lpstr>Relation</vt:lpstr>
      <vt:lpstr>Eigenschaften des Relationenbasismodells</vt:lpstr>
      <vt:lpstr>Schreibweisen und Definitionen</vt:lpstr>
      <vt:lpstr>Modell-inhärente Integritätsbedingungen des Relationenbasismodells</vt:lpstr>
      <vt:lpstr>Modellierung von Entities</vt:lpstr>
      <vt:lpstr>Modellierung von Beziehungen</vt:lpstr>
      <vt:lpstr>Modellierung von Beziehungen</vt:lpstr>
      <vt:lpstr>Beispiel: nicht-rekursive 1:n-Beziehung</vt:lpstr>
      <vt:lpstr>Nicht-rekursive n:m-Beziehungen</vt:lpstr>
      <vt:lpstr>Beispiel: nicht-rekursive n:m-Beziehung</vt:lpstr>
      <vt:lpstr>Rekursive 1:n-Beziehungen</vt:lpstr>
      <vt:lpstr>Beispiel: rekursive 1:n-Beziehung</vt:lpstr>
      <vt:lpstr>Beispiel: rekursive 1:n-Beziehung</vt:lpstr>
      <vt:lpstr>Rekursive n:m-Beziehungen</vt:lpstr>
      <vt:lpstr>Beispiel: rekursive n:m-Beziehung</vt:lpstr>
      <vt:lpstr>Mehrwertige Attribute</vt:lpstr>
      <vt:lpstr>Isa-Beziehungen</vt:lpstr>
      <vt:lpstr>Isa-Beziehungen: Lösung 1</vt:lpstr>
      <vt:lpstr>Isa-Beziehungen: Lösung 2</vt:lpstr>
      <vt:lpstr>Isa-Beziehungen: Lösung 3</vt:lpstr>
      <vt:lpstr>Isa-Beziehungen: Lösung 4</vt:lpstr>
      <vt:lpstr>Beispiel: Die Kurs-Datenbank</vt:lpstr>
      <vt:lpstr>Beispiel : ER-Modell</vt:lpstr>
      <vt:lpstr>Beispiel: Relationales Modell</vt:lpstr>
      <vt:lpstr>Beispiel: Anmerkungen</vt:lpstr>
      <vt:lpstr>Primär- und Fremdschlüssel-Beziehungen</vt:lpstr>
      <vt:lpstr>PowerPoint-Präsentation</vt:lpstr>
      <vt:lpstr>Übung</vt:lpstr>
      <vt:lpstr>Übung</vt:lpstr>
      <vt:lpstr>Übung: Bibliothekssystem</vt:lpstr>
      <vt:lpstr>Übung</vt:lpstr>
      <vt:lpstr>Übung</vt:lpstr>
      <vt:lpstr>Übung</vt:lpstr>
      <vt:lpstr>Übung</vt:lpstr>
      <vt:lpstr>Übung</vt:lpstr>
      <vt:lpstr>Übung</vt:lpstr>
      <vt:lpstr>Übung</vt:lpstr>
      <vt:lpstr>Weiter</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Michael Mutschlechner</dc:creator>
  <cp:lastModifiedBy>Pörnbacher, Hubert</cp:lastModifiedBy>
  <cp:revision>155</cp:revision>
  <dcterms:created xsi:type="dcterms:W3CDTF">2015-09-10T20:21:05Z</dcterms:created>
  <dcterms:modified xsi:type="dcterms:W3CDTF">2016-09-21T06:53:06Z</dcterms:modified>
</cp:coreProperties>
</file>