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5" r:id="rId1"/>
  </p:sldMasterIdLst>
  <p:sldIdLst>
    <p:sldId id="257" r:id="rId2"/>
    <p:sldId id="258" r:id="rId3"/>
    <p:sldId id="260" r:id="rId4"/>
    <p:sldId id="259" r:id="rId5"/>
    <p:sldId id="261" r:id="rId6"/>
    <p:sldId id="264" r:id="rId7"/>
    <p:sldId id="265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5111F-CBCB-44FC-9B48-ED7DCEB3671C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26197E-29DE-406C-A27B-4176AAE9F8E7}">
      <dgm:prSet/>
      <dgm:spPr/>
      <dgm:t>
        <a:bodyPr/>
        <a:lstStyle/>
        <a:p>
          <a:r>
            <a:rPr lang="en-US"/>
            <a:t>Learn the most efficient proof of inference system for a given model</a:t>
          </a:r>
        </a:p>
      </dgm:t>
    </dgm:pt>
    <dgm:pt modelId="{6705CFD3-E2D4-41D5-8B11-4613F41C94E7}" type="parTrans" cxnId="{FDCD678D-ED72-4618-AC1E-700A23C408B0}">
      <dgm:prSet/>
      <dgm:spPr/>
      <dgm:t>
        <a:bodyPr/>
        <a:lstStyle/>
        <a:p>
          <a:endParaRPr lang="en-US"/>
        </a:p>
      </dgm:t>
    </dgm:pt>
    <dgm:pt modelId="{7D7A25D6-C2E2-4F96-9345-BC587FE432BC}" type="sibTrans" cxnId="{FDCD678D-ED72-4618-AC1E-700A23C408B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075C76F-D686-4E8F-A51C-56FE43155ED0}">
      <dgm:prSet/>
      <dgm:spPr/>
      <dgm:t>
        <a:bodyPr/>
        <a:lstStyle/>
        <a:p>
          <a:r>
            <a:rPr lang="en-US"/>
            <a:t>Prove the token generation of a small language model</a:t>
          </a:r>
        </a:p>
      </dgm:t>
    </dgm:pt>
    <dgm:pt modelId="{6CA3AC1B-80ED-433E-826E-A8124CEA7EE4}" type="parTrans" cxnId="{BA3F72F5-5E84-4FE9-8366-7E622093901F}">
      <dgm:prSet/>
      <dgm:spPr/>
      <dgm:t>
        <a:bodyPr/>
        <a:lstStyle/>
        <a:p>
          <a:endParaRPr lang="en-US"/>
        </a:p>
      </dgm:t>
    </dgm:pt>
    <dgm:pt modelId="{D578B20A-098E-4BE6-98D3-62D008197A48}" type="sibTrans" cxnId="{BA3F72F5-5E84-4FE9-8366-7E622093901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31AEB38-0521-468D-977F-63F836D8633C}">
      <dgm:prSet/>
      <dgm:spPr/>
      <dgm:t>
        <a:bodyPr/>
        <a:lstStyle/>
        <a:p>
          <a:r>
            <a:rPr lang="en-US"/>
            <a:t>Build an LLM proving runtime usable in production</a:t>
          </a:r>
        </a:p>
      </dgm:t>
    </dgm:pt>
    <dgm:pt modelId="{8A4FA8ED-DA9C-463B-9E0B-3949DF369ED1}" type="parTrans" cxnId="{0E018F44-B82D-4DB3-B936-1C80C055774F}">
      <dgm:prSet/>
      <dgm:spPr/>
      <dgm:t>
        <a:bodyPr/>
        <a:lstStyle/>
        <a:p>
          <a:endParaRPr lang="en-US"/>
        </a:p>
      </dgm:t>
    </dgm:pt>
    <dgm:pt modelId="{0022C6DE-6066-4230-A136-D7C1E54FFF99}" type="sibTrans" cxnId="{0E018F44-B82D-4DB3-B936-1C80C055774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A7D4457-ADA5-2341-8F84-9713DBF39E4F}" type="pres">
      <dgm:prSet presAssocID="{0C05111F-CBCB-44FC-9B48-ED7DCEB3671C}" presName="Name0" presStyleCnt="0">
        <dgm:presLayoutVars>
          <dgm:animLvl val="lvl"/>
          <dgm:resizeHandles val="exact"/>
        </dgm:presLayoutVars>
      </dgm:prSet>
      <dgm:spPr/>
    </dgm:pt>
    <dgm:pt modelId="{1F0BC10A-F8A3-C042-B023-EA7AAF4D7B18}" type="pres">
      <dgm:prSet presAssocID="{3526197E-29DE-406C-A27B-4176AAE9F8E7}" presName="compositeNode" presStyleCnt="0">
        <dgm:presLayoutVars>
          <dgm:bulletEnabled val="1"/>
        </dgm:presLayoutVars>
      </dgm:prSet>
      <dgm:spPr/>
    </dgm:pt>
    <dgm:pt modelId="{5B3C41C2-230D-5245-8BCB-B4C1F0901A63}" type="pres">
      <dgm:prSet presAssocID="{3526197E-29DE-406C-A27B-4176AAE9F8E7}" presName="bgRect" presStyleLbl="alignNode1" presStyleIdx="0" presStyleCnt="3"/>
      <dgm:spPr/>
    </dgm:pt>
    <dgm:pt modelId="{B44B8935-2AF4-F841-B6D0-30556DC0F405}" type="pres">
      <dgm:prSet presAssocID="{7D7A25D6-C2E2-4F96-9345-BC587FE432B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50D777E-1D49-EB48-8918-336886F98481}" type="pres">
      <dgm:prSet presAssocID="{3526197E-29DE-406C-A27B-4176AAE9F8E7}" presName="nodeRect" presStyleLbl="alignNode1" presStyleIdx="0" presStyleCnt="3">
        <dgm:presLayoutVars>
          <dgm:bulletEnabled val="1"/>
        </dgm:presLayoutVars>
      </dgm:prSet>
      <dgm:spPr/>
    </dgm:pt>
    <dgm:pt modelId="{80EA16F3-A0F9-6E48-98D5-E9A95B8D29CD}" type="pres">
      <dgm:prSet presAssocID="{7D7A25D6-C2E2-4F96-9345-BC587FE432BC}" presName="sibTrans" presStyleCnt="0"/>
      <dgm:spPr/>
    </dgm:pt>
    <dgm:pt modelId="{3F087A25-3D0F-594C-8355-411CEB9AFDCE}" type="pres">
      <dgm:prSet presAssocID="{4075C76F-D686-4E8F-A51C-56FE43155ED0}" presName="compositeNode" presStyleCnt="0">
        <dgm:presLayoutVars>
          <dgm:bulletEnabled val="1"/>
        </dgm:presLayoutVars>
      </dgm:prSet>
      <dgm:spPr/>
    </dgm:pt>
    <dgm:pt modelId="{05F4E2C9-EEF0-3942-8AEB-09F8211F94B7}" type="pres">
      <dgm:prSet presAssocID="{4075C76F-D686-4E8F-A51C-56FE43155ED0}" presName="bgRect" presStyleLbl="alignNode1" presStyleIdx="1" presStyleCnt="3"/>
      <dgm:spPr/>
    </dgm:pt>
    <dgm:pt modelId="{1F2320CC-85F4-4F4B-BC8D-2B5FF360811E}" type="pres">
      <dgm:prSet presAssocID="{D578B20A-098E-4BE6-98D3-62D008197A4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F8180D2-8167-2541-A303-E1E08151969C}" type="pres">
      <dgm:prSet presAssocID="{4075C76F-D686-4E8F-A51C-56FE43155ED0}" presName="nodeRect" presStyleLbl="alignNode1" presStyleIdx="1" presStyleCnt="3">
        <dgm:presLayoutVars>
          <dgm:bulletEnabled val="1"/>
        </dgm:presLayoutVars>
      </dgm:prSet>
      <dgm:spPr/>
    </dgm:pt>
    <dgm:pt modelId="{5D33D895-4199-8C48-86D9-3DA0634FCB66}" type="pres">
      <dgm:prSet presAssocID="{D578B20A-098E-4BE6-98D3-62D008197A48}" presName="sibTrans" presStyleCnt="0"/>
      <dgm:spPr/>
    </dgm:pt>
    <dgm:pt modelId="{96AFDF67-72A5-6946-A5B7-B3D925ABD805}" type="pres">
      <dgm:prSet presAssocID="{D31AEB38-0521-468D-977F-63F836D8633C}" presName="compositeNode" presStyleCnt="0">
        <dgm:presLayoutVars>
          <dgm:bulletEnabled val="1"/>
        </dgm:presLayoutVars>
      </dgm:prSet>
      <dgm:spPr/>
    </dgm:pt>
    <dgm:pt modelId="{270AD7A0-5A34-9949-AE1A-C94C3DBB7E06}" type="pres">
      <dgm:prSet presAssocID="{D31AEB38-0521-468D-977F-63F836D8633C}" presName="bgRect" presStyleLbl="alignNode1" presStyleIdx="2" presStyleCnt="3"/>
      <dgm:spPr/>
    </dgm:pt>
    <dgm:pt modelId="{4B74C98C-46C8-9943-95F0-C719CD4AC326}" type="pres">
      <dgm:prSet presAssocID="{0022C6DE-6066-4230-A136-D7C1E54FFF9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AC4A9B4-A8E7-4142-A238-FA2FF5562F41}" type="pres">
      <dgm:prSet presAssocID="{D31AEB38-0521-468D-977F-63F836D8633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928C717-619B-1E44-8AC0-5A0F47E122A2}" type="presOf" srcId="{0C05111F-CBCB-44FC-9B48-ED7DCEB3671C}" destId="{CA7D4457-ADA5-2341-8F84-9713DBF39E4F}" srcOrd="0" destOrd="0" presId="urn:microsoft.com/office/officeart/2016/7/layout/LinearBlockProcessNumbered"/>
    <dgm:cxn modelId="{B2104318-1043-8A4D-B598-746A2D634A9A}" type="presOf" srcId="{0022C6DE-6066-4230-A136-D7C1E54FFF99}" destId="{4B74C98C-46C8-9943-95F0-C719CD4AC326}" srcOrd="0" destOrd="0" presId="urn:microsoft.com/office/officeart/2016/7/layout/LinearBlockProcessNumbered"/>
    <dgm:cxn modelId="{D5E0FB1C-B8D2-224C-A157-E78F9DBDD4D3}" type="presOf" srcId="{D578B20A-098E-4BE6-98D3-62D008197A48}" destId="{1F2320CC-85F4-4F4B-BC8D-2B5FF360811E}" srcOrd="0" destOrd="0" presId="urn:microsoft.com/office/officeart/2016/7/layout/LinearBlockProcessNumbered"/>
    <dgm:cxn modelId="{E4D43026-6AED-434B-90BE-CD8B5CA3C9C2}" type="presOf" srcId="{7D7A25D6-C2E2-4F96-9345-BC587FE432BC}" destId="{B44B8935-2AF4-F841-B6D0-30556DC0F405}" srcOrd="0" destOrd="0" presId="urn:microsoft.com/office/officeart/2016/7/layout/LinearBlockProcessNumbered"/>
    <dgm:cxn modelId="{99660929-8D4B-FA4D-B66C-CABBD49B0893}" type="presOf" srcId="{3526197E-29DE-406C-A27B-4176AAE9F8E7}" destId="{5B3C41C2-230D-5245-8BCB-B4C1F0901A63}" srcOrd="0" destOrd="0" presId="urn:microsoft.com/office/officeart/2016/7/layout/LinearBlockProcessNumbered"/>
    <dgm:cxn modelId="{0E018F44-B82D-4DB3-B936-1C80C055774F}" srcId="{0C05111F-CBCB-44FC-9B48-ED7DCEB3671C}" destId="{D31AEB38-0521-468D-977F-63F836D8633C}" srcOrd="2" destOrd="0" parTransId="{8A4FA8ED-DA9C-463B-9E0B-3949DF369ED1}" sibTransId="{0022C6DE-6066-4230-A136-D7C1E54FFF99}"/>
    <dgm:cxn modelId="{2AC0C152-9678-EA42-9AC7-8BAD60850961}" type="presOf" srcId="{3526197E-29DE-406C-A27B-4176AAE9F8E7}" destId="{650D777E-1D49-EB48-8918-336886F98481}" srcOrd="1" destOrd="0" presId="urn:microsoft.com/office/officeart/2016/7/layout/LinearBlockProcessNumbered"/>
    <dgm:cxn modelId="{7EE5BE67-1802-9646-B79E-CD776FFD2539}" type="presOf" srcId="{4075C76F-D686-4E8F-A51C-56FE43155ED0}" destId="{05F4E2C9-EEF0-3942-8AEB-09F8211F94B7}" srcOrd="0" destOrd="0" presId="urn:microsoft.com/office/officeart/2016/7/layout/LinearBlockProcessNumbered"/>
    <dgm:cxn modelId="{52FDF378-0874-B943-B04E-0E2ADF88FCB5}" type="presOf" srcId="{4075C76F-D686-4E8F-A51C-56FE43155ED0}" destId="{AF8180D2-8167-2541-A303-E1E08151969C}" srcOrd="1" destOrd="0" presId="urn:microsoft.com/office/officeart/2016/7/layout/LinearBlockProcessNumbered"/>
    <dgm:cxn modelId="{EDA5B08B-A10E-6B43-8E70-03050A8FBB5D}" type="presOf" srcId="{D31AEB38-0521-468D-977F-63F836D8633C}" destId="{270AD7A0-5A34-9949-AE1A-C94C3DBB7E06}" srcOrd="0" destOrd="0" presId="urn:microsoft.com/office/officeart/2016/7/layout/LinearBlockProcessNumbered"/>
    <dgm:cxn modelId="{FDCD678D-ED72-4618-AC1E-700A23C408B0}" srcId="{0C05111F-CBCB-44FC-9B48-ED7DCEB3671C}" destId="{3526197E-29DE-406C-A27B-4176AAE9F8E7}" srcOrd="0" destOrd="0" parTransId="{6705CFD3-E2D4-41D5-8B11-4613F41C94E7}" sibTransId="{7D7A25D6-C2E2-4F96-9345-BC587FE432BC}"/>
    <dgm:cxn modelId="{2557DFDB-0CFA-524D-8EC0-47884340CDBC}" type="presOf" srcId="{D31AEB38-0521-468D-977F-63F836D8633C}" destId="{CAC4A9B4-A8E7-4142-A238-FA2FF5562F41}" srcOrd="1" destOrd="0" presId="urn:microsoft.com/office/officeart/2016/7/layout/LinearBlockProcessNumbered"/>
    <dgm:cxn modelId="{BA3F72F5-5E84-4FE9-8366-7E622093901F}" srcId="{0C05111F-CBCB-44FC-9B48-ED7DCEB3671C}" destId="{4075C76F-D686-4E8F-A51C-56FE43155ED0}" srcOrd="1" destOrd="0" parTransId="{6CA3AC1B-80ED-433E-826E-A8124CEA7EE4}" sibTransId="{D578B20A-098E-4BE6-98D3-62D008197A48}"/>
    <dgm:cxn modelId="{D451786D-FAD8-EB43-8CD4-881DC22FC217}" type="presParOf" srcId="{CA7D4457-ADA5-2341-8F84-9713DBF39E4F}" destId="{1F0BC10A-F8A3-C042-B023-EA7AAF4D7B18}" srcOrd="0" destOrd="0" presId="urn:microsoft.com/office/officeart/2016/7/layout/LinearBlockProcessNumbered"/>
    <dgm:cxn modelId="{7FE6EF18-B2E8-1540-BE94-5DAD7ABA32EE}" type="presParOf" srcId="{1F0BC10A-F8A3-C042-B023-EA7AAF4D7B18}" destId="{5B3C41C2-230D-5245-8BCB-B4C1F0901A63}" srcOrd="0" destOrd="0" presId="urn:microsoft.com/office/officeart/2016/7/layout/LinearBlockProcessNumbered"/>
    <dgm:cxn modelId="{E8E76EB1-0901-FE44-9DDB-8D85A9F6B234}" type="presParOf" srcId="{1F0BC10A-F8A3-C042-B023-EA7AAF4D7B18}" destId="{B44B8935-2AF4-F841-B6D0-30556DC0F405}" srcOrd="1" destOrd="0" presId="urn:microsoft.com/office/officeart/2016/7/layout/LinearBlockProcessNumbered"/>
    <dgm:cxn modelId="{5237F9DF-6724-9447-9045-E0C013BB8ED6}" type="presParOf" srcId="{1F0BC10A-F8A3-C042-B023-EA7AAF4D7B18}" destId="{650D777E-1D49-EB48-8918-336886F98481}" srcOrd="2" destOrd="0" presId="urn:microsoft.com/office/officeart/2016/7/layout/LinearBlockProcessNumbered"/>
    <dgm:cxn modelId="{9401A8BA-1011-864D-9693-2FB6653FC1D5}" type="presParOf" srcId="{CA7D4457-ADA5-2341-8F84-9713DBF39E4F}" destId="{80EA16F3-A0F9-6E48-98D5-E9A95B8D29CD}" srcOrd="1" destOrd="0" presId="urn:microsoft.com/office/officeart/2016/7/layout/LinearBlockProcessNumbered"/>
    <dgm:cxn modelId="{463ACF09-4FC1-D549-A44F-A4C2FC8BFD94}" type="presParOf" srcId="{CA7D4457-ADA5-2341-8F84-9713DBF39E4F}" destId="{3F087A25-3D0F-594C-8355-411CEB9AFDCE}" srcOrd="2" destOrd="0" presId="urn:microsoft.com/office/officeart/2016/7/layout/LinearBlockProcessNumbered"/>
    <dgm:cxn modelId="{C86E8AD7-CB35-FD44-AA78-0283A24662D7}" type="presParOf" srcId="{3F087A25-3D0F-594C-8355-411CEB9AFDCE}" destId="{05F4E2C9-EEF0-3942-8AEB-09F8211F94B7}" srcOrd="0" destOrd="0" presId="urn:microsoft.com/office/officeart/2016/7/layout/LinearBlockProcessNumbered"/>
    <dgm:cxn modelId="{37A7AA0D-78AF-8D48-8EB2-175A74CFA1AE}" type="presParOf" srcId="{3F087A25-3D0F-594C-8355-411CEB9AFDCE}" destId="{1F2320CC-85F4-4F4B-BC8D-2B5FF360811E}" srcOrd="1" destOrd="0" presId="urn:microsoft.com/office/officeart/2016/7/layout/LinearBlockProcessNumbered"/>
    <dgm:cxn modelId="{9C73E558-1797-EC4D-A8BD-40C5B0F18F24}" type="presParOf" srcId="{3F087A25-3D0F-594C-8355-411CEB9AFDCE}" destId="{AF8180D2-8167-2541-A303-E1E08151969C}" srcOrd="2" destOrd="0" presId="urn:microsoft.com/office/officeart/2016/7/layout/LinearBlockProcessNumbered"/>
    <dgm:cxn modelId="{FDE5FA4D-E359-864A-A307-6EF9637ABE34}" type="presParOf" srcId="{CA7D4457-ADA5-2341-8F84-9713DBF39E4F}" destId="{5D33D895-4199-8C48-86D9-3DA0634FCB66}" srcOrd="3" destOrd="0" presId="urn:microsoft.com/office/officeart/2016/7/layout/LinearBlockProcessNumbered"/>
    <dgm:cxn modelId="{D2EB2548-D515-5342-A7BE-311AE08CEC55}" type="presParOf" srcId="{CA7D4457-ADA5-2341-8F84-9713DBF39E4F}" destId="{96AFDF67-72A5-6946-A5B7-B3D925ABD805}" srcOrd="4" destOrd="0" presId="urn:microsoft.com/office/officeart/2016/7/layout/LinearBlockProcessNumbered"/>
    <dgm:cxn modelId="{6B7F8A6F-ACA0-0B4F-9026-3E5C1D398DAB}" type="presParOf" srcId="{96AFDF67-72A5-6946-A5B7-B3D925ABD805}" destId="{270AD7A0-5A34-9949-AE1A-C94C3DBB7E06}" srcOrd="0" destOrd="0" presId="urn:microsoft.com/office/officeart/2016/7/layout/LinearBlockProcessNumbered"/>
    <dgm:cxn modelId="{51E10F11-D129-C340-860C-F3C82E2F6B23}" type="presParOf" srcId="{96AFDF67-72A5-6946-A5B7-B3D925ABD805}" destId="{4B74C98C-46C8-9943-95F0-C719CD4AC326}" srcOrd="1" destOrd="0" presId="urn:microsoft.com/office/officeart/2016/7/layout/LinearBlockProcessNumbered"/>
    <dgm:cxn modelId="{D538FE3A-C6B0-884F-8631-527B198A1753}" type="presParOf" srcId="{96AFDF67-72A5-6946-A5B7-B3D925ABD805}" destId="{CAC4A9B4-A8E7-4142-A238-FA2FF5562F4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C41C2-230D-5245-8BCB-B4C1F0901A63}">
      <dsp:nvSpPr>
        <dsp:cNvPr id="0" name=""/>
        <dsp:cNvSpPr/>
      </dsp:nvSpPr>
      <dsp:spPr>
        <a:xfrm>
          <a:off x="773" y="0"/>
          <a:ext cx="3134320" cy="31427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Learn the most efficient proof of inference system for a given model</a:t>
          </a:r>
        </a:p>
      </dsp:txBody>
      <dsp:txXfrm>
        <a:off x="773" y="1257088"/>
        <a:ext cx="3134320" cy="1885632"/>
      </dsp:txXfrm>
    </dsp:sp>
    <dsp:sp modelId="{B44B8935-2AF4-F841-B6D0-30556DC0F405}">
      <dsp:nvSpPr>
        <dsp:cNvPr id="0" name=""/>
        <dsp:cNvSpPr/>
      </dsp:nvSpPr>
      <dsp:spPr>
        <a:xfrm>
          <a:off x="773" y="0"/>
          <a:ext cx="3134320" cy="125708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73" y="0"/>
        <a:ext cx="3134320" cy="1257088"/>
      </dsp:txXfrm>
    </dsp:sp>
    <dsp:sp modelId="{05F4E2C9-EEF0-3942-8AEB-09F8211F94B7}">
      <dsp:nvSpPr>
        <dsp:cNvPr id="0" name=""/>
        <dsp:cNvSpPr/>
      </dsp:nvSpPr>
      <dsp:spPr>
        <a:xfrm>
          <a:off x="3385839" y="0"/>
          <a:ext cx="3134320" cy="3142721"/>
        </a:xfrm>
        <a:prstGeom prst="rect">
          <a:avLst/>
        </a:prstGeom>
        <a:gradFill rotWithShape="0">
          <a:gsLst>
            <a:gs pos="0">
              <a:schemeClr val="accent2">
                <a:hueOff val="2394041"/>
                <a:satOff val="-7276"/>
                <a:lumOff val="-9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394041"/>
                <a:satOff val="-7276"/>
                <a:lumOff val="-9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394041"/>
              <a:satOff val="-7276"/>
              <a:lumOff val="-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Prove the token generation of a small language model</a:t>
          </a:r>
        </a:p>
      </dsp:txBody>
      <dsp:txXfrm>
        <a:off x="3385839" y="1257088"/>
        <a:ext cx="3134320" cy="1885632"/>
      </dsp:txXfrm>
    </dsp:sp>
    <dsp:sp modelId="{1F2320CC-85F4-4F4B-BC8D-2B5FF360811E}">
      <dsp:nvSpPr>
        <dsp:cNvPr id="0" name=""/>
        <dsp:cNvSpPr/>
      </dsp:nvSpPr>
      <dsp:spPr>
        <a:xfrm>
          <a:off x="3385839" y="0"/>
          <a:ext cx="3134320" cy="125708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85839" y="0"/>
        <a:ext cx="3134320" cy="1257088"/>
      </dsp:txXfrm>
    </dsp:sp>
    <dsp:sp modelId="{270AD7A0-5A34-9949-AE1A-C94C3DBB7E06}">
      <dsp:nvSpPr>
        <dsp:cNvPr id="0" name=""/>
        <dsp:cNvSpPr/>
      </dsp:nvSpPr>
      <dsp:spPr>
        <a:xfrm>
          <a:off x="6770905" y="0"/>
          <a:ext cx="3134320" cy="3142721"/>
        </a:xfrm>
        <a:prstGeom prst="rect">
          <a:avLst/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788082"/>
              <a:satOff val="-14551"/>
              <a:lumOff val="-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Build an LLM proving runtime usable in production</a:t>
          </a:r>
        </a:p>
      </dsp:txBody>
      <dsp:txXfrm>
        <a:off x="6770905" y="1257088"/>
        <a:ext cx="3134320" cy="1885632"/>
      </dsp:txXfrm>
    </dsp:sp>
    <dsp:sp modelId="{4B74C98C-46C8-9943-95F0-C719CD4AC326}">
      <dsp:nvSpPr>
        <dsp:cNvPr id="0" name=""/>
        <dsp:cNvSpPr/>
      </dsp:nvSpPr>
      <dsp:spPr>
        <a:xfrm>
          <a:off x="6770905" y="0"/>
          <a:ext cx="3134320" cy="125708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70905" y="0"/>
        <a:ext cx="3134320" cy="1257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DAF61AA-5A98-4049-A93E-477E5505141A}" type="datetimeFigureOut">
              <a:rPr lang="en-US" smtClean="0"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4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4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93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470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2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2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56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77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1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0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6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7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3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2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52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2A2A9C-1F41-BBBB-442B-480108CAF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 dirty="0" err="1"/>
              <a:t>nomopoly</a:t>
            </a:r>
            <a:endParaRPr lang="en-US" sz="5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9FCC45-3BD0-B2D6-619C-2CE9E3527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Avant-garde ZKML Compiler </a:t>
            </a:r>
          </a:p>
          <a:p>
            <a:r>
              <a:rPr lang="en-US" sz="2400" dirty="0">
                <a:solidFill>
                  <a:schemeClr val="tx1"/>
                </a:solidFill>
              </a:rPr>
              <a:t>without polynomial commitments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9857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9FFA6-0B1C-46C6-5310-06EA3668F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1F0B-784D-9EF2-D436-830701C3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Feedback is highly appreciated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5851-7847-39C7-5453-08289192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must be some sense working on this</a:t>
            </a:r>
          </a:p>
        </p:txBody>
      </p:sp>
    </p:spTree>
    <p:extLst>
      <p:ext uri="{BB962C8B-B14F-4D97-AF65-F5344CB8AC3E}">
        <p14:creationId xmlns:p14="http://schemas.microsoft.com/office/powerpoint/2010/main" val="367164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05D5-A1CF-F706-BC0C-19AB5265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ZK and ZKML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68BB51-2F86-3126-D905-5488C13FE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882922"/>
              </p:ext>
            </p:extLst>
          </p:nvPr>
        </p:nvGraphicFramePr>
        <p:xfrm>
          <a:off x="1141413" y="2457950"/>
          <a:ext cx="9906003" cy="306446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44486">
                  <a:extLst>
                    <a:ext uri="{9D8B030D-6E8A-4147-A177-3AD203B41FA5}">
                      <a16:colId xmlns:a16="http://schemas.microsoft.com/office/drawing/2014/main" val="903171711"/>
                    </a:ext>
                  </a:extLst>
                </a:gridCol>
                <a:gridCol w="1634678">
                  <a:extLst>
                    <a:ext uri="{9D8B030D-6E8A-4147-A177-3AD203B41FA5}">
                      <a16:colId xmlns:a16="http://schemas.microsoft.com/office/drawing/2014/main" val="758330107"/>
                    </a:ext>
                  </a:extLst>
                </a:gridCol>
                <a:gridCol w="1597013">
                  <a:extLst>
                    <a:ext uri="{9D8B030D-6E8A-4147-A177-3AD203B41FA5}">
                      <a16:colId xmlns:a16="http://schemas.microsoft.com/office/drawing/2014/main" val="1590339662"/>
                    </a:ext>
                  </a:extLst>
                </a:gridCol>
                <a:gridCol w="2293824">
                  <a:extLst>
                    <a:ext uri="{9D8B030D-6E8A-4147-A177-3AD203B41FA5}">
                      <a16:colId xmlns:a16="http://schemas.microsoft.com/office/drawing/2014/main" val="1201453587"/>
                    </a:ext>
                  </a:extLst>
                </a:gridCol>
                <a:gridCol w="1936002">
                  <a:extLst>
                    <a:ext uri="{9D8B030D-6E8A-4147-A177-3AD203B41FA5}">
                      <a16:colId xmlns:a16="http://schemas.microsoft.com/office/drawing/2014/main" val="3737902073"/>
                    </a:ext>
                  </a:extLst>
                </a:gridCol>
              </a:tblGrid>
              <a:tr h="596621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SNARK</a:t>
                      </a:r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STARK</a:t>
                      </a:r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ZKML (ezkl)</a:t>
                      </a:r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nomopoly</a:t>
                      </a:r>
                    </a:p>
                  </a:txBody>
                  <a:tcPr marL="135594" marR="135594" marT="67798" marB="67798"/>
                </a:tc>
                <a:extLst>
                  <a:ext uri="{0D108BD9-81ED-4DB2-BD59-A6C34878D82A}">
                    <a16:rowId xmlns:a16="http://schemas.microsoft.com/office/drawing/2014/main" val="2719792003"/>
                  </a:ext>
                </a:extLst>
              </a:tr>
              <a:tr h="596621">
                <a:tc>
                  <a:txBody>
                    <a:bodyPr/>
                    <a:lstStyle/>
                    <a:p>
                      <a:r>
                        <a:rPr lang="en-US" sz="2700"/>
                        <a:t>Soundness</a:t>
                      </a:r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extLst>
                  <a:ext uri="{0D108BD9-81ED-4DB2-BD59-A6C34878D82A}">
                    <a16:rowId xmlns:a16="http://schemas.microsoft.com/office/drawing/2014/main" val="585585313"/>
                  </a:ext>
                </a:extLst>
              </a:tr>
              <a:tr h="596621">
                <a:tc>
                  <a:txBody>
                    <a:bodyPr/>
                    <a:lstStyle/>
                    <a:p>
                      <a:r>
                        <a:rPr lang="en-US" sz="2700"/>
                        <a:t>Completness</a:t>
                      </a:r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extLst>
                  <a:ext uri="{0D108BD9-81ED-4DB2-BD59-A6C34878D82A}">
                    <a16:rowId xmlns:a16="http://schemas.microsoft.com/office/drawing/2014/main" val="330633986"/>
                  </a:ext>
                </a:extLst>
              </a:tr>
              <a:tr h="596621">
                <a:tc>
                  <a:txBody>
                    <a:bodyPr/>
                    <a:lstStyle/>
                    <a:p>
                      <a:r>
                        <a:rPr lang="en-US" sz="2700"/>
                        <a:t>Speed</a:t>
                      </a:r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extLst>
                  <a:ext uri="{0D108BD9-81ED-4DB2-BD59-A6C34878D82A}">
                    <a16:rowId xmlns:a16="http://schemas.microsoft.com/office/drawing/2014/main" val="2204785398"/>
                  </a:ext>
                </a:extLst>
              </a:tr>
              <a:tr h="677979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extLst>
                  <a:ext uri="{0D108BD9-81ED-4DB2-BD59-A6C34878D82A}">
                    <a16:rowId xmlns:a16="http://schemas.microsoft.com/office/drawing/2014/main" val="904228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01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34782-0D55-D6EC-6F21-6092B8E09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D574-3AAA-889F-46B2-8750C66C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ZKML landscape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48B8-5BFE-88E8-AF3F-2439B879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ezkl</a:t>
            </a:r>
            <a:endParaRPr lang="en-US" dirty="0"/>
          </a:p>
          <a:p>
            <a:pPr lvl="1"/>
            <a:r>
              <a:rPr lang="en-US" dirty="0"/>
              <a:t>Halo2</a:t>
            </a:r>
          </a:p>
          <a:p>
            <a:r>
              <a:rPr lang="en-US" dirty="0" err="1"/>
              <a:t>Polyhedra</a:t>
            </a:r>
            <a:r>
              <a:rPr lang="en-US" dirty="0"/>
              <a:t> Network</a:t>
            </a:r>
          </a:p>
          <a:p>
            <a:r>
              <a:rPr lang="en-US" dirty="0" err="1"/>
              <a:t>Bionetta</a:t>
            </a:r>
            <a:r>
              <a:rPr lang="en-US" dirty="0"/>
              <a:t> (</a:t>
            </a:r>
            <a:r>
              <a:rPr lang="en-US" dirty="0" err="1"/>
              <a:t>Rarimo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Not open source</a:t>
            </a:r>
          </a:p>
        </p:txBody>
      </p:sp>
    </p:spTree>
    <p:extLst>
      <p:ext uri="{BB962C8B-B14F-4D97-AF65-F5344CB8AC3E}">
        <p14:creationId xmlns:p14="http://schemas.microsoft.com/office/powerpoint/2010/main" val="303318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C08D5B-7CF8-2506-252A-3BC6079D3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0799-7AE7-0234-493B-6C28F231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70C33F-ACF2-332B-4708-5E279E0826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917542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765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7E03D7-AD36-E528-AA06-0CDD80CCB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4BB12B-D529-B0D0-D4AA-42A255A9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Elephant in the room</a:t>
            </a:r>
          </a:p>
        </p:txBody>
      </p:sp>
      <p:pic>
        <p:nvPicPr>
          <p:cNvPr id="5" name="Picture 4" descr="Elephant in desert">
            <a:extLst>
              <a:ext uri="{FF2B5EF4-FFF2-40B4-BE49-F238E27FC236}">
                <a16:creationId xmlns:a16="http://schemas.microsoft.com/office/drawing/2014/main" id="{BC26A7F0-2754-7FDF-9EE2-D1E8AA126F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346" r="32618" b="-1"/>
          <a:stretch>
            <a:fillRect/>
          </a:stretch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9C63-71EF-D6D9-1CC3-A710384D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US" dirty="0"/>
              <a:t>Can you </a:t>
            </a:r>
            <a:r>
              <a:rPr lang="en-US" u="sng" dirty="0"/>
              <a:t>really</a:t>
            </a:r>
            <a:r>
              <a:rPr lang="en-US" dirty="0"/>
              <a:t> avoid polynomials?</a:t>
            </a:r>
          </a:p>
          <a:p>
            <a:r>
              <a:rPr lang="en-US" dirty="0" err="1"/>
              <a:t>TopLoc</a:t>
            </a:r>
            <a:r>
              <a:rPr lang="en-US" dirty="0"/>
              <a:t> paper did it!</a:t>
            </a:r>
          </a:p>
          <a:p>
            <a:pPr lvl="1"/>
            <a:r>
              <a:rPr lang="en-US" dirty="0"/>
              <a:t>Strong soundness guarantees emerge the more you use the network</a:t>
            </a:r>
          </a:p>
        </p:txBody>
      </p:sp>
    </p:spTree>
    <p:extLst>
      <p:ext uri="{BB962C8B-B14F-4D97-AF65-F5344CB8AC3E}">
        <p14:creationId xmlns:p14="http://schemas.microsoft.com/office/powerpoint/2010/main" val="161210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D46C2-0964-CA0E-5D6D-74D1A48E1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46B1-A98F-8B0F-556D-FF017485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 Trifecta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A901F-1DFC-63E2-D938-CE7C5A075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Prover Net</a:t>
            </a:r>
          </a:p>
          <a:p>
            <a:pPr lvl="1"/>
            <a:r>
              <a:rPr lang="en-US" dirty="0"/>
              <a:t>Augment the original network with Proof Generation Network</a:t>
            </a:r>
          </a:p>
          <a:p>
            <a:r>
              <a:rPr lang="en-US" dirty="0"/>
              <a:t>Verifier Net</a:t>
            </a:r>
          </a:p>
          <a:p>
            <a:pPr lvl="1"/>
            <a:r>
              <a:rPr lang="en-US" dirty="0"/>
              <a:t>Binary classification network learning to verify (in, out, proof) triplets correctly</a:t>
            </a:r>
          </a:p>
          <a:p>
            <a:r>
              <a:rPr lang="en-US" dirty="0"/>
              <a:t>Malicious Net</a:t>
            </a:r>
          </a:p>
          <a:p>
            <a:pPr lvl="1"/>
            <a:r>
              <a:rPr lang="en-US" dirty="0"/>
              <a:t>Given (in, out) pair tries to generate proof to fool the verifier</a:t>
            </a:r>
          </a:p>
        </p:txBody>
      </p:sp>
    </p:spTree>
    <p:extLst>
      <p:ext uri="{BB962C8B-B14F-4D97-AF65-F5344CB8AC3E}">
        <p14:creationId xmlns:p14="http://schemas.microsoft.com/office/powerpoint/2010/main" val="15665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3ADD1-C375-BA83-808C-141A19820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EF28-6E5E-6879-087C-350F3B07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26CD-1AF2-1277-4130-5E9661BC2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714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D9713-223D-3512-3CAD-416C8FEFD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4AC5-CF05-D0F9-B440-58371478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C4CF-5CF1-4CEF-2B4A-D0FB114D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27CECA-25EB-1598-54B0-2F343E797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7" y="0"/>
            <a:ext cx="5148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2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E55CE-9081-E89E-08D6-3838ACE64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F267-CCC2-1C88-8727-A43B1C3D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Alternative: pre-compile individual ops as ZK kernels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0FED4-8662-8BB9-ACA4-13B514C4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learning </a:t>
            </a:r>
            <a:r>
              <a:rPr lang="en-US" dirty="0" err="1"/>
              <a:t>ProverNet</a:t>
            </a:r>
            <a:r>
              <a:rPr lang="en-US" dirty="0"/>
              <a:t> and </a:t>
            </a:r>
            <a:r>
              <a:rPr lang="en-US" dirty="0" err="1"/>
              <a:t>VerifierNet</a:t>
            </a:r>
            <a:r>
              <a:rPr lang="en-US" dirty="0"/>
              <a:t> each time end-to-end…</a:t>
            </a:r>
          </a:p>
          <a:p>
            <a:r>
              <a:rPr lang="en-US" dirty="0"/>
              <a:t>…we can learn each op (2DCONV, Linear, ReLU…)</a:t>
            </a:r>
          </a:p>
          <a:p>
            <a:r>
              <a:rPr lang="en-US" dirty="0"/>
              <a:t>Compiling becomes search and replace on the ONNX graph</a:t>
            </a:r>
          </a:p>
          <a:p>
            <a:pPr lvl="1"/>
            <a:r>
              <a:rPr lang="en-US" dirty="0"/>
              <a:t>Each OP’s proof must be verified (no folding)</a:t>
            </a:r>
          </a:p>
          <a:p>
            <a:pPr lvl="1"/>
            <a:r>
              <a:rPr lang="en-US" dirty="0"/>
              <a:t>it would still be efficient – verifier is a neural network, and it can accept batch of proofs as an input computing them in a single pass</a:t>
            </a:r>
          </a:p>
        </p:txBody>
      </p:sp>
    </p:spTree>
    <p:extLst>
      <p:ext uri="{BB962C8B-B14F-4D97-AF65-F5344CB8AC3E}">
        <p14:creationId xmlns:p14="http://schemas.microsoft.com/office/powerpoint/2010/main" val="3465951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73</TotalTime>
  <Words>234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nomopoly</vt:lpstr>
      <vt:lpstr>ZK and ZKML</vt:lpstr>
      <vt:lpstr>ZKML landscape today</vt:lpstr>
      <vt:lpstr>Goal</vt:lpstr>
      <vt:lpstr>Elephant in the room</vt:lpstr>
      <vt:lpstr>Neural Network Trifecta</vt:lpstr>
      <vt:lpstr>Training</vt:lpstr>
      <vt:lpstr>Benchmark</vt:lpstr>
      <vt:lpstr>Alternative: pre-compile individual ops as ZK kernels once</vt:lpstr>
      <vt:lpstr>Feedback is highly appreciated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Igor Peric  | OPENCHIP</dc:creator>
  <cp:lastModifiedBy>Igor Peric  | OPENCHIP</cp:lastModifiedBy>
  <cp:revision>4</cp:revision>
  <dcterms:created xsi:type="dcterms:W3CDTF">2025-06-21T04:48:00Z</dcterms:created>
  <dcterms:modified xsi:type="dcterms:W3CDTF">2025-06-21T06:01:54Z</dcterms:modified>
</cp:coreProperties>
</file>