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5" r:id="rId1"/>
  </p:sldMasterIdLst>
  <p:notesMasterIdLst>
    <p:notesMasterId r:id="rId17"/>
  </p:notesMasterIdLst>
  <p:sldIdLst>
    <p:sldId id="257" r:id="rId2"/>
    <p:sldId id="258" r:id="rId3"/>
    <p:sldId id="260" r:id="rId4"/>
    <p:sldId id="259" r:id="rId5"/>
    <p:sldId id="261" r:id="rId6"/>
    <p:sldId id="264" r:id="rId7"/>
    <p:sldId id="267" r:id="rId8"/>
    <p:sldId id="268" r:id="rId9"/>
    <p:sldId id="265" r:id="rId10"/>
    <p:sldId id="271" r:id="rId11"/>
    <p:sldId id="269" r:id="rId12"/>
    <p:sldId id="270" r:id="rId13"/>
    <p:sldId id="266" r:id="rId14"/>
    <p:sldId id="262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05111F-CBCB-44FC-9B48-ED7DCEB3671C}" type="doc">
      <dgm:prSet loTypeId="urn:microsoft.com/office/officeart/2016/7/layout/LinearBlockProcessNumbered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526197E-29DE-406C-A27B-4176AAE9F8E7}">
      <dgm:prSet/>
      <dgm:spPr/>
      <dgm:t>
        <a:bodyPr/>
        <a:lstStyle/>
        <a:p>
          <a:r>
            <a:rPr lang="en-US"/>
            <a:t>Learn the most efficient proof of inference system for a given model</a:t>
          </a:r>
        </a:p>
      </dgm:t>
    </dgm:pt>
    <dgm:pt modelId="{6705CFD3-E2D4-41D5-8B11-4613F41C94E7}" type="parTrans" cxnId="{FDCD678D-ED72-4618-AC1E-700A23C408B0}">
      <dgm:prSet/>
      <dgm:spPr/>
      <dgm:t>
        <a:bodyPr/>
        <a:lstStyle/>
        <a:p>
          <a:endParaRPr lang="en-US"/>
        </a:p>
      </dgm:t>
    </dgm:pt>
    <dgm:pt modelId="{7D7A25D6-C2E2-4F96-9345-BC587FE432BC}" type="sibTrans" cxnId="{FDCD678D-ED72-4618-AC1E-700A23C408B0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4075C76F-D686-4E8F-A51C-56FE43155ED0}">
      <dgm:prSet/>
      <dgm:spPr/>
      <dgm:t>
        <a:bodyPr/>
        <a:lstStyle/>
        <a:p>
          <a:r>
            <a:rPr lang="en-US"/>
            <a:t>Prove the token generation of a small language model</a:t>
          </a:r>
        </a:p>
      </dgm:t>
    </dgm:pt>
    <dgm:pt modelId="{6CA3AC1B-80ED-433E-826E-A8124CEA7EE4}" type="parTrans" cxnId="{BA3F72F5-5E84-4FE9-8366-7E622093901F}">
      <dgm:prSet/>
      <dgm:spPr/>
      <dgm:t>
        <a:bodyPr/>
        <a:lstStyle/>
        <a:p>
          <a:endParaRPr lang="en-US"/>
        </a:p>
      </dgm:t>
    </dgm:pt>
    <dgm:pt modelId="{D578B20A-098E-4BE6-98D3-62D008197A48}" type="sibTrans" cxnId="{BA3F72F5-5E84-4FE9-8366-7E622093901F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D31AEB38-0521-468D-977F-63F836D8633C}">
      <dgm:prSet/>
      <dgm:spPr/>
      <dgm:t>
        <a:bodyPr/>
        <a:lstStyle/>
        <a:p>
          <a:r>
            <a:rPr lang="en-US"/>
            <a:t>Build an LLM proving runtime usable in production</a:t>
          </a:r>
        </a:p>
      </dgm:t>
    </dgm:pt>
    <dgm:pt modelId="{8A4FA8ED-DA9C-463B-9E0B-3949DF369ED1}" type="parTrans" cxnId="{0E018F44-B82D-4DB3-B936-1C80C055774F}">
      <dgm:prSet/>
      <dgm:spPr/>
      <dgm:t>
        <a:bodyPr/>
        <a:lstStyle/>
        <a:p>
          <a:endParaRPr lang="en-US"/>
        </a:p>
      </dgm:t>
    </dgm:pt>
    <dgm:pt modelId="{0022C6DE-6066-4230-A136-D7C1E54FFF99}" type="sibTrans" cxnId="{0E018F44-B82D-4DB3-B936-1C80C055774F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CA7D4457-ADA5-2341-8F84-9713DBF39E4F}" type="pres">
      <dgm:prSet presAssocID="{0C05111F-CBCB-44FC-9B48-ED7DCEB3671C}" presName="Name0" presStyleCnt="0">
        <dgm:presLayoutVars>
          <dgm:animLvl val="lvl"/>
          <dgm:resizeHandles val="exact"/>
        </dgm:presLayoutVars>
      </dgm:prSet>
      <dgm:spPr/>
    </dgm:pt>
    <dgm:pt modelId="{1F0BC10A-F8A3-C042-B023-EA7AAF4D7B18}" type="pres">
      <dgm:prSet presAssocID="{3526197E-29DE-406C-A27B-4176AAE9F8E7}" presName="compositeNode" presStyleCnt="0">
        <dgm:presLayoutVars>
          <dgm:bulletEnabled val="1"/>
        </dgm:presLayoutVars>
      </dgm:prSet>
      <dgm:spPr/>
    </dgm:pt>
    <dgm:pt modelId="{5B3C41C2-230D-5245-8BCB-B4C1F0901A63}" type="pres">
      <dgm:prSet presAssocID="{3526197E-29DE-406C-A27B-4176AAE9F8E7}" presName="bgRect" presStyleLbl="alignNode1" presStyleIdx="0" presStyleCnt="3"/>
      <dgm:spPr/>
    </dgm:pt>
    <dgm:pt modelId="{B44B8935-2AF4-F841-B6D0-30556DC0F405}" type="pres">
      <dgm:prSet presAssocID="{7D7A25D6-C2E2-4F96-9345-BC587FE432BC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650D777E-1D49-EB48-8918-336886F98481}" type="pres">
      <dgm:prSet presAssocID="{3526197E-29DE-406C-A27B-4176AAE9F8E7}" presName="nodeRect" presStyleLbl="alignNode1" presStyleIdx="0" presStyleCnt="3">
        <dgm:presLayoutVars>
          <dgm:bulletEnabled val="1"/>
        </dgm:presLayoutVars>
      </dgm:prSet>
      <dgm:spPr/>
    </dgm:pt>
    <dgm:pt modelId="{80EA16F3-A0F9-6E48-98D5-E9A95B8D29CD}" type="pres">
      <dgm:prSet presAssocID="{7D7A25D6-C2E2-4F96-9345-BC587FE432BC}" presName="sibTrans" presStyleCnt="0"/>
      <dgm:spPr/>
    </dgm:pt>
    <dgm:pt modelId="{3F087A25-3D0F-594C-8355-411CEB9AFDCE}" type="pres">
      <dgm:prSet presAssocID="{4075C76F-D686-4E8F-A51C-56FE43155ED0}" presName="compositeNode" presStyleCnt="0">
        <dgm:presLayoutVars>
          <dgm:bulletEnabled val="1"/>
        </dgm:presLayoutVars>
      </dgm:prSet>
      <dgm:spPr/>
    </dgm:pt>
    <dgm:pt modelId="{05F4E2C9-EEF0-3942-8AEB-09F8211F94B7}" type="pres">
      <dgm:prSet presAssocID="{4075C76F-D686-4E8F-A51C-56FE43155ED0}" presName="bgRect" presStyleLbl="alignNode1" presStyleIdx="1" presStyleCnt="3"/>
      <dgm:spPr/>
    </dgm:pt>
    <dgm:pt modelId="{1F2320CC-85F4-4F4B-BC8D-2B5FF360811E}" type="pres">
      <dgm:prSet presAssocID="{D578B20A-098E-4BE6-98D3-62D008197A48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AF8180D2-8167-2541-A303-E1E08151969C}" type="pres">
      <dgm:prSet presAssocID="{4075C76F-D686-4E8F-A51C-56FE43155ED0}" presName="nodeRect" presStyleLbl="alignNode1" presStyleIdx="1" presStyleCnt="3">
        <dgm:presLayoutVars>
          <dgm:bulletEnabled val="1"/>
        </dgm:presLayoutVars>
      </dgm:prSet>
      <dgm:spPr/>
    </dgm:pt>
    <dgm:pt modelId="{5D33D895-4199-8C48-86D9-3DA0634FCB66}" type="pres">
      <dgm:prSet presAssocID="{D578B20A-098E-4BE6-98D3-62D008197A48}" presName="sibTrans" presStyleCnt="0"/>
      <dgm:spPr/>
    </dgm:pt>
    <dgm:pt modelId="{96AFDF67-72A5-6946-A5B7-B3D925ABD805}" type="pres">
      <dgm:prSet presAssocID="{D31AEB38-0521-468D-977F-63F836D8633C}" presName="compositeNode" presStyleCnt="0">
        <dgm:presLayoutVars>
          <dgm:bulletEnabled val="1"/>
        </dgm:presLayoutVars>
      </dgm:prSet>
      <dgm:spPr/>
    </dgm:pt>
    <dgm:pt modelId="{270AD7A0-5A34-9949-AE1A-C94C3DBB7E06}" type="pres">
      <dgm:prSet presAssocID="{D31AEB38-0521-468D-977F-63F836D8633C}" presName="bgRect" presStyleLbl="alignNode1" presStyleIdx="2" presStyleCnt="3"/>
      <dgm:spPr/>
    </dgm:pt>
    <dgm:pt modelId="{4B74C98C-46C8-9943-95F0-C719CD4AC326}" type="pres">
      <dgm:prSet presAssocID="{0022C6DE-6066-4230-A136-D7C1E54FFF99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CAC4A9B4-A8E7-4142-A238-FA2FF5562F41}" type="pres">
      <dgm:prSet presAssocID="{D31AEB38-0521-468D-977F-63F836D8633C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B928C717-619B-1E44-8AC0-5A0F47E122A2}" type="presOf" srcId="{0C05111F-CBCB-44FC-9B48-ED7DCEB3671C}" destId="{CA7D4457-ADA5-2341-8F84-9713DBF39E4F}" srcOrd="0" destOrd="0" presId="urn:microsoft.com/office/officeart/2016/7/layout/LinearBlockProcessNumbered"/>
    <dgm:cxn modelId="{B2104318-1043-8A4D-B598-746A2D634A9A}" type="presOf" srcId="{0022C6DE-6066-4230-A136-D7C1E54FFF99}" destId="{4B74C98C-46C8-9943-95F0-C719CD4AC326}" srcOrd="0" destOrd="0" presId="urn:microsoft.com/office/officeart/2016/7/layout/LinearBlockProcessNumbered"/>
    <dgm:cxn modelId="{D5E0FB1C-B8D2-224C-A157-E78F9DBDD4D3}" type="presOf" srcId="{D578B20A-098E-4BE6-98D3-62D008197A48}" destId="{1F2320CC-85F4-4F4B-BC8D-2B5FF360811E}" srcOrd="0" destOrd="0" presId="urn:microsoft.com/office/officeart/2016/7/layout/LinearBlockProcessNumbered"/>
    <dgm:cxn modelId="{E4D43026-6AED-434B-90BE-CD8B5CA3C9C2}" type="presOf" srcId="{7D7A25D6-C2E2-4F96-9345-BC587FE432BC}" destId="{B44B8935-2AF4-F841-B6D0-30556DC0F405}" srcOrd="0" destOrd="0" presId="urn:microsoft.com/office/officeart/2016/7/layout/LinearBlockProcessNumbered"/>
    <dgm:cxn modelId="{99660929-8D4B-FA4D-B66C-CABBD49B0893}" type="presOf" srcId="{3526197E-29DE-406C-A27B-4176AAE9F8E7}" destId="{5B3C41C2-230D-5245-8BCB-B4C1F0901A63}" srcOrd="0" destOrd="0" presId="urn:microsoft.com/office/officeart/2016/7/layout/LinearBlockProcessNumbered"/>
    <dgm:cxn modelId="{0E018F44-B82D-4DB3-B936-1C80C055774F}" srcId="{0C05111F-CBCB-44FC-9B48-ED7DCEB3671C}" destId="{D31AEB38-0521-468D-977F-63F836D8633C}" srcOrd="2" destOrd="0" parTransId="{8A4FA8ED-DA9C-463B-9E0B-3949DF369ED1}" sibTransId="{0022C6DE-6066-4230-A136-D7C1E54FFF99}"/>
    <dgm:cxn modelId="{2AC0C152-9678-EA42-9AC7-8BAD60850961}" type="presOf" srcId="{3526197E-29DE-406C-A27B-4176AAE9F8E7}" destId="{650D777E-1D49-EB48-8918-336886F98481}" srcOrd="1" destOrd="0" presId="urn:microsoft.com/office/officeart/2016/7/layout/LinearBlockProcessNumbered"/>
    <dgm:cxn modelId="{7EE5BE67-1802-9646-B79E-CD776FFD2539}" type="presOf" srcId="{4075C76F-D686-4E8F-A51C-56FE43155ED0}" destId="{05F4E2C9-EEF0-3942-8AEB-09F8211F94B7}" srcOrd="0" destOrd="0" presId="urn:microsoft.com/office/officeart/2016/7/layout/LinearBlockProcessNumbered"/>
    <dgm:cxn modelId="{52FDF378-0874-B943-B04E-0E2ADF88FCB5}" type="presOf" srcId="{4075C76F-D686-4E8F-A51C-56FE43155ED0}" destId="{AF8180D2-8167-2541-A303-E1E08151969C}" srcOrd="1" destOrd="0" presId="urn:microsoft.com/office/officeart/2016/7/layout/LinearBlockProcessNumbered"/>
    <dgm:cxn modelId="{EDA5B08B-A10E-6B43-8E70-03050A8FBB5D}" type="presOf" srcId="{D31AEB38-0521-468D-977F-63F836D8633C}" destId="{270AD7A0-5A34-9949-AE1A-C94C3DBB7E06}" srcOrd="0" destOrd="0" presId="urn:microsoft.com/office/officeart/2016/7/layout/LinearBlockProcessNumbered"/>
    <dgm:cxn modelId="{FDCD678D-ED72-4618-AC1E-700A23C408B0}" srcId="{0C05111F-CBCB-44FC-9B48-ED7DCEB3671C}" destId="{3526197E-29DE-406C-A27B-4176AAE9F8E7}" srcOrd="0" destOrd="0" parTransId="{6705CFD3-E2D4-41D5-8B11-4613F41C94E7}" sibTransId="{7D7A25D6-C2E2-4F96-9345-BC587FE432BC}"/>
    <dgm:cxn modelId="{2557DFDB-0CFA-524D-8EC0-47884340CDBC}" type="presOf" srcId="{D31AEB38-0521-468D-977F-63F836D8633C}" destId="{CAC4A9B4-A8E7-4142-A238-FA2FF5562F41}" srcOrd="1" destOrd="0" presId="urn:microsoft.com/office/officeart/2016/7/layout/LinearBlockProcessNumbered"/>
    <dgm:cxn modelId="{BA3F72F5-5E84-4FE9-8366-7E622093901F}" srcId="{0C05111F-CBCB-44FC-9B48-ED7DCEB3671C}" destId="{4075C76F-D686-4E8F-A51C-56FE43155ED0}" srcOrd="1" destOrd="0" parTransId="{6CA3AC1B-80ED-433E-826E-A8124CEA7EE4}" sibTransId="{D578B20A-098E-4BE6-98D3-62D008197A48}"/>
    <dgm:cxn modelId="{D451786D-FAD8-EB43-8CD4-881DC22FC217}" type="presParOf" srcId="{CA7D4457-ADA5-2341-8F84-9713DBF39E4F}" destId="{1F0BC10A-F8A3-C042-B023-EA7AAF4D7B18}" srcOrd="0" destOrd="0" presId="urn:microsoft.com/office/officeart/2016/7/layout/LinearBlockProcessNumbered"/>
    <dgm:cxn modelId="{7FE6EF18-B2E8-1540-BE94-5DAD7ABA32EE}" type="presParOf" srcId="{1F0BC10A-F8A3-C042-B023-EA7AAF4D7B18}" destId="{5B3C41C2-230D-5245-8BCB-B4C1F0901A63}" srcOrd="0" destOrd="0" presId="urn:microsoft.com/office/officeart/2016/7/layout/LinearBlockProcessNumbered"/>
    <dgm:cxn modelId="{E8E76EB1-0901-FE44-9DDB-8D85A9F6B234}" type="presParOf" srcId="{1F0BC10A-F8A3-C042-B023-EA7AAF4D7B18}" destId="{B44B8935-2AF4-F841-B6D0-30556DC0F405}" srcOrd="1" destOrd="0" presId="urn:microsoft.com/office/officeart/2016/7/layout/LinearBlockProcessNumbered"/>
    <dgm:cxn modelId="{5237F9DF-6724-9447-9045-E0C013BB8ED6}" type="presParOf" srcId="{1F0BC10A-F8A3-C042-B023-EA7AAF4D7B18}" destId="{650D777E-1D49-EB48-8918-336886F98481}" srcOrd="2" destOrd="0" presId="urn:microsoft.com/office/officeart/2016/7/layout/LinearBlockProcessNumbered"/>
    <dgm:cxn modelId="{9401A8BA-1011-864D-9693-2FB6653FC1D5}" type="presParOf" srcId="{CA7D4457-ADA5-2341-8F84-9713DBF39E4F}" destId="{80EA16F3-A0F9-6E48-98D5-E9A95B8D29CD}" srcOrd="1" destOrd="0" presId="urn:microsoft.com/office/officeart/2016/7/layout/LinearBlockProcessNumbered"/>
    <dgm:cxn modelId="{463ACF09-4FC1-D549-A44F-A4C2FC8BFD94}" type="presParOf" srcId="{CA7D4457-ADA5-2341-8F84-9713DBF39E4F}" destId="{3F087A25-3D0F-594C-8355-411CEB9AFDCE}" srcOrd="2" destOrd="0" presId="urn:microsoft.com/office/officeart/2016/7/layout/LinearBlockProcessNumbered"/>
    <dgm:cxn modelId="{C86E8AD7-CB35-FD44-AA78-0283A24662D7}" type="presParOf" srcId="{3F087A25-3D0F-594C-8355-411CEB9AFDCE}" destId="{05F4E2C9-EEF0-3942-8AEB-09F8211F94B7}" srcOrd="0" destOrd="0" presId="urn:microsoft.com/office/officeart/2016/7/layout/LinearBlockProcessNumbered"/>
    <dgm:cxn modelId="{37A7AA0D-78AF-8D48-8EB2-175A74CFA1AE}" type="presParOf" srcId="{3F087A25-3D0F-594C-8355-411CEB9AFDCE}" destId="{1F2320CC-85F4-4F4B-BC8D-2B5FF360811E}" srcOrd="1" destOrd="0" presId="urn:microsoft.com/office/officeart/2016/7/layout/LinearBlockProcessNumbered"/>
    <dgm:cxn modelId="{9C73E558-1797-EC4D-A8BD-40C5B0F18F24}" type="presParOf" srcId="{3F087A25-3D0F-594C-8355-411CEB9AFDCE}" destId="{AF8180D2-8167-2541-A303-E1E08151969C}" srcOrd="2" destOrd="0" presId="urn:microsoft.com/office/officeart/2016/7/layout/LinearBlockProcessNumbered"/>
    <dgm:cxn modelId="{FDE5FA4D-E359-864A-A307-6EF9637ABE34}" type="presParOf" srcId="{CA7D4457-ADA5-2341-8F84-9713DBF39E4F}" destId="{5D33D895-4199-8C48-86D9-3DA0634FCB66}" srcOrd="3" destOrd="0" presId="urn:microsoft.com/office/officeart/2016/7/layout/LinearBlockProcessNumbered"/>
    <dgm:cxn modelId="{D2EB2548-D515-5342-A7BE-311AE08CEC55}" type="presParOf" srcId="{CA7D4457-ADA5-2341-8F84-9713DBF39E4F}" destId="{96AFDF67-72A5-6946-A5B7-B3D925ABD805}" srcOrd="4" destOrd="0" presId="urn:microsoft.com/office/officeart/2016/7/layout/LinearBlockProcessNumbered"/>
    <dgm:cxn modelId="{6B7F8A6F-ACA0-0B4F-9026-3E5C1D398DAB}" type="presParOf" srcId="{96AFDF67-72A5-6946-A5B7-B3D925ABD805}" destId="{270AD7A0-5A34-9949-AE1A-C94C3DBB7E06}" srcOrd="0" destOrd="0" presId="urn:microsoft.com/office/officeart/2016/7/layout/LinearBlockProcessNumbered"/>
    <dgm:cxn modelId="{51E10F11-D129-C340-860C-F3C82E2F6B23}" type="presParOf" srcId="{96AFDF67-72A5-6946-A5B7-B3D925ABD805}" destId="{4B74C98C-46C8-9943-95F0-C719CD4AC326}" srcOrd="1" destOrd="0" presId="urn:microsoft.com/office/officeart/2016/7/layout/LinearBlockProcessNumbered"/>
    <dgm:cxn modelId="{D538FE3A-C6B0-884F-8631-527B198A1753}" type="presParOf" srcId="{96AFDF67-72A5-6946-A5B7-B3D925ABD805}" destId="{CAC4A9B4-A8E7-4142-A238-FA2FF5562F41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3C41C2-230D-5245-8BCB-B4C1F0901A63}">
      <dsp:nvSpPr>
        <dsp:cNvPr id="0" name=""/>
        <dsp:cNvSpPr/>
      </dsp:nvSpPr>
      <dsp:spPr>
        <a:xfrm>
          <a:off x="773" y="0"/>
          <a:ext cx="3134320" cy="314272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9601" tIns="0" rIns="309601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Learn the most efficient proof of inference system for a given model</a:t>
          </a:r>
        </a:p>
      </dsp:txBody>
      <dsp:txXfrm>
        <a:off x="773" y="1257088"/>
        <a:ext cx="3134320" cy="1885632"/>
      </dsp:txXfrm>
    </dsp:sp>
    <dsp:sp modelId="{B44B8935-2AF4-F841-B6D0-30556DC0F405}">
      <dsp:nvSpPr>
        <dsp:cNvPr id="0" name=""/>
        <dsp:cNvSpPr/>
      </dsp:nvSpPr>
      <dsp:spPr>
        <a:xfrm>
          <a:off x="773" y="0"/>
          <a:ext cx="3134320" cy="1257088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9601" tIns="165100" rIns="30960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773" y="0"/>
        <a:ext cx="3134320" cy="1257088"/>
      </dsp:txXfrm>
    </dsp:sp>
    <dsp:sp modelId="{05F4E2C9-EEF0-3942-8AEB-09F8211F94B7}">
      <dsp:nvSpPr>
        <dsp:cNvPr id="0" name=""/>
        <dsp:cNvSpPr/>
      </dsp:nvSpPr>
      <dsp:spPr>
        <a:xfrm>
          <a:off x="3385839" y="0"/>
          <a:ext cx="3134320" cy="3142721"/>
        </a:xfrm>
        <a:prstGeom prst="rect">
          <a:avLst/>
        </a:prstGeom>
        <a:gradFill rotWithShape="0">
          <a:gsLst>
            <a:gs pos="0">
              <a:schemeClr val="accent2">
                <a:hueOff val="2394041"/>
                <a:satOff val="-7276"/>
                <a:lumOff val="-9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2394041"/>
                <a:satOff val="-7276"/>
                <a:lumOff val="-9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2394041"/>
              <a:satOff val="-7276"/>
              <a:lumOff val="-9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9601" tIns="0" rIns="309601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Prove the token generation of a small language model</a:t>
          </a:r>
        </a:p>
      </dsp:txBody>
      <dsp:txXfrm>
        <a:off x="3385839" y="1257088"/>
        <a:ext cx="3134320" cy="1885632"/>
      </dsp:txXfrm>
    </dsp:sp>
    <dsp:sp modelId="{1F2320CC-85F4-4F4B-BC8D-2B5FF360811E}">
      <dsp:nvSpPr>
        <dsp:cNvPr id="0" name=""/>
        <dsp:cNvSpPr/>
      </dsp:nvSpPr>
      <dsp:spPr>
        <a:xfrm>
          <a:off x="3385839" y="0"/>
          <a:ext cx="3134320" cy="1257088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9601" tIns="165100" rIns="30960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385839" y="0"/>
        <a:ext cx="3134320" cy="1257088"/>
      </dsp:txXfrm>
    </dsp:sp>
    <dsp:sp modelId="{270AD7A0-5A34-9949-AE1A-C94C3DBB7E06}">
      <dsp:nvSpPr>
        <dsp:cNvPr id="0" name=""/>
        <dsp:cNvSpPr/>
      </dsp:nvSpPr>
      <dsp:spPr>
        <a:xfrm>
          <a:off x="6770905" y="0"/>
          <a:ext cx="3134320" cy="3142721"/>
        </a:xfrm>
        <a:prstGeom prst="rect">
          <a:avLst/>
        </a:prstGeom>
        <a:gradFill rotWithShape="0">
          <a:gsLst>
            <a:gs pos="0">
              <a:schemeClr val="accent2">
                <a:hueOff val="4788082"/>
                <a:satOff val="-14551"/>
                <a:lumOff val="-196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4788082"/>
                <a:satOff val="-14551"/>
                <a:lumOff val="-196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4788082"/>
              <a:satOff val="-14551"/>
              <a:lumOff val="-19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9601" tIns="0" rIns="309601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Build an LLM proving runtime usable in production</a:t>
          </a:r>
        </a:p>
      </dsp:txBody>
      <dsp:txXfrm>
        <a:off x="6770905" y="1257088"/>
        <a:ext cx="3134320" cy="1885632"/>
      </dsp:txXfrm>
    </dsp:sp>
    <dsp:sp modelId="{4B74C98C-46C8-9943-95F0-C719CD4AC326}">
      <dsp:nvSpPr>
        <dsp:cNvPr id="0" name=""/>
        <dsp:cNvSpPr/>
      </dsp:nvSpPr>
      <dsp:spPr>
        <a:xfrm>
          <a:off x="6770905" y="0"/>
          <a:ext cx="3134320" cy="1257088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9601" tIns="165100" rIns="30960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6770905" y="0"/>
        <a:ext cx="3134320" cy="12570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EA9E05-7D47-EA4F-A7EC-E3D6C9162CAE}" type="datetimeFigureOut">
              <a:rPr lang="en-US" smtClean="0"/>
              <a:t>6/21/25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0B05AB-44A4-6344-AD76-EEE88D94C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25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0B05AB-44A4-6344-AD76-EEE88D94CF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843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DAF61AA-5A98-4049-A93E-477E5505141A}" type="datetimeFigureOut">
              <a:rPr lang="en-US" smtClean="0"/>
              <a:t>6/21/25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045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6/21/25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45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6/21/25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93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6/21/25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79470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6/21/25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772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6/21/25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625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6/21/25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0565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6/21/25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1778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6/21/25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13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6/21/25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529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9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6/21/25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08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6/21/25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6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74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796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pPr/>
              <a:t>6/21/25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34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6/21/25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225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F61AA-5A98-4049-A93E-477E5505141A}" type="datetimeFigureOut">
              <a:rPr lang="en-US" smtClean="0"/>
              <a:pPr/>
              <a:t>6/21/25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4525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  <p:sldLayoutId id="2147483907" r:id="rId12"/>
    <p:sldLayoutId id="2147483908" r:id="rId13"/>
    <p:sldLayoutId id="2147483909" r:id="rId14"/>
    <p:sldLayoutId id="2147483910" r:id="rId15"/>
    <p:sldLayoutId id="2147483911" r:id="rId16"/>
    <p:sldLayoutId id="214748391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F2A2A9C-1F41-BBBB-442B-480108CAF7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8960" y="1122363"/>
            <a:ext cx="7559039" cy="3027360"/>
          </a:xfrm>
        </p:spPr>
        <p:txBody>
          <a:bodyPr>
            <a:normAutofit/>
          </a:bodyPr>
          <a:lstStyle/>
          <a:p>
            <a:r>
              <a:rPr lang="en-US" sz="5400" dirty="0" err="1"/>
              <a:t>nOmopoly</a:t>
            </a:r>
            <a:endParaRPr lang="en-US" sz="5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59FCC45-3BD0-B2D6-619C-2CE9E35273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8010" y="4149724"/>
            <a:ext cx="7539989" cy="110807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Avant-garde ZKML Compiler </a:t>
            </a:r>
          </a:p>
          <a:p>
            <a:r>
              <a:rPr lang="en-US" sz="2400" dirty="0">
                <a:solidFill>
                  <a:schemeClr val="tx1"/>
                </a:solidFill>
              </a:rPr>
              <a:t>without polynomial commitments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78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8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9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0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9857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51637A-16D1-A1AF-E892-206FB87CB3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DE713-75C3-98B0-3FCD-0B5AC8F1A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10689-2186-B48E-B778-71FE62384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…</a:t>
            </a:r>
          </a:p>
        </p:txBody>
      </p:sp>
      <p:pic>
        <p:nvPicPr>
          <p:cNvPr id="6" name="Picture 5" descr="A graph with purple lines and green lines&#10;&#10;AI-generated content may be incorrect.">
            <a:extLst>
              <a:ext uri="{FF2B5EF4-FFF2-40B4-BE49-F238E27FC236}">
                <a16:creationId xmlns:a16="http://schemas.microsoft.com/office/drawing/2014/main" id="{45AF3077-85B9-0175-C812-CE0D96F6D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15" y="2360675"/>
            <a:ext cx="11782792" cy="3878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854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17670B-37DD-0E7B-235F-B1C684FC4E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503A6-3F33-A02F-050B-A22F9B035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5C1DB-06D3-78B5-F172-3B8322CD6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…</a:t>
            </a:r>
          </a:p>
        </p:txBody>
      </p:sp>
      <p:pic>
        <p:nvPicPr>
          <p:cNvPr id="6" name="Picture 5" descr="A group of graphs with different colored lines&#10;&#10;AI-generated content may be incorrect.">
            <a:extLst>
              <a:ext uri="{FF2B5EF4-FFF2-40B4-BE49-F238E27FC236}">
                <a16:creationId xmlns:a16="http://schemas.microsoft.com/office/drawing/2014/main" id="{B47244AC-625F-90FD-B50B-945D61498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05" y="491648"/>
            <a:ext cx="11047411" cy="610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957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22B0E8-8B57-6093-1BB0-741DF10FF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9A76C-CE23-C00D-ABBD-A5B85EB85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EBE2C-2310-DEE7-EE99-F8350AEDB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…</a:t>
            </a:r>
          </a:p>
        </p:txBody>
      </p:sp>
      <p:pic>
        <p:nvPicPr>
          <p:cNvPr id="6" name="Picture 5" descr="A collage of graphs and diagrams&#10;&#10;AI-generated content may be incorrect.">
            <a:extLst>
              <a:ext uri="{FF2B5EF4-FFF2-40B4-BE49-F238E27FC236}">
                <a16:creationId xmlns:a16="http://schemas.microsoft.com/office/drawing/2014/main" id="{492AA05C-9060-3CE3-A43A-826AB7712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139322"/>
            <a:ext cx="9905998" cy="657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DD9713-223D-3512-3CAD-416C8FEFDB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C4AC5-CF05-D0F9-B440-58371478C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Benchmark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BC4CF-5CF1-4CEF-2B4A-D0FB114DC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…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027CECA-25EB-1598-54B0-2F343E797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3737" y="0"/>
            <a:ext cx="51482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425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4E55CE-9081-E89E-08D6-3838ACE64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CF267-CCC2-1C88-8727-A43B1C3D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Alternative: pre-compile individual ops as ZK kernels once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0FED4-8662-8BB9-ACA4-13B514C4E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learning </a:t>
            </a:r>
            <a:r>
              <a:rPr lang="en-US" dirty="0" err="1"/>
              <a:t>ProverNet</a:t>
            </a:r>
            <a:r>
              <a:rPr lang="en-US" dirty="0"/>
              <a:t> and </a:t>
            </a:r>
            <a:r>
              <a:rPr lang="en-US" dirty="0" err="1"/>
              <a:t>VerifierNet</a:t>
            </a:r>
            <a:r>
              <a:rPr lang="en-US" dirty="0"/>
              <a:t> each time end-to-end…</a:t>
            </a:r>
          </a:p>
          <a:p>
            <a:r>
              <a:rPr lang="en-US" dirty="0"/>
              <a:t>…we can learn each op (2DCONV, Linear, ReLU…)</a:t>
            </a:r>
          </a:p>
          <a:p>
            <a:r>
              <a:rPr lang="en-US" dirty="0"/>
              <a:t>Compiling becomes search and replace on the ONNX graph</a:t>
            </a:r>
          </a:p>
          <a:p>
            <a:pPr lvl="1"/>
            <a:r>
              <a:rPr lang="en-US" dirty="0"/>
              <a:t>Each OP’s proof must be verified (no folding)</a:t>
            </a:r>
          </a:p>
          <a:p>
            <a:pPr lvl="1"/>
            <a:r>
              <a:rPr lang="en-US" dirty="0"/>
              <a:t>it would still be efficient – verifier is a neural network, and it can accept batch of proofs as an input computing them in a single pass</a:t>
            </a:r>
          </a:p>
        </p:txBody>
      </p:sp>
    </p:spTree>
    <p:extLst>
      <p:ext uri="{BB962C8B-B14F-4D97-AF65-F5344CB8AC3E}">
        <p14:creationId xmlns:p14="http://schemas.microsoft.com/office/powerpoint/2010/main" val="3465951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09FFA6-0B1C-46C6-5310-06EA3668F0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61F0B-784D-9EF2-D436-830701C30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Feedback is highly appreciated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15851-7847-39C7-5453-082891924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must be some sense working on this</a:t>
            </a:r>
          </a:p>
        </p:txBody>
      </p:sp>
    </p:spTree>
    <p:extLst>
      <p:ext uri="{BB962C8B-B14F-4D97-AF65-F5344CB8AC3E}">
        <p14:creationId xmlns:p14="http://schemas.microsoft.com/office/powerpoint/2010/main" val="3671644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F05D5-A1CF-F706-BC0C-19AB5265E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ZK and ZKML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968BB51-2F86-3126-D905-5488C13FE4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1882922"/>
              </p:ext>
            </p:extLst>
          </p:nvPr>
        </p:nvGraphicFramePr>
        <p:xfrm>
          <a:off x="1141413" y="2457950"/>
          <a:ext cx="9906003" cy="3064463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444486">
                  <a:extLst>
                    <a:ext uri="{9D8B030D-6E8A-4147-A177-3AD203B41FA5}">
                      <a16:colId xmlns:a16="http://schemas.microsoft.com/office/drawing/2014/main" val="903171711"/>
                    </a:ext>
                  </a:extLst>
                </a:gridCol>
                <a:gridCol w="1634678">
                  <a:extLst>
                    <a:ext uri="{9D8B030D-6E8A-4147-A177-3AD203B41FA5}">
                      <a16:colId xmlns:a16="http://schemas.microsoft.com/office/drawing/2014/main" val="758330107"/>
                    </a:ext>
                  </a:extLst>
                </a:gridCol>
                <a:gridCol w="1597013">
                  <a:extLst>
                    <a:ext uri="{9D8B030D-6E8A-4147-A177-3AD203B41FA5}">
                      <a16:colId xmlns:a16="http://schemas.microsoft.com/office/drawing/2014/main" val="1590339662"/>
                    </a:ext>
                  </a:extLst>
                </a:gridCol>
                <a:gridCol w="2293824">
                  <a:extLst>
                    <a:ext uri="{9D8B030D-6E8A-4147-A177-3AD203B41FA5}">
                      <a16:colId xmlns:a16="http://schemas.microsoft.com/office/drawing/2014/main" val="1201453587"/>
                    </a:ext>
                  </a:extLst>
                </a:gridCol>
                <a:gridCol w="1936002">
                  <a:extLst>
                    <a:ext uri="{9D8B030D-6E8A-4147-A177-3AD203B41FA5}">
                      <a16:colId xmlns:a16="http://schemas.microsoft.com/office/drawing/2014/main" val="3737902073"/>
                    </a:ext>
                  </a:extLst>
                </a:gridCol>
              </a:tblGrid>
              <a:tr h="596621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 marL="135594" marR="135594" marT="67798" marB="67798"/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SNARK</a:t>
                      </a:r>
                    </a:p>
                  </a:txBody>
                  <a:tcPr marL="135594" marR="135594" marT="67798" marB="67798"/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STARK</a:t>
                      </a:r>
                    </a:p>
                  </a:txBody>
                  <a:tcPr marL="135594" marR="135594" marT="67798" marB="67798"/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ZKML (ezkl)</a:t>
                      </a:r>
                    </a:p>
                  </a:txBody>
                  <a:tcPr marL="135594" marR="135594" marT="67798" marB="67798"/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nomopoly</a:t>
                      </a:r>
                    </a:p>
                  </a:txBody>
                  <a:tcPr marL="135594" marR="135594" marT="67798" marB="67798"/>
                </a:tc>
                <a:extLst>
                  <a:ext uri="{0D108BD9-81ED-4DB2-BD59-A6C34878D82A}">
                    <a16:rowId xmlns:a16="http://schemas.microsoft.com/office/drawing/2014/main" val="2719792003"/>
                  </a:ext>
                </a:extLst>
              </a:tr>
              <a:tr h="596621">
                <a:tc>
                  <a:txBody>
                    <a:bodyPr/>
                    <a:lstStyle/>
                    <a:p>
                      <a:r>
                        <a:rPr lang="en-US" sz="2700"/>
                        <a:t>Soundness</a:t>
                      </a:r>
                    </a:p>
                  </a:txBody>
                  <a:tcPr marL="135594" marR="135594" marT="67798" marB="67798"/>
                </a:tc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 marL="135594" marR="135594" marT="67798" marB="67798"/>
                </a:tc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 marL="135594" marR="135594" marT="67798" marB="67798"/>
                </a:tc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 marL="135594" marR="135594" marT="67798" marB="67798"/>
                </a:tc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 marL="135594" marR="135594" marT="67798" marB="67798"/>
                </a:tc>
                <a:extLst>
                  <a:ext uri="{0D108BD9-81ED-4DB2-BD59-A6C34878D82A}">
                    <a16:rowId xmlns:a16="http://schemas.microsoft.com/office/drawing/2014/main" val="585585313"/>
                  </a:ext>
                </a:extLst>
              </a:tr>
              <a:tr h="596621">
                <a:tc>
                  <a:txBody>
                    <a:bodyPr/>
                    <a:lstStyle/>
                    <a:p>
                      <a:r>
                        <a:rPr lang="en-US" sz="2700"/>
                        <a:t>Completness</a:t>
                      </a:r>
                    </a:p>
                  </a:txBody>
                  <a:tcPr marL="135594" marR="135594" marT="67798" marB="67798"/>
                </a:tc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 marL="135594" marR="135594" marT="67798" marB="67798"/>
                </a:tc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 marL="135594" marR="135594" marT="67798" marB="67798"/>
                </a:tc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 marL="135594" marR="135594" marT="67798" marB="67798"/>
                </a:tc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 marL="135594" marR="135594" marT="67798" marB="67798"/>
                </a:tc>
                <a:extLst>
                  <a:ext uri="{0D108BD9-81ED-4DB2-BD59-A6C34878D82A}">
                    <a16:rowId xmlns:a16="http://schemas.microsoft.com/office/drawing/2014/main" val="330633986"/>
                  </a:ext>
                </a:extLst>
              </a:tr>
              <a:tr h="596621">
                <a:tc>
                  <a:txBody>
                    <a:bodyPr/>
                    <a:lstStyle/>
                    <a:p>
                      <a:r>
                        <a:rPr lang="en-US" sz="2700"/>
                        <a:t>Speed</a:t>
                      </a:r>
                    </a:p>
                  </a:txBody>
                  <a:tcPr marL="135594" marR="135594" marT="67798" marB="67798"/>
                </a:tc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 marL="135594" marR="135594" marT="67798" marB="67798"/>
                </a:tc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 marL="135594" marR="135594" marT="67798" marB="67798"/>
                </a:tc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 marL="135594" marR="135594" marT="67798" marB="67798"/>
                </a:tc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 marL="135594" marR="135594" marT="67798" marB="67798"/>
                </a:tc>
                <a:extLst>
                  <a:ext uri="{0D108BD9-81ED-4DB2-BD59-A6C34878D82A}">
                    <a16:rowId xmlns:a16="http://schemas.microsoft.com/office/drawing/2014/main" val="2204785398"/>
                  </a:ext>
                </a:extLst>
              </a:tr>
              <a:tr h="677979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 marL="135594" marR="135594" marT="67798" marB="67798"/>
                </a:tc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 marL="135594" marR="135594" marT="67798" marB="67798"/>
                </a:tc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 marL="135594" marR="135594" marT="67798" marB="67798"/>
                </a:tc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 marL="135594" marR="135594" marT="67798" marB="67798"/>
                </a:tc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 marL="135594" marR="135594" marT="67798" marB="67798"/>
                </a:tc>
                <a:extLst>
                  <a:ext uri="{0D108BD9-81ED-4DB2-BD59-A6C34878D82A}">
                    <a16:rowId xmlns:a16="http://schemas.microsoft.com/office/drawing/2014/main" val="9042287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1014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34782-0D55-D6EC-6F21-6092B8E09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1D574-3AAA-889F-46B2-8750C66C4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ZKML landscape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B48B8-5BFE-88E8-AF3F-2439B8790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ezkl</a:t>
            </a:r>
            <a:endParaRPr lang="en-US" dirty="0"/>
          </a:p>
          <a:p>
            <a:pPr lvl="1"/>
            <a:r>
              <a:rPr lang="en-US" dirty="0"/>
              <a:t>Halo2</a:t>
            </a:r>
          </a:p>
          <a:p>
            <a:r>
              <a:rPr lang="en-US" dirty="0" err="1"/>
              <a:t>Polyhedra</a:t>
            </a:r>
            <a:r>
              <a:rPr lang="en-US" dirty="0"/>
              <a:t> Network</a:t>
            </a:r>
          </a:p>
          <a:p>
            <a:r>
              <a:rPr lang="en-US" dirty="0" err="1"/>
              <a:t>Bionetta</a:t>
            </a:r>
            <a:r>
              <a:rPr lang="en-US" dirty="0"/>
              <a:t> (</a:t>
            </a:r>
            <a:r>
              <a:rPr lang="en-US" dirty="0" err="1"/>
              <a:t>Rarimo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Not open source</a:t>
            </a:r>
          </a:p>
        </p:txBody>
      </p:sp>
    </p:spTree>
    <p:extLst>
      <p:ext uri="{BB962C8B-B14F-4D97-AF65-F5344CB8AC3E}">
        <p14:creationId xmlns:p14="http://schemas.microsoft.com/office/powerpoint/2010/main" val="3033183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C08D5B-7CF8-2506-252A-3BC6079D31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D0799-7AE7-0234-493B-6C28F231B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Goal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70C33F-ACF2-332B-4708-5E279E0826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7917542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87658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7E03D7-AD36-E528-AA06-0CDD80CCB6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522F6F2-D276-4B44-927D-595B62E8F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CE1A8443-DFAD-4C8E-A1D1-B1FFC23A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7C16C621-4F51-4093-B639-5E04CF0EA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C4BB12B-D529-B0D0-D4AA-42A255A93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697" y="618518"/>
            <a:ext cx="6050713" cy="1478570"/>
          </a:xfrm>
        </p:spPr>
        <p:txBody>
          <a:bodyPr>
            <a:normAutofit/>
          </a:bodyPr>
          <a:lstStyle/>
          <a:p>
            <a:r>
              <a:rPr lang="en-US" dirty="0"/>
              <a:t>Elephant in the room</a:t>
            </a:r>
          </a:p>
        </p:txBody>
      </p:sp>
      <p:pic>
        <p:nvPicPr>
          <p:cNvPr id="5" name="Picture 4" descr="Elephant in desert">
            <a:extLst>
              <a:ext uri="{FF2B5EF4-FFF2-40B4-BE49-F238E27FC236}">
                <a16:creationId xmlns:a16="http://schemas.microsoft.com/office/drawing/2014/main" id="{BC26A7F0-2754-7FDF-9EE2-D1E8AA126F3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8346" r="32618" b="-1"/>
          <a:stretch>
            <a:fillRect/>
          </a:stretch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A210947-19DD-4D82-9001-EB4FD3CA88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08BA069-8E59-4A52-9D81-F41BB255C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3F647F8A-2464-4A5A-BC19-757CDB00F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56E9E8F0-C005-4002-A7CC-050F4E163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F73DD6E-B3F0-4263-B349-EF6F73438A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19862A2-B765-4A89-A229-6D1389781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80B74F06-F12D-48F0-9469-1B41C8676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90B9E938-2C10-4FD4-A44B-AC2C6CCB5B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F9EFD92F-C67D-4998-BF9E-78AE28DF5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0A102B9-B463-49AA-80B5-DED0B2E43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D8FE84BD-D175-437D-B860-3715158CF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1577D13D-8777-48FE-8799-57CBDEA2A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ADE86DE6-4A59-4BE5-B2C8-CB7C0FB965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5FD7F01E-86AB-47C1-81B1-419856314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953EB852-7AA6-40F7-A805-0FF04FAE8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FA283238-23CF-4994-8E02-4EB5D97D8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AE2F0444-3560-46A9-85C6-AD9C4D700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B69EAEB1-1086-4684-B20B-C6E250A90E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4C869530-8A60-4306-BC67-63294F9D5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EEBC3BC8-0066-4FFF-936E-746B47A0C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7951EC55-DA0C-46F0-BF98-427078A66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F40CBDE4-9D9D-471D-9C7E-D000C060B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4E63F3FC-5BCB-400B-8CBB-DB58CF61D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CBE4FF3F-9B00-4479-9EC8-BADD8C77E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6BA6A1A3-FE7E-46C6-96C1-693C2E018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114DA81D-9A00-4EB7-A592-23911BB14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DB83C953-DA56-415B-943C-6669B401A8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51B3F681-1B14-43A9-AD7C-3337BF646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9FFEE267-6F5A-4942-9CCD-93E0FD72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473DF80-FE50-4F0F-9AF3-BE37ACE6B9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D2426B62-A33A-419E-B4DF-42543C4CC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1790CDFA-5E0D-467A-B0CA-637136309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54F41241-7241-4D2A-BDEA-28406C41D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351E54C3-3D62-48EA-A2DC-D1570769C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F08D2F28-5814-4CA4-A46E-C82FE6EF5D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D308FFD9-83B2-4D86-8A5B-CE9F07E8E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E6A3BE28-5E73-44F0-AA57-58DAD5DD0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7ACED00D-535A-4494-8BFA-78E58A2D5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0C7D7BCF-768E-4C0D-857A-63BBA8F9BF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29401C0B-5EF6-49A6-A9F6-DAC32B3B65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F6DF5234-BC86-4ABB-A7ED-575143C6A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4863625-8438-4877-9681-839C192C6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8A1D47CD-E2C4-4AD2-B105-655BB09052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4D816259-D8E8-4E5C-A2CF-8C8AFB805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6377A258-3874-44DB-99C9-C4EA6F7AA2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A3902333-5178-425F-AA5F-14ABBEDAE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090FF72C-8743-4B55-99A4-E62D6A4B2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BFCE6B39-2A20-4DB5-BA8E-2FA60B460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A9F068E0-CF7F-474D-9118-50619A6E1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CEE9ADFF-5205-4783-ADA2-655A73DB47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B28123C4-0A50-4115-936C-C659A912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09B49DB9-536F-45DE-9352-5095C8D83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43C4B12A-C5E9-47A5-9B04-5D2186A07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A01B0DF5-9122-4E62-BF5B-0CCE0A5457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3ED6B441-A89D-4565-949B-4C4AB6DC9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09C63-71EF-D6D9-1CC3-A710384DC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958" y="2249487"/>
            <a:ext cx="6078453" cy="3541714"/>
          </a:xfrm>
        </p:spPr>
        <p:txBody>
          <a:bodyPr>
            <a:normAutofit/>
          </a:bodyPr>
          <a:lstStyle/>
          <a:p>
            <a:r>
              <a:rPr lang="en-US" dirty="0"/>
              <a:t>Can you </a:t>
            </a:r>
            <a:r>
              <a:rPr lang="en-US" u="sng" dirty="0"/>
              <a:t>really</a:t>
            </a:r>
            <a:r>
              <a:rPr lang="en-US" dirty="0"/>
              <a:t> avoid polynomials?</a:t>
            </a:r>
          </a:p>
          <a:p>
            <a:r>
              <a:rPr lang="en-US" dirty="0" err="1"/>
              <a:t>TopLoc</a:t>
            </a:r>
            <a:r>
              <a:rPr lang="en-US" dirty="0"/>
              <a:t> paper did it!</a:t>
            </a:r>
          </a:p>
          <a:p>
            <a:pPr lvl="1"/>
            <a:r>
              <a:rPr lang="en-US" dirty="0"/>
              <a:t>Strong soundness guarantees emerge the more you use the network</a:t>
            </a:r>
          </a:p>
        </p:txBody>
      </p:sp>
    </p:spTree>
    <p:extLst>
      <p:ext uri="{BB962C8B-B14F-4D97-AF65-F5344CB8AC3E}">
        <p14:creationId xmlns:p14="http://schemas.microsoft.com/office/powerpoint/2010/main" val="1612100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D46C2-0964-CA0E-5D6D-74D1A48E1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146B1-A98F-8B0F-556D-FF017485C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Neural Network Trifecta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A901F-1DFC-63E2-D938-CE7C5A075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Prover Net</a:t>
            </a:r>
          </a:p>
          <a:p>
            <a:pPr lvl="1"/>
            <a:r>
              <a:rPr lang="en-US" dirty="0"/>
              <a:t>Augment the original network with ”compressive memory” (Google’s Titan paper)</a:t>
            </a:r>
          </a:p>
          <a:p>
            <a:pPr lvl="1"/>
            <a:r>
              <a:rPr lang="en-US" dirty="0"/>
              <a:t>Each layer’s output is appended to this memory buffer of fixed size</a:t>
            </a:r>
          </a:p>
          <a:p>
            <a:pPr lvl="1"/>
            <a:r>
              <a:rPr lang="en-US" dirty="0"/>
              <a:t>Prover Net has 2 outputs: original output and the memory tensor</a:t>
            </a:r>
          </a:p>
          <a:p>
            <a:r>
              <a:rPr lang="en-US" dirty="0"/>
              <a:t>Verifier Net</a:t>
            </a:r>
          </a:p>
          <a:p>
            <a:pPr lvl="1"/>
            <a:r>
              <a:rPr lang="en-US" dirty="0"/>
              <a:t>Binary classification network learning to verify (in, out, proof) triplets correctly</a:t>
            </a:r>
          </a:p>
          <a:p>
            <a:r>
              <a:rPr lang="en-US" dirty="0"/>
              <a:t>Malicious Net</a:t>
            </a:r>
          </a:p>
          <a:p>
            <a:pPr lvl="1"/>
            <a:r>
              <a:rPr lang="en-US" dirty="0"/>
              <a:t>Given (in, out) pair tries to generate proof to fool the verifier</a:t>
            </a:r>
          </a:p>
        </p:txBody>
      </p:sp>
    </p:spTree>
    <p:extLst>
      <p:ext uri="{BB962C8B-B14F-4D97-AF65-F5344CB8AC3E}">
        <p14:creationId xmlns:p14="http://schemas.microsoft.com/office/powerpoint/2010/main" val="1566548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000F0E-98BD-D936-9B53-9C63F385FF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E5649-3023-23F3-CF37-53C0C3C7F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Intuition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CDBC4-D14C-C2CC-A675-346E67B1F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Prover Net</a:t>
            </a:r>
          </a:p>
          <a:p>
            <a:pPr lvl="1"/>
            <a:r>
              <a:rPr lang="en-US" dirty="0"/>
              <a:t>Fully connects to each hidden layer – this captures the witness/trace</a:t>
            </a:r>
          </a:p>
          <a:p>
            <a:pPr lvl="1"/>
            <a:r>
              <a:rPr lang="en-US" dirty="0"/>
              <a:t>Proof tensor can be seen as embedding of the witness</a:t>
            </a:r>
          </a:p>
          <a:p>
            <a:r>
              <a:rPr lang="en-US" dirty="0"/>
              <a:t>Verifier Net</a:t>
            </a:r>
          </a:p>
          <a:p>
            <a:pPr lvl="1"/>
            <a:r>
              <a:rPr lang="en-US" dirty="0"/>
              <a:t>Binary classification network learning to verify (in, out, proof) triplets correctly</a:t>
            </a:r>
          </a:p>
          <a:p>
            <a:r>
              <a:rPr lang="en-US" dirty="0"/>
              <a:t>Malicious Net</a:t>
            </a:r>
          </a:p>
          <a:p>
            <a:pPr lvl="1"/>
            <a:r>
              <a:rPr lang="en-US" dirty="0"/>
              <a:t>Given (in, out) pair tries to generate proof to fool the verifier</a:t>
            </a:r>
          </a:p>
        </p:txBody>
      </p:sp>
    </p:spTree>
    <p:extLst>
      <p:ext uri="{BB962C8B-B14F-4D97-AF65-F5344CB8AC3E}">
        <p14:creationId xmlns:p14="http://schemas.microsoft.com/office/powerpoint/2010/main" val="244582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2C129D-9CC4-4E63-172F-1394AF1C1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9234F-4245-8330-02EE-4388D2147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snippets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7B699-8C08-4E63-8494-0ED1F52F8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14480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D3ADD1-C375-BA83-808C-141A19820B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EEF28-6E5E-6879-087C-350F3B071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Training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626CD-1AF2-1277-4130-5E9661BC2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14BC68-B7DF-CD56-0F09-74BBA1923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58" y="1862310"/>
            <a:ext cx="5867400" cy="3733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C873B3-43CB-9C2A-2C4C-B22F99299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8203" y="1862310"/>
            <a:ext cx="5105400" cy="3683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2FC09DC-AEB1-543F-BE4E-B00FDB52D54A}"/>
              </a:ext>
            </a:extLst>
          </p:cNvPr>
          <p:cNvSpPr txBox="1"/>
          <p:nvPr/>
        </p:nvSpPr>
        <p:spPr>
          <a:xfrm>
            <a:off x="2675708" y="5617263"/>
            <a:ext cx="12290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First epoch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5D4E2A-7D8A-8706-8F39-45F4193F158E}"/>
              </a:ext>
            </a:extLst>
          </p:cNvPr>
          <p:cNvSpPr txBox="1"/>
          <p:nvPr/>
        </p:nvSpPr>
        <p:spPr>
          <a:xfrm>
            <a:off x="7912118" y="5617263"/>
            <a:ext cx="2641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Late training stages</a:t>
            </a:r>
          </a:p>
        </p:txBody>
      </p:sp>
    </p:spTree>
    <p:extLst>
      <p:ext uri="{BB962C8B-B14F-4D97-AF65-F5344CB8AC3E}">
        <p14:creationId xmlns:p14="http://schemas.microsoft.com/office/powerpoint/2010/main" val="41371409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278</TotalTime>
  <Words>343</Words>
  <Application>Microsoft Macintosh PowerPoint</Application>
  <PresentationFormat>Widescreen</PresentationFormat>
  <Paragraphs>68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Arial</vt:lpstr>
      <vt:lpstr>Tw Cen MT</vt:lpstr>
      <vt:lpstr>Circuit</vt:lpstr>
      <vt:lpstr>nOmopoly</vt:lpstr>
      <vt:lpstr>ZK and ZKML</vt:lpstr>
      <vt:lpstr>ZKML landscape today</vt:lpstr>
      <vt:lpstr>Goal</vt:lpstr>
      <vt:lpstr>Elephant in the room</vt:lpstr>
      <vt:lpstr>Neural Network Trifecta</vt:lpstr>
      <vt:lpstr>Intuition</vt:lpstr>
      <vt:lpstr>Code snippets</vt:lpstr>
      <vt:lpstr>Training results</vt:lpstr>
      <vt:lpstr>Training results</vt:lpstr>
      <vt:lpstr>Training results</vt:lpstr>
      <vt:lpstr>Training results</vt:lpstr>
      <vt:lpstr>Benchmark</vt:lpstr>
      <vt:lpstr>Alternative: pre-compile individual ops as ZK kernels once</vt:lpstr>
      <vt:lpstr>Feedback is highly appreciated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Igor Peric  | OPENCHIP</dc:creator>
  <cp:lastModifiedBy>Igor Peric  | OPENCHIP</cp:lastModifiedBy>
  <cp:revision>5</cp:revision>
  <dcterms:created xsi:type="dcterms:W3CDTF">2025-06-21T04:48:00Z</dcterms:created>
  <dcterms:modified xsi:type="dcterms:W3CDTF">2025-06-21T09:26:31Z</dcterms:modified>
</cp:coreProperties>
</file>