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47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7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7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D4B16D-600A-41A1-8B1B-3727C56C0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7C35E0-BD19-4AFC-81BF-7A7507E9C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60000"/>
            </a:schemeClr>
          </a:solidFill>
          <a:effectLst/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1E08D20A-3975-4596-85C6-D46799586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30A9349-BFE4-4720-A229-98DCD3B69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28487744-BBC9-4D40-85B3-0D45003C3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FAD6EF4D-97BD-46B4-9B5B-CD70971DD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10DCC42-11D2-4162-B47A-869B3F669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E4880D6-6ECE-4F1B-B474-FE3940D04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A1A39307-F675-49D2-9E45-28DA2AB5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C5E23C5-C5D6-4BC3-9531-C0B2D7D29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4D3FC0A7-9672-4B19-8D54-71C3B39F7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911D04C-3FFB-4D1E-8F59-5C02692E3E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A0178C8F-EF32-4F3D-B022-60A7DE136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EB2DD25-DE0D-48CE-8218-E4EF12273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13C92E55-66CB-48F7-BF28-5D8ED146B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CB0B6C7B-4820-48AB-92AF-896559F00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018EECD-4518-458F-989E-6FCAE5AE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FB0915F-3C52-468A-87E7-F3EE381DA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7B184771-5A8E-4ED5-9179-24B19F26C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C5162D1-D64C-4FBA-BE86-11B27A74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9EFF345C-6A58-4123-B2D1-2ED9E369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3CE89F7-AE1C-4370-920E-EE04C4124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6E298F6-F99D-49EF-B614-24D2179C23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2424FD35-451D-468C-9EB2-8DA350C12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45BC0C6F-B91F-42CC-9046-522FE8223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F88AFBEE-A8B5-4B18-B834-5269F6C13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4B0F493-EC69-4C85-87D4-287628231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09920E7F-979C-40F6-8FB1-791325A4A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387BCC3-D7BF-443E-B18C-87B696E64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1C0670D-9FA2-48D7-AFDB-4438ECC3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34088C0C-CAD1-4E66-A162-1D7020365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B8C224A6-72B4-4763-B708-65A321D0D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2EE3A964-523C-470B-8B10-09053452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B87487E-C0EA-4E2A-8FC0-3D4C4F017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D8B57E7E-D885-4A0B-BBA0-E3BC3A68C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6FB84573-B84B-4571-A6E5-91CD308E7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EE5EE00-E139-4AB9-ACFC-5E39CFA95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5A38A6AA-6753-4EFE-94BB-96DF7397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506AB599-570B-4547-97F4-F2C672301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9AFDEA1E-DBAB-4507-8D36-786F19A85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C824D6F7-0BDF-4C8C-869D-BDDEB0764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6953C491-AE0F-4D2B-9474-18D5E8B5D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5B956350-9BDD-4090-B2B6-12C13D1CE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ECE31E80-E354-44C3-81E0-4E3E41DDF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9DFA35DB-5360-405A-A7EB-064E51FBC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2DA499BD-4313-4AD1-BE87-4BEF50FEC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680E4C6D-12D1-417A-A709-EC416D98F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C93537B4-09B6-4CC6-92DE-3D3BDAC7A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5D100FC5-9EA8-4DA7-AFA4-BC60831FD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2">
              <a:extLst>
                <a:ext uri="{FF2B5EF4-FFF2-40B4-BE49-F238E27FC236}">
                  <a16:creationId xmlns:a16="http://schemas.microsoft.com/office/drawing/2014/main" id="{3F10D757-6A3B-4314-9755-419B3738E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3">
              <a:extLst>
                <a:ext uri="{FF2B5EF4-FFF2-40B4-BE49-F238E27FC236}">
                  <a16:creationId xmlns:a16="http://schemas.microsoft.com/office/drawing/2014/main" id="{28A4D881-D08B-4AAF-866D-7C3160112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4">
              <a:extLst>
                <a:ext uri="{FF2B5EF4-FFF2-40B4-BE49-F238E27FC236}">
                  <a16:creationId xmlns:a16="http://schemas.microsoft.com/office/drawing/2014/main" id="{A666F3F8-571E-483F-9B9F-31EDB91A9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18305C0F-0A00-450D-92A1-313C72439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6">
              <a:extLst>
                <a:ext uri="{FF2B5EF4-FFF2-40B4-BE49-F238E27FC236}">
                  <a16:creationId xmlns:a16="http://schemas.microsoft.com/office/drawing/2014/main" id="{9A5635D8-CCB7-4D16-BB87-B1BC1AC97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7">
              <a:extLst>
                <a:ext uri="{FF2B5EF4-FFF2-40B4-BE49-F238E27FC236}">
                  <a16:creationId xmlns:a16="http://schemas.microsoft.com/office/drawing/2014/main" id="{7C10A784-B5EE-4486-96E7-3CC72B93A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8">
              <a:extLst>
                <a:ext uri="{FF2B5EF4-FFF2-40B4-BE49-F238E27FC236}">
                  <a16:creationId xmlns:a16="http://schemas.microsoft.com/office/drawing/2014/main" id="{AE5FA7CA-916C-4A34-A727-E0289D891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8" name="Picture 2">
            <a:extLst>
              <a:ext uri="{FF2B5EF4-FFF2-40B4-BE49-F238E27FC236}">
                <a16:creationId xmlns:a16="http://schemas.microsoft.com/office/drawing/2014/main" id="{51039561-92F9-40EE-900B-6AA0F5804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9525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F2A2A9C-1F41-BBBB-442B-480108CA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113" y="1122363"/>
            <a:ext cx="4527929" cy="4287836"/>
          </a:xfrm>
        </p:spPr>
        <p:txBody>
          <a:bodyPr anchor="ctr">
            <a:normAutofit/>
          </a:bodyPr>
          <a:lstStyle/>
          <a:p>
            <a:pPr algn="r"/>
            <a:r>
              <a:rPr lang="en-US" sz="6000"/>
              <a:t>nomopoly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9FCC45-3BD0-B2D6-619C-2CE9E352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31" y="1122363"/>
            <a:ext cx="2816368" cy="4287834"/>
          </a:xfrm>
        </p:spPr>
        <p:txBody>
          <a:bodyPr anchor="ctr">
            <a:normAutofit/>
          </a:bodyPr>
          <a:lstStyle/>
          <a:p>
            <a:r>
              <a:rPr lang="en-US" sz="2400"/>
              <a:t>ZKML Compiler without polynomial commitments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902DA06-324A-48CE-8C20-94535480A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133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85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05D5-A1CF-F706-BC0C-19AB5265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ZK and ZKML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68BB51-2F86-3126-D905-5488C13FE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82922"/>
              </p:ext>
            </p:extLst>
          </p:nvPr>
        </p:nvGraphicFramePr>
        <p:xfrm>
          <a:off x="1141413" y="2457950"/>
          <a:ext cx="9906003" cy="306446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44486">
                  <a:extLst>
                    <a:ext uri="{9D8B030D-6E8A-4147-A177-3AD203B41FA5}">
                      <a16:colId xmlns:a16="http://schemas.microsoft.com/office/drawing/2014/main" val="903171711"/>
                    </a:ext>
                  </a:extLst>
                </a:gridCol>
                <a:gridCol w="1634678">
                  <a:extLst>
                    <a:ext uri="{9D8B030D-6E8A-4147-A177-3AD203B41FA5}">
                      <a16:colId xmlns:a16="http://schemas.microsoft.com/office/drawing/2014/main" val="758330107"/>
                    </a:ext>
                  </a:extLst>
                </a:gridCol>
                <a:gridCol w="1597013">
                  <a:extLst>
                    <a:ext uri="{9D8B030D-6E8A-4147-A177-3AD203B41FA5}">
                      <a16:colId xmlns:a16="http://schemas.microsoft.com/office/drawing/2014/main" val="1590339662"/>
                    </a:ext>
                  </a:extLst>
                </a:gridCol>
                <a:gridCol w="2293824">
                  <a:extLst>
                    <a:ext uri="{9D8B030D-6E8A-4147-A177-3AD203B41FA5}">
                      <a16:colId xmlns:a16="http://schemas.microsoft.com/office/drawing/2014/main" val="1201453587"/>
                    </a:ext>
                  </a:extLst>
                </a:gridCol>
                <a:gridCol w="1936002">
                  <a:extLst>
                    <a:ext uri="{9D8B030D-6E8A-4147-A177-3AD203B41FA5}">
                      <a16:colId xmlns:a16="http://schemas.microsoft.com/office/drawing/2014/main" val="3737902073"/>
                    </a:ext>
                  </a:extLst>
                </a:gridCol>
              </a:tblGrid>
              <a:tr h="596621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SNARK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STARK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ZKML (ezkl)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nomopoly</a:t>
                      </a:r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2719792003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Soundness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585585313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Completness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330633986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Speed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2204785398"/>
                  </a:ext>
                </a:extLst>
              </a:tr>
              <a:tr h="677979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90422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1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4782-0D55-D6EC-6F21-6092B8E09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574-3AAA-889F-46B2-8750C66C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48B8-5BFE-88E8-AF3F-2439B879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EZKL – Halo2</a:t>
            </a:r>
          </a:p>
          <a:p>
            <a:r>
              <a:rPr lang="en-US" dirty="0" err="1"/>
              <a:t>Polyhedra</a:t>
            </a:r>
            <a:r>
              <a:rPr lang="en-US" dirty="0"/>
              <a:t> Network</a:t>
            </a:r>
          </a:p>
          <a:p>
            <a:r>
              <a:rPr lang="en-US" dirty="0" err="1"/>
              <a:t>Bionetta</a:t>
            </a:r>
            <a:r>
              <a:rPr lang="en-US" dirty="0"/>
              <a:t> (</a:t>
            </a:r>
            <a:r>
              <a:rPr lang="en-US" dirty="0" err="1"/>
              <a:t>Rarimo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1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8D5B-7CF8-2506-252A-3BC6079D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0799-7AE7-0234-493B-6C28F231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71A8-BB3F-418A-4A49-4E94D30A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the most efficient proof of inference system for a given model</a:t>
            </a:r>
          </a:p>
          <a:p>
            <a:r>
              <a:rPr lang="en-US" dirty="0"/>
              <a:t>Prove the token generation of a small language model</a:t>
            </a:r>
          </a:p>
          <a:p>
            <a:r>
              <a:rPr lang="en-US" dirty="0"/>
              <a:t>Build an LLM proving runtime usable in production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5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E03D7-AD36-E528-AA06-0CDD80CC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4BB12B-D529-B0D0-D4AA-42A255A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Elephant in the room</a:t>
            </a:r>
          </a:p>
        </p:txBody>
      </p:sp>
      <p:pic>
        <p:nvPicPr>
          <p:cNvPr id="5" name="Picture 4" descr="Elephant in desert">
            <a:extLst>
              <a:ext uri="{FF2B5EF4-FFF2-40B4-BE49-F238E27FC236}">
                <a16:creationId xmlns:a16="http://schemas.microsoft.com/office/drawing/2014/main" id="{BC26A7F0-2754-7FDF-9EE2-D1E8AA12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346" r="32618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9C63-71EF-D6D9-1CC3-A710384D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Can you really avoid polynomials?</a:t>
            </a:r>
          </a:p>
          <a:p>
            <a:r>
              <a:rPr lang="en-US" dirty="0" err="1"/>
              <a:t>TopLoc</a:t>
            </a:r>
            <a:r>
              <a:rPr lang="en-US" dirty="0"/>
              <a:t> paper did it</a:t>
            </a:r>
          </a:p>
          <a:p>
            <a:pPr lvl="1"/>
            <a:r>
              <a:rPr lang="en-US" dirty="0"/>
              <a:t>Strong soundness guarantees emerge the more you use the network</a:t>
            </a:r>
          </a:p>
        </p:txBody>
      </p:sp>
    </p:spTree>
    <p:extLst>
      <p:ext uri="{BB962C8B-B14F-4D97-AF65-F5344CB8AC3E}">
        <p14:creationId xmlns:p14="http://schemas.microsoft.com/office/powerpoint/2010/main" val="161210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55CE-9081-E89E-08D6-3838ACE6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F267-CCC2-1C88-8727-A43B1C3D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Alternative: pre-compile individual ops as ZK kernels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FED4-8662-8BB9-ACA4-13B514C4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learning </a:t>
            </a:r>
            <a:r>
              <a:rPr lang="en-US" dirty="0" err="1"/>
              <a:t>ProverNet</a:t>
            </a:r>
            <a:r>
              <a:rPr lang="en-US" dirty="0"/>
              <a:t> and </a:t>
            </a:r>
            <a:r>
              <a:rPr lang="en-US" dirty="0" err="1"/>
              <a:t>VerifierNet</a:t>
            </a:r>
            <a:r>
              <a:rPr lang="en-US" dirty="0"/>
              <a:t> each time end-to-end…</a:t>
            </a:r>
          </a:p>
          <a:p>
            <a:r>
              <a:rPr lang="en-US" dirty="0"/>
              <a:t>we can learn each op (2DCONV, Linear, ReLU…)</a:t>
            </a:r>
          </a:p>
          <a:p>
            <a:r>
              <a:rPr lang="en-US" dirty="0"/>
              <a:t>Compiling becomes search and replace on the ONNX graph</a:t>
            </a:r>
          </a:p>
          <a:p>
            <a:pPr lvl="1"/>
            <a:r>
              <a:rPr lang="en-US" dirty="0"/>
              <a:t>Each OP’s proof must be verified (no folding)</a:t>
            </a:r>
          </a:p>
          <a:p>
            <a:pPr lvl="1"/>
            <a:r>
              <a:rPr lang="en-US" dirty="0"/>
              <a:t>it would still be efficient – verifier is a neural network, and it can accept batch of proofs as an input computing them in a single pass</a:t>
            </a:r>
          </a:p>
        </p:txBody>
      </p:sp>
    </p:spTree>
    <p:extLst>
      <p:ext uri="{BB962C8B-B14F-4D97-AF65-F5344CB8AC3E}">
        <p14:creationId xmlns:p14="http://schemas.microsoft.com/office/powerpoint/2010/main" val="3465951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</TotalTime>
  <Words>161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nomopoly</vt:lpstr>
      <vt:lpstr>ZK and ZKML</vt:lpstr>
      <vt:lpstr>ZKML</vt:lpstr>
      <vt:lpstr>Goal</vt:lpstr>
      <vt:lpstr>Elephant in the room</vt:lpstr>
      <vt:lpstr>Alternative: pre-compile individual ops as ZK kernels once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Peric  | OPENCHIP</dc:creator>
  <cp:lastModifiedBy>Igor Peric  | OPENCHIP</cp:lastModifiedBy>
  <cp:revision>2</cp:revision>
  <dcterms:created xsi:type="dcterms:W3CDTF">2025-06-21T04:48:00Z</dcterms:created>
  <dcterms:modified xsi:type="dcterms:W3CDTF">2025-06-21T05:23:42Z</dcterms:modified>
</cp:coreProperties>
</file>