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44F-6E2F-4CC2-A137-0B5521912C76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9940-ECD5-4C9F-A453-6B52F42194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35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44F-6E2F-4CC2-A137-0B5521912C76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9940-ECD5-4C9F-A453-6B52F42194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75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44F-6E2F-4CC2-A137-0B5521912C76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9940-ECD5-4C9F-A453-6B52F42194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39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44F-6E2F-4CC2-A137-0B5521912C76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9940-ECD5-4C9F-A453-6B52F42194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45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44F-6E2F-4CC2-A137-0B5521912C76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9940-ECD5-4C9F-A453-6B52F42194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18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44F-6E2F-4CC2-A137-0B5521912C76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9940-ECD5-4C9F-A453-6B52F42194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2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44F-6E2F-4CC2-A137-0B5521912C76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9940-ECD5-4C9F-A453-6B52F42194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4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44F-6E2F-4CC2-A137-0B5521912C76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9940-ECD5-4C9F-A453-6B52F42194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3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44F-6E2F-4CC2-A137-0B5521912C76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9940-ECD5-4C9F-A453-6B52F42194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59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44F-6E2F-4CC2-A137-0B5521912C76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9940-ECD5-4C9F-A453-6B52F42194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7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44F-6E2F-4CC2-A137-0B5521912C76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9940-ECD5-4C9F-A453-6B52F42194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59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4544F-6E2F-4CC2-A137-0B5521912C76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A9940-ECD5-4C9F-A453-6B52F42194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4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359" y="0"/>
            <a:ext cx="12429359" cy="7262949"/>
          </a:xfrm>
          <a:prstGeom prst="rect">
            <a:avLst/>
          </a:prstGeom>
        </p:spPr>
      </p:pic>
      <p:sp>
        <p:nvSpPr>
          <p:cNvPr id="13" name="Retângulo Arredondado 12"/>
          <p:cNvSpPr/>
          <p:nvPr/>
        </p:nvSpPr>
        <p:spPr>
          <a:xfrm>
            <a:off x="3263704" y="5331654"/>
            <a:ext cx="5528604" cy="1322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14" y="4919937"/>
            <a:ext cx="6050292" cy="2145796"/>
          </a:xfrm>
          <a:prstGeom prst="rect">
            <a:avLst/>
          </a:prstGeom>
          <a:effectLst/>
        </p:spPr>
      </p:pic>
      <p:sp>
        <p:nvSpPr>
          <p:cNvPr id="14" name="Retângulo Arredondado 13"/>
          <p:cNvSpPr/>
          <p:nvPr/>
        </p:nvSpPr>
        <p:spPr>
          <a:xfrm>
            <a:off x="9238298" y="6039608"/>
            <a:ext cx="2684782" cy="605825"/>
          </a:xfrm>
          <a:prstGeom prst="roundRect">
            <a:avLst>
              <a:gd name="adj" fmla="val 1981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9374286" y="5992835"/>
            <a:ext cx="331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Profª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Roberta Beatriz </a:t>
            </a: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Aragon Bento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-237359" y="2210039"/>
            <a:ext cx="12429359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Sistema de Análise Gráfica dos Testes de Progresso</a:t>
            </a:r>
          </a:p>
        </p:txBody>
      </p:sp>
    </p:spTree>
    <p:extLst>
      <p:ext uri="{BB962C8B-B14F-4D97-AF65-F5344CB8AC3E}">
        <p14:creationId xmlns:p14="http://schemas.microsoft.com/office/powerpoint/2010/main" val="132886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Arredondado 5"/>
          <p:cNvSpPr/>
          <p:nvPr/>
        </p:nvSpPr>
        <p:spPr>
          <a:xfrm>
            <a:off x="3207434" y="752230"/>
            <a:ext cx="6063175" cy="8936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25794" y="752231"/>
            <a:ext cx="1190068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Integrantes do Grupo</a:t>
            </a:r>
          </a:p>
        </p:txBody>
      </p:sp>
      <p:sp>
        <p:nvSpPr>
          <p:cNvPr id="8" name="Retângulo Arredondado 7"/>
          <p:cNvSpPr/>
          <p:nvPr/>
        </p:nvSpPr>
        <p:spPr>
          <a:xfrm>
            <a:off x="769823" y="2574387"/>
            <a:ext cx="3412545" cy="386861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164249"/>
              </p:ext>
            </p:extLst>
          </p:nvPr>
        </p:nvGraphicFramePr>
        <p:xfrm>
          <a:off x="1008973" y="2798198"/>
          <a:ext cx="2753129" cy="3208705"/>
        </p:xfrm>
        <a:graphic>
          <a:graphicData uri="http://schemas.openxmlformats.org/drawingml/2006/table">
            <a:tbl>
              <a:tblPr/>
              <a:tblGrid>
                <a:gridCol w="2753129">
                  <a:extLst>
                    <a:ext uri="{9D8B030D-6E8A-4147-A177-3AD203B41FA5}">
                      <a16:colId xmlns:a16="http://schemas.microsoft.com/office/drawing/2014/main" val="2350547015"/>
                    </a:ext>
                  </a:extLst>
                </a:gridCol>
              </a:tblGrid>
              <a:tr h="6417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c"/>
                          <a:ea typeface="+mn-ea"/>
                          <a:cs typeface="+mn-cs"/>
                        </a:rPr>
                        <a:t>Cinthya Vieira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661657"/>
                  </a:ext>
                </a:extLst>
              </a:tr>
              <a:tr h="6417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c"/>
                          <a:ea typeface="+mn-ea"/>
                          <a:cs typeface="+mn-cs"/>
                        </a:rPr>
                        <a:t>Gabriel Vieira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2219699"/>
                  </a:ext>
                </a:extLst>
              </a:tr>
              <a:tr h="6417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c"/>
                          <a:ea typeface="+mn-ea"/>
                          <a:cs typeface="+mn-cs"/>
                        </a:rPr>
                        <a:t>Igor </a:t>
                      </a:r>
                      <a:r>
                        <a:rPr lang="pt-BR" sz="2800" b="1" i="0" u="none" strike="noStrike" kern="1200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c"/>
                          <a:ea typeface="+mn-ea"/>
                          <a:cs typeface="+mn-cs"/>
                        </a:rPr>
                        <a:t>Pompeo</a:t>
                      </a:r>
                      <a:r>
                        <a:rPr lang="pt-BR" sz="2800" b="1" i="0" u="none" strike="noStrike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c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6128406"/>
                  </a:ext>
                </a:extLst>
              </a:tr>
              <a:tr h="6417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c"/>
                          <a:ea typeface="+mn-ea"/>
                          <a:cs typeface="+mn-cs"/>
                        </a:rPr>
                        <a:t>Thiago </a:t>
                      </a:r>
                      <a:r>
                        <a:rPr lang="pt-BR" sz="2800" b="1" i="0" u="none" strike="noStrike" kern="1200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c"/>
                          <a:ea typeface="+mn-ea"/>
                          <a:cs typeface="+mn-cs"/>
                        </a:rPr>
                        <a:t>Basilio</a:t>
                      </a:r>
                      <a:r>
                        <a:rPr lang="pt-BR" sz="2800" b="1" i="0" u="none" strike="noStrike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c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8870"/>
                  </a:ext>
                </a:extLst>
              </a:tr>
              <a:tr h="6417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c"/>
                          <a:ea typeface="+mn-ea"/>
                          <a:cs typeface="+mn-cs"/>
                        </a:rPr>
                        <a:t>Victor Hugo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42844"/>
                  </a:ext>
                </a:extLst>
              </a:tr>
            </a:tbl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9" y="2869809"/>
            <a:ext cx="3573194" cy="35731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003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Arredondado 15"/>
          <p:cNvSpPr/>
          <p:nvPr/>
        </p:nvSpPr>
        <p:spPr>
          <a:xfrm>
            <a:off x="3207434" y="2333802"/>
            <a:ext cx="5373917" cy="3066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117" y="286504"/>
            <a:ext cx="1359415" cy="1359415"/>
          </a:xfrm>
          <a:prstGeom prst="rect">
            <a:avLst/>
          </a:prstGeom>
        </p:spPr>
      </p:pic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42402"/>
              </p:ext>
            </p:extLst>
          </p:nvPr>
        </p:nvGraphicFramePr>
        <p:xfrm>
          <a:off x="3379321" y="2543054"/>
          <a:ext cx="4867176" cy="2324523"/>
        </p:xfrm>
        <a:graphic>
          <a:graphicData uri="http://schemas.openxmlformats.org/drawingml/2006/table">
            <a:tbl>
              <a:tblPr/>
              <a:tblGrid>
                <a:gridCol w="1622393">
                  <a:extLst>
                    <a:ext uri="{9D8B030D-6E8A-4147-A177-3AD203B41FA5}">
                      <a16:colId xmlns:a16="http://schemas.microsoft.com/office/drawing/2014/main" val="1082086911"/>
                    </a:ext>
                  </a:extLst>
                </a:gridCol>
                <a:gridCol w="3244783">
                  <a:extLst>
                    <a:ext uri="{9D8B030D-6E8A-4147-A177-3AD203B41FA5}">
                      <a16:colId xmlns:a16="http://schemas.microsoft.com/office/drawing/2014/main" val="2350547015"/>
                    </a:ext>
                  </a:extLst>
                </a:gridCol>
              </a:tblGrid>
              <a:tr h="774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i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c"/>
                        </a:rPr>
                        <a:t>1º</a:t>
                      </a:r>
                      <a:endParaRPr lang="pt-BR" sz="32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 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b="1" i="0" u="none" strike="noStrike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c"/>
                          <a:ea typeface="+mn-ea"/>
                          <a:cs typeface="+mn-cs"/>
                        </a:rPr>
                        <a:t>Alunos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661657"/>
                  </a:ext>
                </a:extLst>
              </a:tr>
              <a:tr h="774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c"/>
                        </a:rPr>
                        <a:t>2º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b="1" i="0" u="none" strike="noStrike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c"/>
                          <a:ea typeface="+mn-ea"/>
                          <a:cs typeface="+mn-cs"/>
                        </a:rPr>
                        <a:t>Professores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2219699"/>
                  </a:ext>
                </a:extLst>
              </a:tr>
              <a:tr h="774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c"/>
                        </a:rPr>
                        <a:t>3º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b="1" i="0" u="none" strike="noStrike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c"/>
                          <a:ea typeface="+mn-ea"/>
                          <a:cs typeface="+mn-cs"/>
                        </a:rPr>
                        <a:t>Coordenadores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6128406"/>
                  </a:ext>
                </a:extLst>
              </a:tr>
            </a:tbl>
          </a:graphicData>
        </a:graphic>
      </p:graphicFrame>
      <p:sp>
        <p:nvSpPr>
          <p:cNvPr id="18" name="Retângulo Arredondado 17"/>
          <p:cNvSpPr/>
          <p:nvPr/>
        </p:nvSpPr>
        <p:spPr>
          <a:xfrm>
            <a:off x="3142119" y="752230"/>
            <a:ext cx="6063175" cy="8936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25794" y="752231"/>
            <a:ext cx="1190068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Público Alvo do Produto</a:t>
            </a:r>
          </a:p>
        </p:txBody>
      </p:sp>
    </p:spTree>
    <p:extLst>
      <p:ext uri="{BB962C8B-B14F-4D97-AF65-F5344CB8AC3E}">
        <p14:creationId xmlns:p14="http://schemas.microsoft.com/office/powerpoint/2010/main" val="22451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Arredondado 4"/>
          <p:cNvSpPr/>
          <p:nvPr/>
        </p:nvSpPr>
        <p:spPr>
          <a:xfrm>
            <a:off x="627017" y="2050868"/>
            <a:ext cx="10946674" cy="42541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58031" y="2208885"/>
            <a:ext cx="108664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No modelo anterior à apresentação de desempenho (acertos no teste), a avaliação era feita em um PDF, enviado pela Coordenação do curso.</a:t>
            </a:r>
          </a:p>
          <a:p>
            <a:endParaRPr lang="pt-BR" sz="3200" b="1" dirty="0">
              <a:solidFill>
                <a:schemeClr val="bg1"/>
              </a:solidFill>
            </a:endParaRPr>
          </a:p>
          <a:p>
            <a:r>
              <a:rPr lang="pt-BR" sz="3200" b="1" dirty="0">
                <a:solidFill>
                  <a:schemeClr val="bg1"/>
                </a:solidFill>
              </a:rPr>
              <a:t>O que é muito precário, pois os alunos não tinham como fazer uma conferência de uma forma rápida, nem saber como foi o desempenho dele comparado aos anos anteriores ou saber como está a sua turma comparada à outras.</a:t>
            </a:r>
          </a:p>
        </p:txBody>
      </p:sp>
      <p:sp>
        <p:nvSpPr>
          <p:cNvPr id="8" name="Retângulo Arredondado 7"/>
          <p:cNvSpPr/>
          <p:nvPr/>
        </p:nvSpPr>
        <p:spPr>
          <a:xfrm>
            <a:off x="3207434" y="451782"/>
            <a:ext cx="6063175" cy="8936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25794" y="451783"/>
            <a:ext cx="1190068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Problema Apresentado</a:t>
            </a:r>
          </a:p>
        </p:txBody>
      </p:sp>
    </p:spTree>
    <p:extLst>
      <p:ext uri="{BB962C8B-B14F-4D97-AF65-F5344CB8AC3E}">
        <p14:creationId xmlns:p14="http://schemas.microsoft.com/office/powerpoint/2010/main" val="13585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 Arredondado 8"/>
          <p:cNvSpPr/>
          <p:nvPr/>
        </p:nvSpPr>
        <p:spPr>
          <a:xfrm>
            <a:off x="3207434" y="470873"/>
            <a:ext cx="6063175" cy="8936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25794" y="470874"/>
            <a:ext cx="1190068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Progressão Acadêmica</a:t>
            </a:r>
          </a:p>
        </p:txBody>
      </p:sp>
      <p:sp>
        <p:nvSpPr>
          <p:cNvPr id="13" name="Retângulo Arredondado 12"/>
          <p:cNvSpPr/>
          <p:nvPr/>
        </p:nvSpPr>
        <p:spPr>
          <a:xfrm>
            <a:off x="365760" y="2083775"/>
            <a:ext cx="11587325" cy="413003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821686" y="2397377"/>
            <a:ext cx="1054862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3200" b="1" dirty="0">
                <a:solidFill>
                  <a:schemeClr val="bg1"/>
                </a:solidFill>
              </a:rPr>
              <a:t>Visando nosso público alvo, desenvolvemos um software que entrega análises sobre os resultados acadêmicos do Teste de Progresso e mostra como está a evolução do Aluno/Turma durante os anos em que se realizou a prova, para que o mesmo e também o corpo docente saibam quais são as melhorias e as dificuldades que estão enfrentando de acordo com cada matéria</a:t>
            </a:r>
            <a:r>
              <a:rPr lang="pt-BR" sz="3200" dirty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48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Arredondado 4"/>
          <p:cNvSpPr/>
          <p:nvPr/>
        </p:nvSpPr>
        <p:spPr>
          <a:xfrm>
            <a:off x="627017" y="3013501"/>
            <a:ext cx="10946674" cy="94889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07211" y="3013501"/>
            <a:ext cx="10866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SOLUÇÃO – SOFTWARE DESENVOLVIDO</a:t>
            </a:r>
          </a:p>
        </p:txBody>
      </p:sp>
    </p:spTree>
    <p:extLst>
      <p:ext uri="{BB962C8B-B14F-4D97-AF65-F5344CB8AC3E}">
        <p14:creationId xmlns:p14="http://schemas.microsoft.com/office/powerpoint/2010/main" val="272502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Arredondado 4"/>
          <p:cNvSpPr/>
          <p:nvPr/>
        </p:nvSpPr>
        <p:spPr>
          <a:xfrm>
            <a:off x="2950073" y="451780"/>
            <a:ext cx="6063175" cy="8936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45657" y="451780"/>
            <a:ext cx="1190068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Monetização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04" y="323860"/>
            <a:ext cx="1150314" cy="11495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7026" y="1797249"/>
            <a:ext cx="10273386" cy="386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9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Arredondado 2"/>
          <p:cNvSpPr/>
          <p:nvPr/>
        </p:nvSpPr>
        <p:spPr>
          <a:xfrm>
            <a:off x="2867799" y="433406"/>
            <a:ext cx="6063175" cy="8936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-113841" y="433407"/>
            <a:ext cx="1190068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Aprimoramentos Futuros</a:t>
            </a:r>
          </a:p>
        </p:txBody>
      </p:sp>
      <p:sp>
        <p:nvSpPr>
          <p:cNvPr id="5" name="Retângulo Arredondado 4"/>
          <p:cNvSpPr/>
          <p:nvPr/>
        </p:nvSpPr>
        <p:spPr>
          <a:xfrm>
            <a:off x="470262" y="1636255"/>
            <a:ext cx="11217269" cy="480373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21052" y="1802881"/>
            <a:ext cx="10866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1º - Como oportunidades futuras para acrescentar à esse projeto, seria possível um sistema parecido para as notas de provas N1/N2/Projetos que traria o mesmo benefício analítico para tanto professores, quanto para alunos. 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 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2º - Para o escopo gerencial/administrativo, pode ser possível trabalhar algo em cima do CPA/ISED, trazendo uma plataforma própria para a aplicação e análise dos dados em tempo real e sem custos externos como se tem hoje.</a:t>
            </a:r>
          </a:p>
          <a:p>
            <a:endParaRPr lang="pt-BR" sz="2400" b="1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3º - Por fim, uma função mais voltada aos alunos, o acompanhamento e aconselhamento no decorrer do semestre. Assim, apontando entregas futuras, faltas por matéria, situação da média atual, provas e todas as informações que hoje não são obtidas com muita facilidade, que são pertinentes aos alunos.</a:t>
            </a:r>
          </a:p>
        </p:txBody>
      </p:sp>
    </p:spTree>
    <p:extLst>
      <p:ext uri="{BB962C8B-B14F-4D97-AF65-F5344CB8AC3E}">
        <p14:creationId xmlns:p14="http://schemas.microsoft.com/office/powerpoint/2010/main" val="318434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7"/>
          <p:cNvSpPr/>
          <p:nvPr/>
        </p:nvSpPr>
        <p:spPr>
          <a:xfrm>
            <a:off x="0" y="0"/>
            <a:ext cx="12191998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0"/>
                </a:moveTo>
                <a:lnTo>
                  <a:pt x="0" y="0"/>
                </a:lnTo>
                <a:lnTo>
                  <a:pt x="0" y="6857998"/>
                </a:lnTo>
                <a:lnTo>
                  <a:pt x="12191999" y="6857998"/>
                </a:lnTo>
                <a:lnTo>
                  <a:pt x="12191999" y="0"/>
                </a:lnTo>
                <a:close/>
              </a:path>
            </a:pathLst>
          </a:custGeom>
          <a:solidFill>
            <a:srgbClr val="00000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1"/>
          <p:cNvSpPr txBox="1">
            <a:spLocks noGrp="1"/>
          </p:cNvSpPr>
          <p:nvPr>
            <p:ph type="title"/>
          </p:nvPr>
        </p:nvSpPr>
        <p:spPr>
          <a:xfrm>
            <a:off x="1332412" y="2439135"/>
            <a:ext cx="8760006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8800" spc="-665" dirty="0">
                <a:solidFill>
                  <a:schemeClr val="bg1">
                    <a:lumMod val="95000"/>
                  </a:schemeClr>
                </a:solidFill>
                <a:latin typeface="Book Antiqua"/>
                <a:cs typeface="Book Antiqua"/>
              </a:rPr>
              <a:t>Obrigado a todos</a:t>
            </a:r>
            <a:r>
              <a:rPr sz="8800" spc="-350" dirty="0">
                <a:solidFill>
                  <a:schemeClr val="bg1">
                    <a:lumMod val="95000"/>
                  </a:schemeClr>
                </a:solidFill>
                <a:latin typeface="Book Antiqua"/>
                <a:cs typeface="Book Antiqua"/>
              </a:rPr>
              <a:t>!</a:t>
            </a:r>
            <a:endParaRPr sz="8800" dirty="0">
              <a:solidFill>
                <a:schemeClr val="bg1">
                  <a:lumMod val="95000"/>
                </a:schemeClr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820943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1814</TotalTime>
  <Words>326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Berlin Sans FB</vt:lpstr>
      <vt:lpstr>Book Antiqua</vt:lpstr>
      <vt:lpstr>Calibri</vt:lpstr>
      <vt:lpstr>Calibri c</vt:lpstr>
      <vt:lpstr>Calibri Light</vt:lpstr>
      <vt:lpstr>Segoe UI Semibold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Obrigado a todos!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RAMOS VIEIRA</dc:creator>
  <cp:lastModifiedBy>Igor Pompeo Tavares Souza</cp:lastModifiedBy>
  <cp:revision>39</cp:revision>
  <dcterms:created xsi:type="dcterms:W3CDTF">2019-06-14T14:21:44Z</dcterms:created>
  <dcterms:modified xsi:type="dcterms:W3CDTF">2019-06-16T20:46:08Z</dcterms:modified>
</cp:coreProperties>
</file>