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Why: I found that data scientists and digital humanists were failing w/ regards to replication; a host of problems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second column’s check marks are for other desirables in the bad data set possibilities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second column’s check marks are for other desirables in the bad data set possibilities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second column’s check marks are for other desirables in the bad data set possibilities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successful ancient language project on GitHub; many “firsts”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had problems both ways, using others and sharing mine In order to get repro, a corpus must have ..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had problems both ways, using others and sharing mine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6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6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8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8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7999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199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199" cy="1421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yle@kyle-p-johnson.com" TargetMode="External"/><Relationship Id="rId4" Type="http://schemas.openxmlformats.org/officeDocument/2006/relationships/hyperlink" Target="http://cltk.or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ltk.org/" TargetMode="External"/><Relationship Id="rId4" Type="http://schemas.openxmlformats.org/officeDocument/2006/relationships/hyperlink" Target="http://docs.cltk.org/en/latest/" TargetMode="External"/><Relationship Id="rId9" Type="http://schemas.openxmlformats.org/officeDocument/2006/relationships/hyperlink" Target="mailto:kyle@kyle-p-johnson.com" TargetMode="External"/><Relationship Id="rId5" Type="http://schemas.openxmlformats.org/officeDocument/2006/relationships/hyperlink" Target="https://github.com/cltk/cltk" TargetMode="External"/><Relationship Id="rId6" Type="http://schemas.openxmlformats.org/officeDocument/2006/relationships/hyperlink" Target="https://github.com/cltk" TargetMode="External"/><Relationship Id="rId7" Type="http://schemas.openxmlformats.org/officeDocument/2006/relationships/hyperlink" Target="https://github.com/cltk/cltk/blob/master/cltk/corpus/utils/importer.py" TargetMode="External"/><Relationship Id="rId8" Type="http://schemas.openxmlformats.org/officeDocument/2006/relationships/hyperlink" Target="https://github.com/cltk/cltk/issu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penn.museum/silkroad/exhibit_silkroad.php" TargetMode="External"/><Relationship Id="rId4" Type="http://schemas.openxmlformats.org/officeDocument/2006/relationships/hyperlink" Target="https://github.com/gitpython-developers/GitPython" TargetMode="External"/><Relationship Id="rId5" Type="http://schemas.openxmlformats.org/officeDocument/2006/relationships/hyperlink" Target="https://en.wikipedia.org/wiki/Git_(software)" TargetMode="External"/><Relationship Id="rId6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en.wikipedia.org/wiki/Reproducibilit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Scientific data set management: A lesson learned from building the Classical Language Toolkit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Kyle P. Johnson, PhD							SF Python Meetup Group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kyle@kyle-p-johnson.com</a:t>
            </a:r>
            <a:r>
              <a:rPr lang="en" sz="1800"/>
              <a:t>						@Yelp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http://cltk.org</a:t>
            </a:r>
            <a:r>
              <a:rPr lang="en" sz="1800"/>
              <a:t>								February 10,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Data set realities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11700" y="1017725"/>
            <a:ext cx="4112400" cy="37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Storage problems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Obscure university websites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Unreliable personal websites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Disappearing old versions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Buried in source code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USB drive, CD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Format problems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Obfuscating compression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Ugly file organization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Fetching problems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Bad protocols for large files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Unfriendly protocols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 Data set realities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11700" y="1017725"/>
            <a:ext cx="4112400" cy="37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Storage problems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Obscure university websites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Unreliable personal websites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Disappearing old versions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Buried in source code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USB drive, CD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Format problems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Obfuscating compression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Ugly file organization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Fetching problems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Bad protocols for large files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Unfriendly protocols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23575" y="937700"/>
            <a:ext cx="80964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0">
                <a:solidFill>
                  <a:schemeClr val="accent4"/>
                </a:solidFill>
              </a:rPr>
              <a:t>┐(´д`)┌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Git-backed corpus management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11700" y="1170125"/>
            <a:ext cx="2630400" cy="19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Git is: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Versioned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Author-attributed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Auditable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Editable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?</a:t>
            </a:r>
            <a:r>
              <a:rPr lang="en" sz="1800"/>
              <a:t> Easily obtained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Git-backed corpus management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1700" y="1170125"/>
            <a:ext cx="2630400" cy="19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Git is: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Versioned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Author-attributed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Auditable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Editable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?</a:t>
            </a:r>
            <a:r>
              <a:rPr lang="en" sz="1800"/>
              <a:t> Easily obtained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256800" y="1170125"/>
            <a:ext cx="2630400" cy="350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and also: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Distributed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Non-linear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Collaborative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Scales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fsck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Compressed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Diff updates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Merge strategies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Easy updates to end users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Git-backed corpus management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1700" y="1170125"/>
            <a:ext cx="2630400" cy="19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Git is: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Versioned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Author-attributed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Auditable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Editable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?</a:t>
            </a:r>
            <a:r>
              <a:rPr lang="en" sz="1800"/>
              <a:t> Easily obtained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256800" y="1170125"/>
            <a:ext cx="2630400" cy="337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and also: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Distributed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Non-linear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Collaborative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Scales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fsck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Compressed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Diff updates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Merge strategies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Easy updates to end users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745550" y="1170125"/>
            <a:ext cx="26304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GitHub adds: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Easily obtained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High availability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accent2"/>
                </a:solidFill>
              </a:rPr>
              <a:t>✓</a:t>
            </a:r>
            <a:r>
              <a:rPr lang="en" sz="1800"/>
              <a:t> Community oriented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corpus import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00" y="356425"/>
            <a:ext cx="6690224" cy="39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code snippet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75" y="337200"/>
            <a:ext cx="7924851" cy="3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of online annotations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00" y="310200"/>
            <a:ext cx="6333926" cy="382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Contribute &amp; contact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1700" y="1017725"/>
            <a:ext cx="6959100" cy="37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Classical Language Toolkit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Home: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http://cltk.org/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Docs: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http://docs.cltk.org/en/latest/</a:t>
            </a:r>
            <a:r>
              <a:rPr lang="en" sz="1800"/>
              <a:t>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Source: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https://github.com/cltk/cltk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Corpora: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https://github.com/cltk</a:t>
            </a:r>
            <a:r>
              <a:rPr lang="en" sz="1800"/>
              <a:t>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Import module: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https://github.com/cltk/cltk/blob/master/cltk/corpus/utils/importer.py</a:t>
            </a:r>
            <a:r>
              <a:rPr lang="en" sz="1800"/>
              <a:t>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Contribute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Issue tracking: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https://github.com/cltk/cltk/issues</a:t>
            </a:r>
            <a:r>
              <a:rPr lang="en" sz="1800"/>
              <a:t>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Other questions: 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kyle@kyle-p-johnson.com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1700" y="1017725"/>
            <a:ext cx="7677899" cy="37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Images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http://www.penn.museum/silkroad/exhibit_silkroad.php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Git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GitPython: 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https://github.com/gitpython-developers/GitPython</a:t>
            </a:r>
            <a:r>
              <a:rPr lang="en" sz="1800"/>
              <a:t>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accent5"/>
                </a:solidFill>
                <a:hlinkClick r:id="rId5"/>
              </a:rPr>
              <a:t>https://en.wikipedia.org/wiki/Git_(software)</a:t>
            </a:r>
            <a:r>
              <a:rPr lang="en" sz="1800"/>
              <a:t>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Science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accent5"/>
                </a:solidFill>
                <a:hlinkClick r:id="rId6"/>
              </a:rPr>
              <a:t>https://en.wikipedia.org/wiki/Scientific_method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 u="sng">
                <a:solidFill>
                  <a:schemeClr val="accent5"/>
                </a:solidFill>
                <a:hlinkClick r:id="rId7"/>
              </a:rPr>
              <a:t>https://en.wikipedia.org/wiki/Reproducibility</a:t>
            </a:r>
            <a:r>
              <a:rPr lang="en" sz="18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75" name="Shape 75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3881775" y="1234075"/>
            <a:ext cx="495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en" sz="2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Good datasets for NLP of ancient languages (Egyptian hieroglyphs, Ancient Greek, Latin, Hebrew, Sanskrit, Tibetan, Classical Chinese, etc.)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84" name="Shape 84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881775" y="1234075"/>
            <a:ext cx="495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Low: Good datasets for NLP of ancient languages (Egyptian hieroglyphs, Ancient Greek, Latin, Hebrew, Sanskrit, Tibetan, Classical Chinese, etc.)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en" sz="2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Quantified Classics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CLTK’s goals …</a:t>
            </a:r>
          </a:p>
        </p:txBody>
      </p:sp>
      <p:sp>
        <p:nvSpPr>
          <p:cNvPr id="93" name="Shape 93"/>
          <p:cNvSpPr/>
          <p:nvPr/>
        </p:nvSpPr>
        <p:spPr>
          <a:xfrm>
            <a:off x="637125" y="1436575"/>
            <a:ext cx="3032400" cy="2929799"/>
          </a:xfrm>
          <a:prstGeom prst="donut">
            <a:avLst>
              <a:gd fmla="val 1073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198912" y="1921335"/>
            <a:ext cx="1908600" cy="1960200"/>
          </a:xfrm>
          <a:prstGeom prst="donut">
            <a:avLst>
              <a:gd fmla="val 1680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818796" y="2538731"/>
            <a:ext cx="669000" cy="725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3881775" y="1234075"/>
            <a:ext cx="495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Low: Good datasets for NLP of ancient languages (Egyptian hieroglyphs, Ancient Greek, Latin, Hebrew, Sanskrit, Tibetan, Classical Chinese, etc.)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Medium: Quantified Classics</a:t>
            </a:r>
          </a:p>
          <a:p>
            <a:pPr indent="-3683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</a:pPr>
            <a:r>
              <a:rPr lang="en" sz="2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Framework for an integrated study of the ancient world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a connected ancient world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50" y="1246312"/>
            <a:ext cx="58578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Scientific method and communication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170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Make observations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Think of interesting questions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Formulate hypotheses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testable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Gather data to test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general theories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(repeat)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54265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Scientific method and communication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Make observations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Think of interesting questions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Formulate hypotheses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testable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Gather data to test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general theories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(repeat)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54265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7" name="Shape 117"/>
          <p:cNvSpPr txBox="1"/>
          <p:nvPr/>
        </p:nvSpPr>
        <p:spPr>
          <a:xfrm>
            <a:off x="6103925" y="1017725"/>
            <a:ext cx="2597699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Peer review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Documentation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Reproducibility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Archiving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Data sharing</a:t>
            </a:r>
          </a:p>
        </p:txBody>
      </p:sp>
      <p:cxnSp>
        <p:nvCxnSpPr>
          <p:cNvPr id="118" name="Shape 118"/>
          <p:cNvCxnSpPr/>
          <p:nvPr/>
        </p:nvCxnSpPr>
        <p:spPr>
          <a:xfrm flipH="1" rot="10800000">
            <a:off x="4091175" y="1931275"/>
            <a:ext cx="1739400" cy="215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Scientific method and communication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1170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Make observations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Think of interesting questions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Formulate hypotheses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testable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Gather data to test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general theories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(repeat)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4265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6103925" y="1017725"/>
            <a:ext cx="2597699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Peer review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Documentation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Reproducibility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Archiving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Data sharing</a:t>
            </a:r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4091175" y="1931275"/>
            <a:ext cx="1739400" cy="215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8" name="Shape 128"/>
          <p:cNvSpPr/>
          <p:nvPr/>
        </p:nvSpPr>
        <p:spPr>
          <a:xfrm>
            <a:off x="6392200" y="1544225"/>
            <a:ext cx="2004899" cy="5283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Scientific method and communication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1170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Make observations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Think of interesting questions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Formulate hypotheses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testable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Gather data to test predictions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Develop general theories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(repeat)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42650" y="1017725"/>
            <a:ext cx="3733200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6" name="Shape 136"/>
          <p:cNvSpPr txBox="1"/>
          <p:nvPr/>
        </p:nvSpPr>
        <p:spPr>
          <a:xfrm>
            <a:off x="6103925" y="1017725"/>
            <a:ext cx="2597699" cy="24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Peer review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Documentation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Reproducibility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Archiving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Data sharing</a:t>
            </a:r>
          </a:p>
        </p:txBody>
      </p:sp>
      <p:cxnSp>
        <p:nvCxnSpPr>
          <p:cNvPr id="137" name="Shape 137"/>
          <p:cNvCxnSpPr/>
          <p:nvPr/>
        </p:nvCxnSpPr>
        <p:spPr>
          <a:xfrm flipH="1" rot="10800000">
            <a:off x="4091175" y="1931275"/>
            <a:ext cx="1739400" cy="215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" name="Shape 138"/>
          <p:cNvSpPr/>
          <p:nvPr/>
        </p:nvSpPr>
        <p:spPr>
          <a:xfrm>
            <a:off x="6392200" y="1544225"/>
            <a:ext cx="2004899" cy="5283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666275" y="3084725"/>
            <a:ext cx="2520299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Data sets should be: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Versioned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Author-attributed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Auditable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Editable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Easily obtained</a:t>
            </a:r>
          </a:p>
        </p:txBody>
      </p:sp>
      <p:cxnSp>
        <p:nvCxnSpPr>
          <p:cNvPr id="140" name="Shape 140"/>
          <p:cNvCxnSpPr/>
          <p:nvPr/>
        </p:nvCxnSpPr>
        <p:spPr>
          <a:xfrm flipH="1">
            <a:off x="5007100" y="2695225"/>
            <a:ext cx="1385099" cy="8591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