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Montserrat"/>
      <p:regular r:id="rId36"/>
      <p:bold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6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9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library is more like a book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library is more like a book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library is more like a book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Distributed!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Kinda lonely!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the need for the CLTK? To bring state-of-the-art NLP to the study of Ancient World.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tokenizer by Patrick Burns; stemmer by Luke Hollis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Prosody by Tyler Kirby; syllabifier by Luke Hollis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library is more like a book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library is more like a book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library is more like a book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library is more like a book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yle@kyle-p-johnson.com" TargetMode="External"/><Relationship Id="rId4" Type="http://schemas.openxmlformats.org/officeDocument/2006/relationships/hyperlink" Target="http://cltk.org" TargetMode="External"/><Relationship Id="rId5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kylepjohnson/cltk/wiki/List-of-Classical-languag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kylepjohnson/cltk/blob/master/contributors.md" TargetMode="External"/><Relationship Id="rId4" Type="http://schemas.openxmlformats.org/officeDocument/2006/relationships/hyperlink" Target="https://github.com/kylepjohnson/clt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kylepjohnson/ipython/tree/master/public_talks/2015_11_15_nyu" TargetMode="External"/><Relationship Id="rId4" Type="http://schemas.openxmlformats.org/officeDocument/2006/relationships/hyperlink" Target="https://github.com/cltk/cltk" TargetMode="External"/><Relationship Id="rId11" Type="http://schemas.openxmlformats.org/officeDocument/2006/relationships/hyperlink" Target="http://learnpythonthehardway.org/" TargetMode="External"/><Relationship Id="rId10" Type="http://schemas.openxmlformats.org/officeDocument/2006/relationships/hyperlink" Target="https://www.python.org/downloads/" TargetMode="External"/><Relationship Id="rId9" Type="http://schemas.openxmlformats.org/officeDocument/2006/relationships/hyperlink" Target="http://blog.teamtreehouse.com/introduction-to-the-mac-os-x-command-line" TargetMode="External"/><Relationship Id="rId5" Type="http://schemas.openxmlformats.org/officeDocument/2006/relationships/hyperlink" Target="https://github.com/cltk/cltk/issues" TargetMode="External"/><Relationship Id="rId6" Type="http://schemas.openxmlformats.org/officeDocument/2006/relationships/hyperlink" Target="https://github.com/cltk" TargetMode="External"/><Relationship Id="rId7" Type="http://schemas.openxmlformats.org/officeDocument/2006/relationships/hyperlink" Target="http://docs.cltk.org/en/latest/" TargetMode="External"/><Relationship Id="rId8" Type="http://schemas.openxmlformats.org/officeDocument/2006/relationships/hyperlink" Target="http://docs.cltk.org/en/latest/installati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900"/>
              <a:t>Introduction to the Classical Language Toolkit (CLTK)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139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3333"/>
              <a:buFont typeface="Arial"/>
              <a:buNone/>
            </a:pPr>
            <a:r>
              <a:rPr lang="en" sz="1500"/>
              <a:t>Kyle P. Johnson, PhD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3333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kyle@kyle-p-johnson.com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3333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http://cltk.org</a:t>
            </a:r>
            <a:r>
              <a:rPr lang="en" sz="1500"/>
              <a:t>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Clr>
                <a:schemeClr val="dk2"/>
              </a:buClr>
              <a:buSzPct val="73333"/>
              <a:buFont typeface="Arial"/>
              <a:buNone/>
            </a:pPr>
            <a:r>
              <a:rPr lang="en" sz="1500"/>
              <a:t>NYU, Classics Dept.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3333"/>
              <a:buFont typeface="Arial"/>
              <a:buNone/>
            </a:pPr>
            <a:r>
              <a:rPr lang="en" sz="1500"/>
              <a:t>Nov 17, 2015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6850" y="3550650"/>
            <a:ext cx="1392899" cy="13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basic terms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Python: A programming language known for its easy-to-read syntax and general friendliness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NLP: Natural language 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Package or “library”: Collection of software for a particular set of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NLTK: A prominent NLP package for the Python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Git: Software for distributed software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basic terms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Python: A programming language known for its easy-to-read syntax and general friendliness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NLP: Natural language 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Package or “library”: Collection of software for a particular set of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NLTK: A prominent NLP package for the Python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Git: Software for distributed software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GitHub: A website which makes Git easy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basic terms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Python: A programming language known for its easy-to-read syntax and general friendliness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NLP: Natural language 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Package or “library”: Collection of software for a particular set of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NLTK: A prominent NLP package for the Python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Git: Software for distributed software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GitHub: A website which makes Git easy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Jupyter (formerly IPython): “Scientific notebooks”, an easy way to share code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organization: Repositories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3963400" y="2358200"/>
            <a:ext cx="743399" cy="979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4" name="Shape 144"/>
          <p:cNvGrpSpPr/>
          <p:nvPr/>
        </p:nvGrpSpPr>
        <p:grpSpPr>
          <a:xfrm>
            <a:off x="1628125" y="3492537"/>
            <a:ext cx="506475" cy="626425"/>
            <a:chOff x="1628125" y="3492537"/>
            <a:chExt cx="506475" cy="626425"/>
          </a:xfrm>
        </p:grpSpPr>
        <p:sp>
          <p:nvSpPr>
            <p:cNvPr id="145" name="Shape 145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1121650" y="1941912"/>
            <a:ext cx="506475" cy="626425"/>
            <a:chOff x="1628125" y="3492537"/>
            <a:chExt cx="506475" cy="626425"/>
          </a:xfrm>
        </p:grpSpPr>
        <p:sp>
          <p:nvSpPr>
            <p:cNvPr id="148" name="Shape 148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6052550" y="3492537"/>
            <a:ext cx="506475" cy="626425"/>
            <a:chOff x="1628125" y="3492537"/>
            <a:chExt cx="506475" cy="626425"/>
          </a:xfrm>
        </p:grpSpPr>
        <p:sp>
          <p:nvSpPr>
            <p:cNvPr id="151" name="Shape 151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5244237" y="1399162"/>
            <a:ext cx="506475" cy="626425"/>
            <a:chOff x="1628125" y="3492537"/>
            <a:chExt cx="506475" cy="626425"/>
          </a:xfrm>
        </p:grpSpPr>
        <p:sp>
          <p:nvSpPr>
            <p:cNvPr id="154" name="Shape 154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2784200" y="1315487"/>
            <a:ext cx="506475" cy="626425"/>
            <a:chOff x="1628125" y="3492537"/>
            <a:chExt cx="506475" cy="626425"/>
          </a:xfrm>
        </p:grpSpPr>
        <p:sp>
          <p:nvSpPr>
            <p:cNvPr id="157" name="Shape 157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7515500" y="2025587"/>
            <a:ext cx="506475" cy="626425"/>
            <a:chOff x="1628125" y="3492537"/>
            <a:chExt cx="506475" cy="626425"/>
          </a:xfrm>
        </p:grpSpPr>
        <p:sp>
          <p:nvSpPr>
            <p:cNvPr id="160" name="Shape 160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2" name="Shape 162"/>
          <p:cNvCxnSpPr/>
          <p:nvPr/>
        </p:nvCxnSpPr>
        <p:spPr>
          <a:xfrm>
            <a:off x="1628125" y="2382750"/>
            <a:ext cx="22182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 flipH="1" rot="10800000">
            <a:off x="2134600" y="3386250"/>
            <a:ext cx="1735499" cy="529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3290675" y="1791825"/>
            <a:ext cx="661799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 flipH="1">
            <a:off x="4790387" y="1941925"/>
            <a:ext cx="376200" cy="335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 flipH="1">
            <a:off x="4896462" y="2495500"/>
            <a:ext cx="2521800" cy="336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4837337" y="3386250"/>
            <a:ext cx="1116899" cy="529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organization: Repositories</a:t>
            </a:r>
          </a:p>
        </p:txBody>
      </p:sp>
      <p:sp>
        <p:nvSpPr>
          <p:cNvPr id="173" name="Shape 173"/>
          <p:cNvSpPr/>
          <p:nvPr/>
        </p:nvSpPr>
        <p:spPr>
          <a:xfrm>
            <a:off x="3963400" y="2358200"/>
            <a:ext cx="743399" cy="979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4" name="Shape 174"/>
          <p:cNvGrpSpPr/>
          <p:nvPr/>
        </p:nvGrpSpPr>
        <p:grpSpPr>
          <a:xfrm>
            <a:off x="1628125" y="3492537"/>
            <a:ext cx="506475" cy="626425"/>
            <a:chOff x="1628125" y="3492537"/>
            <a:chExt cx="506475" cy="626425"/>
          </a:xfrm>
        </p:grpSpPr>
        <p:sp>
          <p:nvSpPr>
            <p:cNvPr id="175" name="Shape 175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1121650" y="1941912"/>
            <a:ext cx="506475" cy="626425"/>
            <a:chOff x="1628125" y="3492537"/>
            <a:chExt cx="506475" cy="626425"/>
          </a:xfrm>
        </p:grpSpPr>
        <p:sp>
          <p:nvSpPr>
            <p:cNvPr id="178" name="Shape 178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6052550" y="3492537"/>
            <a:ext cx="506475" cy="626425"/>
            <a:chOff x="1628125" y="3492537"/>
            <a:chExt cx="506475" cy="626425"/>
          </a:xfrm>
        </p:grpSpPr>
        <p:sp>
          <p:nvSpPr>
            <p:cNvPr id="181" name="Shape 181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5244237" y="1399162"/>
            <a:ext cx="506475" cy="626425"/>
            <a:chOff x="1628125" y="3492537"/>
            <a:chExt cx="506475" cy="626425"/>
          </a:xfrm>
        </p:grpSpPr>
        <p:sp>
          <p:nvSpPr>
            <p:cNvPr id="184" name="Shape 184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2784200" y="1315487"/>
            <a:ext cx="506475" cy="626425"/>
            <a:chOff x="1628125" y="3492537"/>
            <a:chExt cx="506475" cy="626425"/>
          </a:xfrm>
        </p:grpSpPr>
        <p:sp>
          <p:nvSpPr>
            <p:cNvPr id="187" name="Shape 187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7515500" y="2025587"/>
            <a:ext cx="506475" cy="626425"/>
            <a:chOff x="1628125" y="3492537"/>
            <a:chExt cx="506475" cy="626425"/>
          </a:xfrm>
        </p:grpSpPr>
        <p:sp>
          <p:nvSpPr>
            <p:cNvPr id="190" name="Shape 190"/>
            <p:cNvSpPr/>
            <p:nvPr/>
          </p:nvSpPr>
          <p:spPr>
            <a:xfrm>
              <a:off x="1628125" y="3627262"/>
              <a:ext cx="317699" cy="491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21800" y="3492537"/>
              <a:ext cx="412800" cy="4010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Shape 192"/>
          <p:cNvCxnSpPr/>
          <p:nvPr/>
        </p:nvCxnSpPr>
        <p:spPr>
          <a:xfrm>
            <a:off x="1628125" y="2382750"/>
            <a:ext cx="22182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/>
          <p:nvPr/>
        </p:nvCxnSpPr>
        <p:spPr>
          <a:xfrm flipH="1" rot="10800000">
            <a:off x="2134600" y="3386250"/>
            <a:ext cx="1735499" cy="529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/>
          <p:nvPr/>
        </p:nvCxnSpPr>
        <p:spPr>
          <a:xfrm>
            <a:off x="3290675" y="1791825"/>
            <a:ext cx="661799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/>
          <p:nvPr/>
        </p:nvCxnSpPr>
        <p:spPr>
          <a:xfrm flipH="1">
            <a:off x="4790387" y="1941925"/>
            <a:ext cx="376200" cy="335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 flipH="1">
            <a:off x="4896462" y="2495500"/>
            <a:ext cx="2521800" cy="336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/>
          <p:nvPr/>
        </p:nvCxnSpPr>
        <p:spPr>
          <a:xfrm rot="10800000">
            <a:off x="4837337" y="3386250"/>
            <a:ext cx="1116899" cy="529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/>
          <p:nvPr/>
        </p:nvCxnSpPr>
        <p:spPr>
          <a:xfrm rot="10800000">
            <a:off x="1280424" y="2652012"/>
            <a:ext cx="347700" cy="9239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5828371" y="1822122"/>
            <a:ext cx="1439399" cy="38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organization: Core vs. Data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CLTK Core software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Led by programmers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Coordinates data 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Downloads and installs data repositories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organization: Core vs. Data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CLTK Core software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Led by programmers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Coordinates data 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Downloads and installs data repositories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Linguistic data repositories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Led by language experts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Plaintext corpora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Trained models (for machine learning)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Dictionaries, word lists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Tagged texts (for part-of-speech, dependency grammar)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Personnel organization: Teams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CLTK organization on GitHub (forthcoming)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Admins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Contributors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Unaffiliated contributors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Personnel organization: Teams (cont'd.)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87" y="1152875"/>
            <a:ext cx="6179423" cy="37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(Really quick) quickstart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virtualenv and download core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pyvenv venv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source venv/bin/activate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pip install cltk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 and import corpora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python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&gt;&gt;&gt; from cltk.corpus.utils.importer import CorpusImporter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&gt;&gt;&gt; ci = CorpusImporter('greek')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&gt;&gt;&gt; ci.list_corpora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['greek_software_tlgu', 'greek_text_perseus', 'phi7', 'tlg', 'greek_proper_names_cltk', 'greek_models_cltk', 'greek_treebank_perseus', 'greek_lexica_perseus', 'greek_training_set_sentence_cltk', 'greek_word2vec_cltk']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Courier New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&gt;&gt;&gt; ci.import_corpus('greek_text_perseus')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CLTK’s goals …</a:t>
            </a:r>
          </a:p>
        </p:txBody>
      </p:sp>
      <p:sp>
        <p:nvSpPr>
          <p:cNvPr id="66" name="Shape 66"/>
          <p:cNvSpPr/>
          <p:nvPr/>
        </p:nvSpPr>
        <p:spPr>
          <a:xfrm>
            <a:off x="637125" y="1436575"/>
            <a:ext cx="3032400" cy="2929799"/>
          </a:xfrm>
          <a:prstGeom prst="donut">
            <a:avLst>
              <a:gd fmla="val 1073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198912" y="1921335"/>
            <a:ext cx="1908600" cy="1960200"/>
          </a:xfrm>
          <a:prstGeom prst="donut">
            <a:avLst>
              <a:gd fmla="val 1680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818796" y="2538731"/>
            <a:ext cx="669000" cy="7253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Setup for PHI and TLG corpora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PHI5, PHI7, and TLG_E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downloaded, but imported from local files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ci.import_corpus('tlg', '~/Documents/corpora/TLG_E/')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Makes copy of corpus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~/cltk_data/originals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Convert TLG from Beta Code into Unicode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from cltk.corpus.greek.tlgu import TLGU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t = TLGU()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t.convert_corpus(corpus='tlg')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t.convert_corpus(corpus='phi5')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/>
              <a:t>Makes copy of corpus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~cltk_data/greek/text/tlg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~/cltk_data/latin/text/phi5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NLP for all languages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Concordance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Information retrieval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Plain and regex searching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Robust boolean search on the way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n-gram: 'Ut primum nocte discussa sol’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bigrams: ('ut', 'primum'), ('primum', 'nocte'), ('nocte', 'discussa'), ('discussa', 'sol')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trigrams: ('ut', 'primum', 'nocte'), ('primum', 'nocte', 'discussa'), ('nocte', 'discussa', 'sol')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5-grams: ('ut', 'primum', 'nocte', 'discussa', 'sol')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Word frequencies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simple count for a word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complete reports for a text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Word tokenization (via NLTK)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NLP for Greek and Latin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Text normalization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 → i, v → u (Latin)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Beta Code conversion (for legacy Greek texts)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TLG and PHI corpus specific (remove formatting)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Sentence tokenizer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Lemmatizer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Stemmer (Latin)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Word tokenizer, for enclitics (Latin)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Stopword filtering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NLP for Greek and Latin (cont'd.)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Named Entity Recognition (NER)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Part-of-speech (POS) tagger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From Perseus/Alphaeus treebank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Great work remaining to be done, convert their codes to others (Brill, PROIEL, etc)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TODO!</a:t>
            </a:r>
            <a:r>
              <a:rPr lang="en"/>
              <a:t> Dependency grammar tagger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Prosody scanner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Syllabifier (Greek)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TLG and PHI5 indices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File to author, genre to authors, date to authors, gender to authors,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Word2Vec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Beyond Greek and Latin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Chinese, Coptic, Pali, Tibetan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2.5 GB (!) of Chinese Buddhist texts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Corpus of Coptic texts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Pali Tipitaka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Tibetan POS tagged texts and a lexicon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Beyond Greek and Latin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Chinese, Coptic, Pali, Tibetan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2.5 GB (!) of Chinese Buddhist texts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Corpus of Coptic texts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Pali Tipitaka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 tagged texts and a lexicon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Growth areas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Many more ancient resources to be discovered, normalized, and incorporated into the CLTK ecosystem.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Great opportunities for outreach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To departments, disciplines, countries, and traditions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Classical languages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Follow the Greek and Latin code patterns to add support any language!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Citation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Developed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many talented contributors</a:t>
            </a:r>
            <a:r>
              <a:rPr lang="en"/>
              <a:t>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BibTex</a:t>
            </a:r>
          </a:p>
          <a:p>
            <a:pPr indent="-228600" lvl="1" marL="914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Font typeface="Courier New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@Misc{johnson2014,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author = {Kyle P. Johnson et al.},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title = {CLTK: The Classical Language Toolkit},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howpublished = {\url{https://github.com/kylepjohnson/cltk}},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note = {{DOI} 10.5281/zenodo.&lt;current_release_id&gt;},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year = {2014--2015},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Chicago author-date</a:t>
            </a:r>
          </a:p>
          <a:p>
            <a:pPr indent="-228600" lvl="1" marL="914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Font typeface="Courier New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Kyle P. Johnson et al.. (2014-2015). CLTK: The Classical Language Toolkit. DOI 10.5281/zenodo.&lt;current_release_id&gt;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/>
              <a:t>Note: Current DOI release id available at: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https://github.com/kylepjohnson/cltk</a:t>
            </a:r>
            <a:r>
              <a:rPr lang="en" sz="14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This lecture’s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Core software: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https://github.com/cltk/cltk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Bug tracking: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https://github.com/cltk/cltk/issues</a:t>
            </a:r>
            <a:r>
              <a:rPr lang="en"/>
              <a:t>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Beginners’ issues labeled </a:t>
            </a:r>
            <a:r>
              <a:rPr lang="en">
                <a:highlight>
                  <a:srgbClr val="FF0000"/>
                </a:highlight>
              </a:rPr>
              <a:t>easy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repositories: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https://github.com/cltk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http://docs.cltk.org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Installation: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http://docs.cltk.org/en/latest/installation.html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+ Command line basics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Intro to the command line: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http://blog.teamtreehouse.com/introduction-to-the-mac-os-x-command-line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Python installation: </a:t>
            </a:r>
            <a:r>
              <a:rPr lang="en" u="sng">
                <a:solidFill>
                  <a:schemeClr val="accent5"/>
                </a:solidFill>
                <a:hlinkClick r:id="rId10"/>
              </a:rPr>
              <a:t>https://www.python.org/downloads/</a:t>
            </a:r>
            <a:r>
              <a:rPr lang="en"/>
              <a:t> (choose 3.5)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Good self-paced Python lessons: </a:t>
            </a:r>
            <a:r>
              <a:rPr lang="en" u="sng">
                <a:solidFill>
                  <a:schemeClr val="hlink"/>
                </a:solidFill>
                <a:hlinkClick r:id="rId11"/>
              </a:rPr>
              <a:t>http://learnpythonthehardway.org/</a:t>
            </a:r>
            <a:r>
              <a:rPr lang="en"/>
              <a:t> </a:t>
            </a:r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CLTK’s goals …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881775" y="1234075"/>
            <a:ext cx="495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Low: Good datasets for advanced NLP of Ancient Greek and Latin languages</a:t>
            </a:r>
          </a:p>
        </p:txBody>
      </p:sp>
      <p:sp>
        <p:nvSpPr>
          <p:cNvPr id="75" name="Shape 75"/>
          <p:cNvSpPr/>
          <p:nvPr/>
        </p:nvSpPr>
        <p:spPr>
          <a:xfrm>
            <a:off x="637125" y="1436575"/>
            <a:ext cx="3032400" cy="2929799"/>
          </a:xfrm>
          <a:prstGeom prst="donut">
            <a:avLst>
              <a:gd fmla="val 1073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198912" y="1921335"/>
            <a:ext cx="1908600" cy="1960200"/>
          </a:xfrm>
          <a:prstGeom prst="donut">
            <a:avLst>
              <a:gd fmla="val 1680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818796" y="2538731"/>
            <a:ext cx="669000" cy="725399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CLTK’s goals …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81775" y="1234075"/>
            <a:ext cx="495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Low: Good libraries for advanced NLP of Ancient Greek and Latin languages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Medium: Quantified Classics</a:t>
            </a:r>
          </a:p>
        </p:txBody>
      </p:sp>
      <p:sp>
        <p:nvSpPr>
          <p:cNvPr id="84" name="Shape 84"/>
          <p:cNvSpPr/>
          <p:nvPr/>
        </p:nvSpPr>
        <p:spPr>
          <a:xfrm>
            <a:off x="637125" y="1436575"/>
            <a:ext cx="3032400" cy="2929799"/>
          </a:xfrm>
          <a:prstGeom prst="donut">
            <a:avLst>
              <a:gd fmla="val 1073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198912" y="1921335"/>
            <a:ext cx="1908600" cy="1960200"/>
          </a:xfrm>
          <a:prstGeom prst="donut">
            <a:avLst>
              <a:gd fmla="val 16803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818796" y="2538731"/>
            <a:ext cx="669000" cy="7253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CLTK’s goals …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81775" y="1234075"/>
            <a:ext cx="495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Low: Good libraries for advanced NLP of Ancient Greek and Latin languages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Medium: Quantified Classics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High: Framework for an integrated study of ancient literature</a:t>
            </a:r>
          </a:p>
        </p:txBody>
      </p:sp>
      <p:sp>
        <p:nvSpPr>
          <p:cNvPr id="93" name="Shape 93"/>
          <p:cNvSpPr/>
          <p:nvPr/>
        </p:nvSpPr>
        <p:spPr>
          <a:xfrm>
            <a:off x="637125" y="1436575"/>
            <a:ext cx="3032400" cy="2929799"/>
          </a:xfrm>
          <a:prstGeom prst="donut">
            <a:avLst>
              <a:gd fmla="val 1073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198912" y="1921335"/>
            <a:ext cx="1908600" cy="1960200"/>
          </a:xfrm>
          <a:prstGeom prst="donut">
            <a:avLst>
              <a:gd fmla="val 1680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818796" y="2538731"/>
            <a:ext cx="669000" cy="7253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basic terms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Python: A programming language known for its easy-to-read syntax and general friendliness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basic terms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Python: A programming language known for its easy-to-read syntax and general friendliness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NLP: Natural language processing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basic terms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Python: A programming language known for its easy-to-read syntax and general friendliness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NLP: Natural language 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Package or “library”: Collection of software for a particular set of tasks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basic terms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Python: A programming language known for its easy-to-read syntax and general friendliness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NLP: Natural language 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Package or “library”: Collection of software for a particular set of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NLTK: A prominent NLP package for the Python language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